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460A09-A129-48B5-A8B7-074FF195164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37926E-F95B-4301-87EB-8B52148A96E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Note: Ancient Greeks believe all numbers rational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F31DBE-5D01-4107-A75D-A5192F2817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1F8C8-CD34-42BA-80B9-FCDD1C1DC4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F8CE99-01A3-44B0-AD5C-02725A06AE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9B58F-3213-4AC3-BFC1-8D6A37AD74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4AEF74-293D-4CFF-A83A-C8D3574146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C95B2-B7C4-4F0C-A0BC-61C693E945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72475F-753E-40DF-B5D5-EEC1D95CBA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AB3797-4435-4B2A-8BA0-88D3F9A16F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EE0908-434D-4902-BFC1-8424E91DB4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4197CC-27A7-4BA0-9F20-688D4EE1E5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48EE71-ED38-461C-ABA2-08E6F8D010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3EDF0-DEFA-45BE-BF16-910B5CC698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5CBF0A-7617-44F5-9B5D-4B475AE43A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542F8D-9BD5-4A22-BCF6-E77CE3DC8D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BACE2D-F941-4644-A34E-721319466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2213A2-76D7-40B2-B4EB-9DEE9BAF92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D4EB90-E695-46C9-BFB5-E7654E6107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2A5F45-8A50-4BF1-B2DF-6A01ED2F13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01F163-E2C4-488C-8CD9-86B4894FC0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D3C0FD-A8AD-40E5-B31C-A5C3F6E960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14B38C-D055-4017-85AB-A8896FC730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517F89-799E-465B-92EB-672F1EBD91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396FB-2A0D-4198-9FB6-19BBBFC5EF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3896AD-0537-42F5-8F52-99FBDAFBD5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DAE04C-E807-4E44-9E3A-A27F95299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F574C9-54E7-4C19-8867-8E640EE5AA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738D67-F304-4E6C-97D1-B1E6CD715C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9D8620-D0CD-44A2-AEA4-8264181D3E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AAC3A1-0A26-47FC-8578-C8629403F0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4D313E-4E51-41BE-BC4E-8588939ADA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9A2C6-68E4-4165-B4CA-DD21E0732A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88AE2C-757F-4340-A655-C5D422510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7BED1E-A758-4290-BF41-B273114E10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FE037-8977-434F-88EA-EE67E0D712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6A936-A55B-42FD-A8B7-9EFC2A152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80244-C1E5-4A4B-8CDB-17A72CC42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D0581F-5F5D-41C3-8944-0940760662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FD228F5-D4A6-45CF-85B5-A1DB529B20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5F756F-B3A4-4ED4-95A1-FC4FE0131E0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Variables and Data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Chapter 3 of Prata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Representing numbers on computers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High level languages define types of variables like int, float, etc…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In practice these are NOT quite the same as the mathematical concept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Computers have limitations in their ability to handle any integer or real number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Number Representations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39480" indent="-3391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Computers use discrete binary representation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 Byte has 8 bits implies 256 (2</a:t>
            </a:r>
            <a:r>
              <a:rPr b="0" lang="en-US" sz="3200" spc="-1" strike="noStrike" baseline="3300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)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most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256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b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values can be represented by data using b bytes of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 1 byte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256 possible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 bytes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65,536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4 bytes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4,294,967,296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8 bytes          18,446,744,073,709,551,616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Integer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Single byte: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00000010 binary = decimal integer 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If the first bit is 1 then the number is negative (2’s complement representation)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11111110 binary = decimal integer –2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If unsigned 11111110 = decimal 254 = 256-2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39480" indent="-3391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1 byte:  -128 to 127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char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 byte:  -32768 to 32767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short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4 byte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:  -2147483648 to 2147483647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354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(typical default, e.g.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8 byte: -9,223,372,036,854,775,808 to 9,223,372,036,854,775,807            long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-33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n byte: -2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8n-1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to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8n-1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-1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94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Integer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Unsigned Integer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277560" indent="-27756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1 byte:  0 to 255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unsigned char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-277560">
              <a:lnSpc>
                <a:spcPct val="100000"/>
              </a:lnSpc>
              <a:spcBef>
                <a:spcPts val="592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 byte:  0 to 65535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unsigned short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-277560">
              <a:lnSpc>
                <a:spcPct val="100000"/>
              </a:lnSpc>
              <a:spcBef>
                <a:spcPts val="592"/>
              </a:spcBef>
              <a:buClr>
                <a:srgbClr val="000000"/>
              </a:buClr>
              <a:buFont typeface="Noto Sans Symbols"/>
              <a:buChar char="■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4 byte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:  0 to 4294967295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unsigned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-277560">
              <a:lnSpc>
                <a:spcPct val="100000"/>
              </a:lnSpc>
              <a:spcBef>
                <a:spcPts val="592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8 byte:  0 to 18,446,744,073,709,551,615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unsigned long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0">
              <a:lnSpc>
                <a:spcPct val="100000"/>
              </a:lnSpc>
              <a:spcBef>
                <a:spcPts val="592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-277560">
              <a:lnSpc>
                <a:spcPct val="100000"/>
              </a:lnSpc>
              <a:spcBef>
                <a:spcPts val="592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n byte: 0 to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8n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-1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0">
              <a:lnSpc>
                <a:spcPct val="100000"/>
              </a:lnSpc>
              <a:spcBef>
                <a:spcPts val="592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-277560">
              <a:lnSpc>
                <a:spcPct val="100000"/>
              </a:lnSpc>
              <a:spcBef>
                <a:spcPts val="592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Preface it with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unsigned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and get a factor of 2 bigger at the cost of no negative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7560" indent="0">
              <a:lnSpc>
                <a:spcPct val="100000"/>
              </a:lnSpc>
              <a:spcBef>
                <a:spcPts val="592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Integer overflow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Integers don’t go to inf if they get too big.  They just wrap around to the other end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char a = 127;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 + 1 == -128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unsigned int a = 0;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 – 1 == 4294967295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Calibri"/>
              </a:rPr>
              <a:t>Demo time...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341;p 2" descr=""/>
          <p:cNvPicPr/>
          <p:nvPr/>
        </p:nvPicPr>
        <p:blipFill>
          <a:blip r:embed="rId1"/>
          <a:stretch/>
        </p:blipFill>
        <p:spPr>
          <a:xfrm>
            <a:off x="4137840" y="3123720"/>
            <a:ext cx="5005800" cy="163260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342;p 2"/>
          <p:cNvSpPr/>
          <p:nvPr/>
        </p:nvSpPr>
        <p:spPr>
          <a:xfrm>
            <a:off x="4257360" y="4795200"/>
            <a:ext cx="47664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Arian 5 explosion 1996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An integer overflow that cost 7 billion dollars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(Details : google it)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Real Number Variables: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Floating Point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Scientific Notation is handy way to represent a finite number of digits of precision and the magnitude of a real number (in powers of 10)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2.1x10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= 210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Not every real can be represented precisely (e.g.  irrationals like sqrt(3) or pi)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Useful for very large or small numbers not suitable for integer representation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Floating Point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85800" y="1417680"/>
            <a:ext cx="7772040" cy="510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05280" indent="-30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To handle large/small values with limited precision computers offer floating point representation (at CPU level – fast!):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5280" indent="0">
              <a:lnSpc>
                <a:spcPct val="90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(+/-)Mx2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ahoma"/>
                <a:ea typeface="Tahoma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5280" indent="-30492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fixed number of bits are allocated to represent each part (M,E)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5280" indent="-30492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Ordinary integers are fixed point: all bits are used to represent M and E is assumed to be 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5280" indent="-304920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So the Exponent E “floats” the decimal point to the right or left so that fractions and large numbers can be represented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Floating Point Representation (IEEE-754)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e.g. 4 byte Floating Point (32 bits)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(typical default real, e.g.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float 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 bit sign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, 23-bit mantissa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, 8 bit exponent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Value = (-1)</a:t>
            </a:r>
            <a:r>
              <a:rPr b="0" lang="en-US" sz="2800" spc="-1" strike="noStrike" baseline="3300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(1+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/2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r>
              <a:rPr b="1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-127)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Precision: 7 decimal digits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Range: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-38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to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37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5257800"/>
            <a:ext cx="9143640" cy="11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Double Precision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Most machines also offer double precision: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e.g.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double  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8 bytes or 64 bit floating point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 bit sign S, 52-bit mantissa M, 11 bit exponent 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 = 0 positive, 1 negative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Value = (1+M/2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52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(E-1023)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Precision: 15 decimal digits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Range: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-308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to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308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 components of a variable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Scientific Computing Key issue: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Numerical Accuracy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31560" cy="496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Loss of precision is also called round off error.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4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7 digits may seem like a lot, but if you add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4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10 million numbers the error becomes huge!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4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Many standard computations require repeat operations that lead to roundoff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4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Calibri"/>
              </a:rPr>
              <a:t>Demo time...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4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character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char ch;</a:t>
            </a:r>
            <a:br>
              <a:rPr sz="3200"/>
            </a:b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ch = 'X';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character and integer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72600" y="130716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char ch;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ch = 'X';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int CH;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CH =ch;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   cout &lt;&lt; CH &lt;&lt; endl;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out what integer represents character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'Y'.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character and integer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72600" y="130716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 int CH;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CH =88;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char ch;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ch =CH;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cout &lt;&lt; ch &lt;&lt; endl;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return 0;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Output:  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Escape characters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new line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\v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vertical tab (jump a line)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\b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backspace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“return”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\\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beep (may not work on some computers)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18600" indent="-318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 escape character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char ch;</a:t>
            </a:r>
            <a:br>
              <a:rPr sz="3200"/>
            </a:br>
            <a:r>
              <a:rPr b="0" lang="ro-RO" sz="3200" spc="-1" strike="noStrike">
                <a:solidFill>
                  <a:srgbClr val="0000ff"/>
                </a:solidFill>
                <a:latin typeface="Calibri"/>
              </a:rPr>
              <a:t>    ch = '\\';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   cout &lt;&lt; ch &lt;&lt; endl;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3200"/>
            </a:br>
            <a:r>
              <a:rPr b="0" lang="ro-RO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Output: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 escape character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cout &lt;&lt; "This is a </a:t>
            </a:r>
            <a:r>
              <a:rPr b="0" lang="en-US" sz="3200" spc="-1" strike="noStrike">
                <a:solidFill>
                  <a:srgbClr val="0000ff"/>
                </a:solidFill>
                <a:latin typeface="Calibri"/>
              </a:rPr>
              <a:t>\\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character" &lt;&lt; endl;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Output: This is a \ character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unsigned and signed character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can be unsigned and signed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Depends on implementation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gcc and Microsoft compiler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char is signed by default (-128 to 127)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85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92040" y="1320120"/>
            <a:ext cx="8229240" cy="489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Logic type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Two values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870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true or false  (Lowercase)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870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 or 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870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870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2800"/>
            </a:b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   bool Accept;</a:t>
            </a:r>
            <a:br>
              <a:rPr sz="2800"/>
            </a:b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   Accept = true;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cout &lt;&lt; Accept &lt;&lt; endl;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870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870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Output: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Variable Types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288000" indent="-2876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Integer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Real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     e.g. 2.34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Complex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-0.5 + 0.833 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Text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“abc”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Logical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85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Pass other value to bool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92040" y="1320120"/>
            <a:ext cx="8229240" cy="489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4478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478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2800"/>
            </a:b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   int accept=12;</a:t>
            </a:r>
            <a:br>
              <a:rPr sz="2800"/>
            </a:b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   bool Accept;</a:t>
            </a:r>
            <a:br>
              <a:rPr sz="2800"/>
            </a:b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   Accept = accept;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cout &lt;&lt; Accept &lt;&lt; endl;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478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4784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Output: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Arithmetic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22560"/>
            <a:ext cx="3261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+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% (modulus)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ontent Placeholder 2"/>
          <p:cNvSpPr/>
          <p:nvPr/>
        </p:nvSpPr>
        <p:spPr>
          <a:xfrm>
            <a:off x="4858920" y="1222560"/>
            <a:ext cx="412560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8000"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Carrots = Carrots +2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Weight_kilo = 1200;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Weight_ton=Weight_kilo / 1000;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Weight2_kilo= Weight_kilo % 1000;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cout &lt;&lt; Weight_ton &lt;&lt; endl;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cout &lt;&lt; Weight2_kilo &lt;&lt; endl;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Output: 1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200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Constants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Constants are not intended to be changed, this can be indicated to the compiler using the word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(safe programming, efficiency)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Constants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MUST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be initialized when they are declared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const float G = 6.672e-8;  // cgs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const float k_B = 1.38066e-16;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const int N_particle_families = 3;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Constants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It’s illegal to try to change the value of a constant in code (compiler error)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47;p 2"/>
          <p:cNvSpPr/>
          <p:nvPr/>
        </p:nvSpPr>
        <p:spPr>
          <a:xfrm>
            <a:off x="838080" y="3886200"/>
            <a:ext cx="7772040" cy="236196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const int n_points = 20;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// Double the number of points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n_points = n_points*2;     ERROR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576360" y="2386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A =31;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B =12;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C;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C=A/B;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cout &lt;&lt; C;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4764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Exercise</a:t>
            </a:r>
            <a:br>
              <a:rPr sz="4400"/>
            </a:br>
            <a:br>
              <a:rPr sz="44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What will you get if A, B, C are floating points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76360" y="2386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A =31;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B =12;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C;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C=A/B;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cout &lt;&lt; C;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priority of arithmetic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* / % higher than + and –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can use () to change the priority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Division /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same type /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Result type unchanged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int/int    =  int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9/5 =1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mixed type 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Automatic conversion to same type (p 106 Prata)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Forced Conversion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74328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float  weight_f;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weight_f = 12.3;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weight_i;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weight_i = weight_f;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cout &lt;&lt; weight_i &lt;&lt; endl;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Output : 12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ontent Placeholder 2"/>
          <p:cNvSpPr/>
          <p:nvPr/>
        </p:nvSpPr>
        <p:spPr>
          <a:xfrm>
            <a:off x="4666680" y="1600200"/>
            <a:ext cx="374328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weight_i=12.7;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cout &lt;&lt; weight_i;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Output : 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(you may get a warning when compiling)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Type cast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weight_i;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float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weight_f=3.2;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weight_i = (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weight_f;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\\ same as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(weight_f);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cout &lt;&lt;  weight_i;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Output: 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Basic Variable Types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15360" indent="-31500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Integer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e.g.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360" indent="-315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Real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       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float, double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2.34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360" indent="-315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Complex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complex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-0.5 + 0.833 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360" indent="-315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Text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char, string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“abc”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360" indent="-315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Logical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int, bool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e.g.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variable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using namespace std;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ff"/>
                </a:solidFill>
                <a:latin typeface="Calibri"/>
              </a:rPr>
              <a:t>int carrots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cout &lt;&lt;"How many carrots do you have?" &lt;&lt; endl;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cin &gt;&gt; carrots;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cout &lt;&lt;"Here are two more." &lt;&lt; endl;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carrots = carrots + 2;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cout &lt;&lt;"Now you have "  &lt;&lt; carrots &lt;&lt; " carrots." &lt;&lt; endl;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variable value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main()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using namespace std;</a:t>
            </a:r>
            <a:br>
              <a:rPr sz="3200"/>
            </a:br>
            <a:r>
              <a:rPr b="0" lang="en-US" sz="3200" spc="-1" strike="noStrike">
                <a:solidFill>
                  <a:srgbClr val="0000ff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carrots;</a:t>
            </a:r>
            <a:br>
              <a:rPr sz="3200"/>
            </a:br>
            <a:r>
              <a:rPr b="0" lang="en-US" sz="3200" spc="-1" strike="noStrike">
                <a:solidFill>
                  <a:srgbClr val="0000ff"/>
                </a:solidFill>
                <a:latin typeface="Calibri"/>
              </a:rPr>
              <a:t>    carrots = 5;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cout &lt;&lt;"Now you have "  &lt;&lt; carrots &lt;&lt; " carrots." &lt;&lt; endl;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return 0;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variable name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characters, numbers, and _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Uppercase and lowercase are distinguished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First character cannot be number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</a:t>
            </a:r>
            <a:r>
              <a:rPr b="0" lang="uk-UA" sz="32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 use C++ keywords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return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Initialization: Optional</a:t>
            </a:r>
            <a:br>
              <a:rPr sz="36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txBody>
          <a:bodyPr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int a = 1;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float x = 1.33333;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char greet[] = “hello”;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bool answer = false;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int a, b, c=1, d=2*5;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15360" indent="-31500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Initialization is optional, if not done the variable will contain garbage until it is assigned a value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(C++ compilers usually put 0 for numbers)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360" indent="0">
              <a:lnSpc>
                <a:spcPct val="100000"/>
              </a:lnSpc>
              <a:spcBef>
                <a:spcPts val="592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34;p 2"/>
          <p:cNvSpPr/>
          <p:nvPr/>
        </p:nvSpPr>
        <p:spPr>
          <a:xfrm>
            <a:off x="838080" y="3886200"/>
            <a:ext cx="7772040" cy="236196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int a = 1, b;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// a contains 1, b contains random data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…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b=2;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// a contains 1, b contains 2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Application>LibreOffice/7.4.7.2$Linux_X86_64 LibreOffice_project/40$Build-2</Application>
  <AppVersion>15.0000</AppVersion>
  <Words>1676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2016-01-27T04:59:58Z</dcterms:created>
  <dc:creator>Xiao</dc:creator>
  <dc:description/>
  <dc:language>en-US</dc:language>
  <cp:lastModifiedBy/>
  <dcterms:modified xsi:type="dcterms:W3CDTF">2024-01-24T00:27:39Z</dcterms:modified>
  <cp:revision>73</cp:revision>
  <dc:subject/>
  <dc:title>Dealing with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40</vt:i4>
  </property>
</Properties>
</file>