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86" r:id="rId4"/>
    <p:sldId id="278" r:id="rId5"/>
    <p:sldId id="282" r:id="rId6"/>
    <p:sldId id="275" r:id="rId7"/>
    <p:sldId id="276" r:id="rId8"/>
    <p:sldId id="277" r:id="rId9"/>
    <p:sldId id="280" r:id="rId10"/>
    <p:sldId id="284" r:id="rId11"/>
    <p:sldId id="285" r:id="rId12"/>
    <p:sldId id="279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3" autoAdjust="0"/>
    <p:restoredTop sz="74132" autoAdjust="0"/>
  </p:normalViewPr>
  <p:slideViewPr>
    <p:cSldViewPr snapToGrid="0">
      <p:cViewPr varScale="1">
        <p:scale>
          <a:sx n="71" d="100"/>
          <a:sy n="71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2:00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 0 24575,'20'32'0,"16"7"0,3 18 0,14 5 0,-11-11 0,15 28 0,-23-37 0,2 6 0,1 2 0,2 9 0,-8-21 0,3 7 0,14 43 0,-4-2 0,2-13-521,-14-12 1,8 16-1,0 2 1,-6-14 520,-3-11 0,-1-1 0,7 17 0,5 8 0,-2 1 0,-6-8 0,-1-1 0,-1-3 0,3 9 0,1 3 0,3 9 0,4 9 0,-5-12 0,-7-18 0,-2-3-369,10 24 1,-1 3 368,-5-13 0,-4-1 0,-13-12 0,0 6-576,12 15 1,4 9 0,-6-7 575,-11-7 0,-1-1 0,7-4 0,3 5 0,-3-4-274,-4 17 1,-3-5 273,0-10 0,1 2 0,-1-6 0,0 4 0,-3-7 870,-5-1 1,1-5-871,5-1 0,0 3 0,-7 31 0,0-4-72,10-2 72,-10-22 0,-3 13 0,3-11 0,2-16 0,0-5 924,-6 5 0,0 1-924,7 10 0,1 3 336,-8 6 0,0 0-336,3-8 0,0 1 0,-3 8 0,-2-2 0,1-14 0,0-4 0,0 40 0,0-4 0,0 0 0,0-42 0,0-1 0,0 24 0,0 3 0,0 2 0,0-5 0,0 10-13,0-17 0,0 10 0,0-12 13,0 6-153,0-9 0,0 5 153,1-13 0,-2-4 0,-5 23 0,5-17 0,0 6 0,-7 4 0,0-1-452,6 24 452,-3-25 0,-2 8 0,1-7 0,1-12 0,0-1 0,-4 25 0,0 2 0,0-7 0,-1-4 0,-5 18 0,0 10 0,1 2 0,-4-4 0,5-26 0,0 4 0,-1 4 0,1-4 0,-5 23 0,3-29 0,-2 8 0,2-7 0,5-16 0,-1-4 0,-9 18 0,-2-1 0,8-8 0,1-5 905,-9 11-905,0 7 0,2-3 0,5-26 313,-17 52-313,3-19 0,13-25 0,-13 15 0,-1-2 0,14-21 0,-6 4 0,-2 3 0,-17 37 482,13-33-482,-1 6 0,0-1 0,3-11 0,-11 28 0,8-24 0,1-2 0,-3 5 0,-13 12 0,1 0 0,13-15 0,-1-10 0,0 2 0,-6 19 0,8-28 0,-23 40 0,26-34 0,-24 21 0,2 15 0,16-39 0,-22 41 0,36-57 0,-12 21 0,-6-4 0,16-6 0,-35 27 0,37-32 0,-17 9 0,-3 10 0,17-22 0,-17 22 0,9-9 0,11-20 0,-13 25 0,19-32 0,0 8 0,1-7 0,3-2 0,-6 3 0,9-4 0,-5 1 0,3 2 0,-1-5 0,-3 5 0,3-6 0,4 0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2:05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24575,'4'3'0,"3"-2"0,-3 5 0,3-5 0,0 6 0,1-7 0,-1 7 0,0-6 0,4 2 0,-3-3 0,6 3 0,-3-2 0,4 2 0,0-3 0,-1 0 0,50 0 0,-31 0 0,38 0 0,-21 7 0,-17-5 0,49 4 0,-24-6 0,7 0 0,17 0 0,-46 0 0,25 0 0,3 0 0,-9 0 0,-4 0 0,5 0 0,-2 5 0,-2-1 0,36-2 0,-1 7 0,3-1 0,-39-6 0,-2-1 0,15 3 0,3 1 0,6-5 0,-4 0 0,13 0 0,-9 0 0,4 0 0,-9 0 0,-3 0 0,-14 0 0,2 0 0,36 0 0,-4 0 0,-11 0 0,22 0 0,-55 0 0,-11 0 0,-14 0 0,-5 0 0,6 0 0,5 0 0,17 0 0,-8 0 0,40 0 0,-41 0 0,29 0 0,-47 0 0,5 0 0,-10 0 0,0 0 0,1 0 0,-1 0 0,0 0 0,1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2:18.1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8 24575,'3'-4'0,"1"0"0,4 8 0,-1 0 0,4 3 0,-3 4 0,19 27 0,-12-16 0,28 41 0,-28-43 0,12 12 0,10 23 0,-16-37 0,24 54 0,-29-57 0,1 23 0,-1-16 0,11 27 0,-14-25 0,11 15 0,-20-29 0,0-2 0,6 6 0,-9-6 0,9 6 0,-6-3 0,3 1 0,1 2 0,-1-3 0,0 1 0,-3-2 0,-1-3 0,1 1 0,0-1 0,0 0 0,2 1 0,-5-1 0,2 0 0,1 0 0,-4 1 0,4-1 0,-4 0 0,3 4 0,-2 0 0,2 1 0,1 7 0,-3-6 0,6 8 0,-6-10 0,2 0 0,-3-4 0,4 0 0,-4 1 0,4-1 0,-4 0 0,0 1 0,0-1 0,3 0 0,-2 0 0,2 1 0,0-1 0,-2 0 0,2 1 0,-3-1 0,4 0 0,-4 0 0,4 1 0,-4-1 0,3 0 0,-2 1 0,2-1 0,0-3 0,-2 2 0,2-2 0,-3 4 0,0-1 0,0 0 0,0 1 0,0-1 0,0 0 0,0 0 0,0 1 0,0-1 0,0 0 0,0 1 0,0-1 0,0 0 0,0 0 0,-3 1 0,2-1 0,-2 0 0,-6 10 0,7-8 0,-9 11 0,3-8 0,0 2 0,-4 7 0,5-5 0,-2 1 0,-3 3 0,7-10 0,-10 9 0,6-7 0,1-1 0,-5 3 0,8-6 0,-11 12 0,4-10 0,-1 9 0,-1-7 0,6-1 0,-37 26 0,26-23 0,-27 23 0,20-14 0,9-9 0,-9 7 0,18-13 0,-2-4 0,3 5 0,-2-4 0,-10 11 0,9-7 0,-7 3 0,7-5 0,1-3 0,2 3 0,0 0 0,3-2 0,-3 5 0,-1-6 0,4 3 0,-6 0 0,9 1 0,-9-1 0,6-3 0,0 2 0,-3-2 0,3 4 0,-4-1 0,4 0 0,-2-3 0,2 3 0,-4-3 0,1 6 0,-4 2 0,3 3 0,-3-1 0,-10 12 0,10-12 0,-8 7 0,16-17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2B388-C1E4-304C-82FC-3B917669B96D}" type="datetimeFigureOut">
              <a:rPr kumimoji="1" lang="ko-Kore-KR" altLang="en-US" smtClean="0"/>
              <a:t>2022. 12. 7.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2174-F2CB-0E4B-8901-BC7DEBFC41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32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 err="1">
                <a:effectLst/>
                <a:latin typeface="Helvetica Neue" panose="02000503000000020004" pitchFamily="2" charset="0"/>
              </a:rPr>
              <a:t>Hellow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, Let’s start team 3 presentation</a:t>
            </a:r>
          </a:p>
          <a:p>
            <a:r>
              <a:rPr lang="en-US" altLang="ko-Kore-KR" dirty="0">
                <a:effectLst/>
                <a:latin typeface="Helvetica Neue" panose="02000503000000020004" pitchFamily="2" charset="0"/>
              </a:rPr>
              <a:t>Our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Project Name is Ball’s on the tray. 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This is our game name!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Team members is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SooGeun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Park and Me.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494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Velocity and Collision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We also had to distinguish whether the ball was in the tray or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Using the equation Center of tray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 center of ball is less than  root tray’s radius square + ball’s radius square then we think ball is in tray.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000000"/>
              </a:solidFill>
              <a:effectLst/>
              <a:latin typeface="n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When ball is not in tray, we simply does not update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"/>
              </a:rPr>
              <a:t>vn.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And ball in in tray and collision detected, we reverse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"/>
              </a:rPr>
              <a:t>vn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 using elastic coefficient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156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sz="1200" dirty="0"/>
              <a:t>We make player and interface class at </a:t>
            </a:r>
            <a:r>
              <a:rPr kumimoji="1" lang="en-US" altLang="ko-Kore-KR" sz="1200" dirty="0" err="1"/>
              <a:t>interface.py</a:t>
            </a:r>
            <a:endParaRPr kumimoji="1" lang="en-US" altLang="ko-Kore-KR" sz="1200" dirty="0"/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We use </a:t>
            </a:r>
            <a:r>
              <a:rPr lang="en" altLang="ko-Kore-KR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glutBitmap</a:t>
            </a:r>
            <a:r>
              <a:rPr lang="en" altLang="ko-Kore-K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Character for text object in </a:t>
            </a:r>
            <a:r>
              <a:rPr lang="en" altLang="ko-Kore-KR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OpenGl</a:t>
            </a:r>
            <a:endParaRPr lang="en" altLang="ko-Kore-KR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And we use threading dot </a:t>
            </a:r>
            <a:r>
              <a:rPr lang="en" altLang="ko-Kore-KR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Tmer</a:t>
            </a:r>
            <a:r>
              <a:rPr lang="en" altLang="ko-Kore-K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for Timer.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If ball is in basket, then we add player’s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We define /is in basket/ using equation distance of ball and basket / is less than basket’s radius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0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Future work.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We first plan many things but time is limited, so we remain these things future work.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First is add a weight property to the ball, which can make a difference in the velocity of each ball.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Second is Collision detection between balls also consider momentum.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Thirds is Light and shadowing setting.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Last, we thought various mode. Random obstacle like </a:t>
            </a:r>
            <a:r>
              <a:rPr lang="en-US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tack, fire and so on,  and random gravitational acceleration or elasticity mode. </a:t>
            </a: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Thank you for listening. Is there any question?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986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Let’s see Contents 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First, we explain game's rule, and show our demo.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And then, introduce introduction, specifications, approach, implementation, discussion and Q&amp;A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343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Rules,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This is Two-player game that lasted for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5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0 seconds.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Players can get points by putting the color ball in their basket, and player who has many points wins.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However, if a black ball goes into the basket, it loses points.  (It is also possible to put a black ball in the another player’s basket.)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 ball of random size, position, and color is periodically created on the tray.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The location of the basket also changes over time.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Run the code and press any button, then start game. 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Before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detatil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explain, we show our demo! Lets play!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980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13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Let's re start presentation</a:t>
            </a:r>
          </a:p>
          <a:p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Introduction and Motivation,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First, we simply set the user’s main pleasure element as putting the ball into the basket. 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And then, We embodied the idea that the user's goal is to shake the trays and put the balls into the designated basket. 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7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Specifications 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These was the things we need to implement the game.</a:t>
            </a:r>
          </a:p>
          <a:p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effectLst/>
                <a:latin typeface="Helvetica Neue" panose="02000503000000020004" pitchFamily="2" charset="0"/>
              </a:rPr>
              <a:t>1.</a:t>
            </a:r>
            <a:r>
              <a:rPr kumimoji="1" lang="en-US" altLang="ko-KR" sz="1200" dirty="0"/>
              <a:t> 3D Object (Ball, Tray, Basket) Rendering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2.Set the Camera and Viewport of the Screen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3.Timer &amp; Update the position of the ball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/>
              <a:t>4. </a:t>
            </a:r>
            <a:r>
              <a:rPr kumimoji="1" lang="en-US" altLang="ko-Kore-KR" sz="1200" dirty="0"/>
              <a:t>Tray </a:t>
            </a:r>
            <a:r>
              <a:rPr kumimoji="1" lang="en-US" altLang="ko-Kore-KR" sz="1200" dirty="0" err="1"/>
              <a:t>ratation</a:t>
            </a:r>
            <a:r>
              <a:rPr kumimoji="1" lang="en-US" altLang="ko-Kore-KR" sz="1200" dirty="0"/>
              <a:t> &amp; Movement of the ball on the slope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5.Set the area of the tray (For examples, Balls fall out of the area)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6.Detect the ball going into the basket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7.User interface (Like Text object in OpenGL)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8.Music &amp; Sound Effect with OpenGL +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pygame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588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Approach, 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This is our source code flow 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models.py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we make Ball Tray Basket class and render.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camera.py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we set the camera position and movement.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interface.py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we set the player class and time and text interface.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viewer.py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we address the display and key event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utils.py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we set color, player id and Text draw function.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gamesound.py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we address various game sound.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Finally, at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main.py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implement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viewer.run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91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Implementation.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We set camera pose [0,10,20] 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point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and look [0,0,0] point.</a:t>
            </a:r>
          </a:p>
          <a:p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When user input,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using the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defined value d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theta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calculated </a:t>
            </a:r>
            <a:r>
              <a:rPr lang="en-US" altLang="ko-KR" dirty="0" err="1">
                <a:effectLst/>
                <a:latin typeface="Helvetica Neue" panose="02000503000000020004" pitchFamily="2" charset="0"/>
              </a:rPr>
              <a:t>dR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and update R, and then calculate normal vector.</a:t>
            </a:r>
          </a:p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Using this way we can rotate the tray.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091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Ball’s velocity,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Gravity always works on the y-axis. 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"/>
              </a:rPr>
              <a:t>So we add</a:t>
            </a:r>
            <a:r>
              <a:rPr lang="en" altLang="ko-Kore-KR" b="0" i="0" dirty="0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gravitational acceleration </a:t>
            </a:r>
            <a:r>
              <a:rPr lang="en-US" altLang="ko-Kore-KR" b="0" i="0" dirty="0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every update.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ore-KR" b="0" i="0" dirty="0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 ball does not always fall vertically to the tray, because of the rotation tray. So we divide velocity to </a:t>
            </a:r>
            <a:r>
              <a:rPr lang="en-US" altLang="ko-Kore-KR" b="0" i="0" dirty="0" err="1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v_t</a:t>
            </a:r>
            <a:r>
              <a:rPr lang="en-US" altLang="ko-Kore-KR" b="0" i="0" dirty="0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and </a:t>
            </a:r>
            <a:r>
              <a:rPr lang="en-US" altLang="ko-Kore-KR" b="0" i="0" dirty="0" err="1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v_n</a:t>
            </a:r>
            <a:r>
              <a:rPr lang="en-US" altLang="ko-Kore-KR" b="0" i="0" dirty="0">
                <a:solidFill>
                  <a:srgbClr val="BDC1C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Collision Detect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We define the collision when distance of the ball and tray is smaller than ball’s radius,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When collision was detect, we update </a:t>
            </a:r>
            <a:r>
              <a:rPr lang="en" altLang="ko-Kore-K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vn</a:t>
            </a: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value / using elastic coefficient. Then add </a:t>
            </a:r>
            <a:r>
              <a:rPr lang="en" altLang="ko-Kore-K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vn</a:t>
            </a: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" altLang="ko-Kore-K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vt</a:t>
            </a:r>
            <a:r>
              <a:rPr lang="en" altLang="ko-Kore-K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calculate velocity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Using this way we can 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"/>
              </a:rPr>
              <a:t>address velocity and collision</a:t>
            </a: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2174-F2CB-0E4B-8901-BC7DEBFC416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554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987" y="2033841"/>
            <a:ext cx="6638026" cy="93929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6913"/>
            <a:ext cx="6858000" cy="762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0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690776"/>
            <a:ext cx="5211433" cy="33988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844" y="1319841"/>
            <a:ext cx="5029201" cy="40802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472" y="1250831"/>
            <a:ext cx="4977441" cy="389914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1" y="100521"/>
            <a:ext cx="8894909" cy="8511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1" y="100521"/>
            <a:ext cx="8894909" cy="8511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013" y="136524"/>
            <a:ext cx="7886700" cy="82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5B72-28CA-47A7-8113-27076DE5CBB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2" r:id="rId5"/>
    <p:sldLayoutId id="2147483672" r:id="rId6"/>
    <p:sldLayoutId id="2147483667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A0D50F-1E28-4A60-B0AE-F5605BB3842C}"/>
              </a:ext>
            </a:extLst>
          </p:cNvPr>
          <p:cNvSpPr txBox="1">
            <a:spLocks/>
          </p:cNvSpPr>
          <p:nvPr/>
        </p:nvSpPr>
        <p:spPr>
          <a:xfrm>
            <a:off x="1327113" y="957254"/>
            <a:ext cx="6489772" cy="7667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Team 3 Presentation</a:t>
            </a:r>
            <a:endParaRPr lang="ko-KR" altLang="en-US" sz="5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2E2026-E0A3-4134-8407-53538C3E852B}"/>
              </a:ext>
            </a:extLst>
          </p:cNvPr>
          <p:cNvSpPr/>
          <p:nvPr/>
        </p:nvSpPr>
        <p:spPr>
          <a:xfrm>
            <a:off x="1144767" y="1724017"/>
            <a:ext cx="706345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1B6D7-DA35-224D-9F5F-5427BF8F67F9}"/>
              </a:ext>
            </a:extLst>
          </p:cNvPr>
          <p:cNvSpPr txBox="1"/>
          <p:nvPr/>
        </p:nvSpPr>
        <p:spPr>
          <a:xfrm>
            <a:off x="1623513" y="2558399"/>
            <a:ext cx="61933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dirty="0">
                <a:solidFill>
                  <a:schemeClr val="bg1"/>
                </a:solidFill>
              </a:rPr>
              <a:t>Project Name : Ball’s on the tray</a:t>
            </a:r>
          </a:p>
          <a:p>
            <a:endParaRPr lang="en-US" altLang="ko-Kore-KR" sz="2600" dirty="0">
              <a:solidFill>
                <a:schemeClr val="bg1"/>
              </a:solidFill>
            </a:endParaRPr>
          </a:p>
          <a:p>
            <a:r>
              <a:rPr lang="en-US" altLang="ko-Kore-KR" sz="2600" dirty="0">
                <a:solidFill>
                  <a:schemeClr val="bg1"/>
                </a:solidFill>
              </a:rPr>
              <a:t>Team Members : </a:t>
            </a:r>
            <a:r>
              <a:rPr lang="en-US" altLang="ko-Kore-KR" sz="2600" dirty="0" err="1">
                <a:solidFill>
                  <a:schemeClr val="bg1"/>
                </a:solidFill>
              </a:rPr>
              <a:t>SooGeun</a:t>
            </a:r>
            <a:r>
              <a:rPr lang="en-US" altLang="ko-Kore-KR" sz="2600" dirty="0">
                <a:solidFill>
                  <a:schemeClr val="bg1"/>
                </a:solidFill>
              </a:rPr>
              <a:t> Park , </a:t>
            </a:r>
            <a:r>
              <a:rPr lang="en-US" altLang="ko-Kore-KR" sz="2600" dirty="0" err="1">
                <a:solidFill>
                  <a:schemeClr val="bg1"/>
                </a:solidFill>
              </a:rPr>
              <a:t>Minjae</a:t>
            </a:r>
            <a:r>
              <a:rPr lang="en-US" altLang="ko-Kore-KR" sz="2600" dirty="0">
                <a:solidFill>
                  <a:schemeClr val="bg1"/>
                </a:solidFill>
              </a:rPr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155034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Implementation(3)</a:t>
            </a:r>
            <a:endParaRPr lang="ko-KR" altLang="en-US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1B52E-CA8F-8A45-BA1E-77EBC55239EC}"/>
              </a:ext>
            </a:extLst>
          </p:cNvPr>
          <p:cNvSpPr txBox="1"/>
          <p:nvPr/>
        </p:nvSpPr>
        <p:spPr>
          <a:xfrm>
            <a:off x="671846" y="1230270"/>
            <a:ext cx="3498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Velocity and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029A0-1788-8C41-AFC7-1650DD970B3E}"/>
                  </a:ext>
                </a:extLst>
              </p:cNvPr>
              <p:cNvSpPr txBox="1"/>
              <p:nvPr/>
            </p:nvSpPr>
            <p:spPr>
              <a:xfrm>
                <a:off x="984489" y="2062818"/>
                <a:ext cx="7008693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200" b="0" dirty="0"/>
                  <a:t>Ball is in tray = </a:t>
                </a:r>
                <a14:m>
                  <m:oMath xmlns:m="http://schemas.openxmlformats.org/officeDocument/2006/math"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𝐶𝑒𝑛𝑡𝑒</m:t>
                    </m:r>
                    <m:sSub>
                      <m:sSub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𝑡𝑟𝑎𝑦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𝐶𝑒𝑛𝑡𝑒</m:t>
                    </m:r>
                    <m:sSub>
                      <m:sSub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𝑏𝑎𝑙𝑙</m:t>
                        </m:r>
                      </m:sub>
                    </m:sSub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kumimoji="1" lang="en-US" altLang="ko-Kore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ko-Kore-KR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𝑡𝑟𝑎𝑦</m:t>
                            </m:r>
                          </m:sub>
                          <m:sup>
                            <m:r>
                              <a:rPr kumimoji="1" lang="en-US" altLang="ko-Kore-KR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ore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ko-Kore-K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𝑏𝑎𝑙𝑙</m:t>
                            </m:r>
                          </m:sub>
                          <m:sup>
                            <m:r>
                              <a:rPr kumimoji="1" lang="en-US" altLang="ko-Kore-K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029A0-1788-8C41-AFC7-1650DD97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89" y="2062818"/>
                <a:ext cx="7008693" cy="781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램프이(가) 표시된 사진&#10;&#10;자동 생성된 설명">
            <a:extLst>
              <a:ext uri="{FF2B5EF4-FFF2-40B4-BE49-F238E27FC236}">
                <a16:creationId xmlns:a16="http://schemas.microsoft.com/office/drawing/2014/main" id="{1A2E497A-9F99-054E-82D9-CF7A6B409F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1"/>
          <a:stretch/>
        </p:blipFill>
        <p:spPr>
          <a:xfrm>
            <a:off x="1106607" y="3122672"/>
            <a:ext cx="3297235" cy="2161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79928E-4D57-BA4E-B0C8-60225A6C4446}"/>
                  </a:ext>
                </a:extLst>
              </p:cNvPr>
              <p:cNvSpPr txBox="1"/>
              <p:nvPr/>
            </p:nvSpPr>
            <p:spPr>
              <a:xfrm>
                <a:off x="1306372" y="5253406"/>
                <a:ext cx="25577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dirty="0"/>
                  <a:t>&lt;Ball is not in tray&gt;</a:t>
                </a:r>
              </a:p>
              <a:p>
                <a:r>
                  <a:rPr kumimoji="1" lang="en-US" altLang="ko-Kore-KR" sz="20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79928E-4D57-BA4E-B0C8-60225A6C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72" y="5253406"/>
                <a:ext cx="2557725" cy="707886"/>
              </a:xfrm>
              <a:prstGeom prst="rect">
                <a:avLst/>
              </a:prstGeom>
              <a:blipFill>
                <a:blip r:embed="rId5"/>
                <a:stretch>
                  <a:fillRect l="-2463" t="-52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A2796-60D8-5B4F-B90A-CFBC226E4EC8}"/>
                  </a:ext>
                </a:extLst>
              </p:cNvPr>
              <p:cNvSpPr txBox="1"/>
              <p:nvPr/>
            </p:nvSpPr>
            <p:spPr>
              <a:xfrm>
                <a:off x="5035939" y="5284183"/>
                <a:ext cx="27574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000" dirty="0"/>
                  <a:t>&lt;Ball is in tray&gt;       </a:t>
                </a:r>
              </a:p>
              <a:p>
                <a:pPr algn="ctr"/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𝑟𝑒𝑠𝑡𝑖𝑡𝑢𝑡𝑖𝑜𝑛</m:t>
                        </m:r>
                      </m:sub>
                    </m:sSub>
                  </m:oMath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A2796-60D8-5B4F-B90A-CFBC226E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9" y="5284183"/>
                <a:ext cx="2757483" cy="707886"/>
              </a:xfrm>
              <a:prstGeom prst="rect">
                <a:avLst/>
              </a:prstGeom>
              <a:blipFill>
                <a:blip r:embed="rId6"/>
                <a:stretch>
                  <a:fillRect t="-5357" b="-10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램프이(가) 표시된 사진&#10;&#10;자동 생성된 설명">
            <a:extLst>
              <a:ext uri="{FF2B5EF4-FFF2-40B4-BE49-F238E27FC236}">
                <a16:creationId xmlns:a16="http://schemas.microsoft.com/office/drawing/2014/main" id="{0C40E50F-6771-9344-A28B-AE8207D84A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0"/>
          <a:stretch/>
        </p:blipFill>
        <p:spPr>
          <a:xfrm>
            <a:off x="4740160" y="3091895"/>
            <a:ext cx="3389580" cy="21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3F8B50D-9211-CC4E-B7A4-6C8912AB8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2" t="20351" r="24737" b="17895"/>
          <a:stretch/>
        </p:blipFill>
        <p:spPr>
          <a:xfrm rot="2229460">
            <a:off x="7537047" y="5916514"/>
            <a:ext cx="566097" cy="7219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Implementation(4)</a:t>
            </a:r>
            <a:endParaRPr lang="ko-KR" altLang="en-US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1B52E-CA8F-8A45-BA1E-77EBC55239EC}"/>
              </a:ext>
            </a:extLst>
          </p:cNvPr>
          <p:cNvSpPr txBox="1"/>
          <p:nvPr/>
        </p:nvSpPr>
        <p:spPr>
          <a:xfrm>
            <a:off x="586121" y="1272217"/>
            <a:ext cx="41858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600" dirty="0"/>
              <a:t>Interface (Timer and Scoring)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C9CD0F9-DC1A-CB4F-BF89-62A62184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51" y="2088711"/>
            <a:ext cx="7234177" cy="1957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200" dirty="0"/>
              <a:t>We make player and interface class at </a:t>
            </a:r>
            <a:r>
              <a:rPr kumimoji="1" lang="en-US" altLang="ko-Kore-KR" sz="2200" dirty="0" err="1"/>
              <a:t>interface.py</a:t>
            </a:r>
            <a:endParaRPr kumimoji="1" lang="en-US" altLang="ko-Kore-KR" sz="2200" dirty="0"/>
          </a:p>
          <a:p>
            <a:pPr>
              <a:lnSpc>
                <a:spcPct val="150000"/>
              </a:lnSpc>
            </a:pPr>
            <a:r>
              <a:rPr kumimoji="1" lang="en-US" altLang="ko-Kore-KR" sz="2200" dirty="0"/>
              <a:t>We use </a:t>
            </a:r>
            <a:r>
              <a:rPr kumimoji="1" lang="en-US" altLang="ko-Kore-KR" sz="2200" dirty="0" err="1"/>
              <a:t>glutBitmapCharacter</a:t>
            </a:r>
            <a:r>
              <a:rPr kumimoji="1" lang="en-US" altLang="ko-Kore-KR" sz="2200" dirty="0"/>
              <a:t> for text object in OpenGL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200" dirty="0"/>
              <a:t>We use </a:t>
            </a:r>
            <a:r>
              <a:rPr kumimoji="1" lang="en-US" altLang="ko-Kore-KR" sz="2200" dirty="0" err="1"/>
              <a:t>threading.Timer</a:t>
            </a:r>
            <a:r>
              <a:rPr kumimoji="1" lang="en-US" altLang="ko-Kore-KR" sz="2200" dirty="0"/>
              <a:t> for Timer.</a:t>
            </a:r>
            <a:endParaRPr kumimoji="1" lang="ko-Kore-KR" altLang="en-US" sz="22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ore-KR" sz="2200" dirty="0"/>
          </a:p>
          <a:p>
            <a:pPr>
              <a:lnSpc>
                <a:spcPct val="150000"/>
              </a:lnSpc>
            </a:pPr>
            <a:endParaRPr kumimoji="1" lang="en-US" altLang="ko-Kore-KR" sz="2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8298F3-3179-0044-8F86-8BA0214AC8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2" t="20351" r="24737" b="17895"/>
          <a:stretch/>
        </p:blipFill>
        <p:spPr>
          <a:xfrm rot="20992519">
            <a:off x="8080009" y="5740025"/>
            <a:ext cx="736069" cy="938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E0EEB3A1-2BDD-B244-98FF-5EA6262C36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453" y="3688933"/>
                <a:ext cx="7234177" cy="2129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ko-Kore-KR" sz="22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200" dirty="0"/>
                  <a:t>If ball is in basket, then we add player’s score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𝑏𝑎𝑠𝑘𝑒𝑡</m:t>
                      </m:r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𝐶𝑒𝑛𝑡𝑒𝑟</m:t>
                              </m:r>
                            </m:e>
                            <m:sub>
                              <m:r>
                                <a:rPr kumimoji="1" lang="en-US" altLang="ko-Kore-K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𝑏𝑎𝑙𝑙</m:t>
                              </m:r>
                            </m:sub>
                          </m:sSub>
                          <m:r>
                            <a:rPr kumimoji="1" lang="en-US" altLang="ko-Kore-K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𝐶𝑒𝑛𝑡𝑒𝑟</m:t>
                              </m:r>
                            </m:e>
                            <m:sub>
                              <m:r>
                                <a:rPr kumimoji="1" lang="en-US" altLang="ko-Kore-K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𝑏𝑎𝑠𝑘𝑒𝑡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ko-Kore-K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𝑏𝑎𝑠𝑘𝑒𝑡</m:t>
                          </m:r>
                        </m:sub>
                      </m:sSub>
                    </m:oMath>
                  </m:oMathPara>
                </a14:m>
                <a:endParaRPr kumimoji="1" lang="en-US" altLang="ko-Kore-KR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ore-KR" sz="2200" dirty="0"/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E0EEB3A1-2BDD-B244-98FF-5EA6262C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3" y="3688933"/>
                <a:ext cx="7234177" cy="2129905"/>
              </a:xfrm>
              <a:prstGeom prst="rect">
                <a:avLst/>
              </a:prstGeom>
              <a:blipFill>
                <a:blip r:embed="rId4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7" descr="Head with Gears">
            <a:extLst>
              <a:ext uri="{FF2B5EF4-FFF2-40B4-BE49-F238E27FC236}">
                <a16:creationId xmlns:a16="http://schemas.microsoft.com/office/drawing/2014/main" id="{C5B97FDA-45CD-AB4F-85A9-8F826A675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3321" y="5295532"/>
            <a:ext cx="1250306" cy="125030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/>
              <a:t>Discussion</a:t>
            </a:r>
            <a:endParaRPr lang="ko-KR" altLang="en-US" sz="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A43E0-1184-4E43-A7A0-76A4325D6240}"/>
              </a:ext>
            </a:extLst>
          </p:cNvPr>
          <p:cNvSpPr txBox="1"/>
          <p:nvPr/>
        </p:nvSpPr>
        <p:spPr>
          <a:xfrm>
            <a:off x="819126" y="2418713"/>
            <a:ext cx="750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ore-KR" sz="2200" dirty="0"/>
              <a:t>Add a weight property to the ball, which can make a difference in the Velocity of each ball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456B3-DCCC-334C-B60E-0A15C8C0629C}"/>
              </a:ext>
            </a:extLst>
          </p:cNvPr>
          <p:cNvSpPr txBox="1"/>
          <p:nvPr/>
        </p:nvSpPr>
        <p:spPr>
          <a:xfrm>
            <a:off x="819126" y="1395663"/>
            <a:ext cx="227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Future Work</a:t>
            </a:r>
            <a:endParaRPr kumimoji="1" lang="ko-Kore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9CF31-F6C2-6048-882A-E8548E78BA33}"/>
              </a:ext>
            </a:extLst>
          </p:cNvPr>
          <p:cNvSpPr txBox="1"/>
          <p:nvPr/>
        </p:nvSpPr>
        <p:spPr>
          <a:xfrm>
            <a:off x="819126" y="3149681"/>
            <a:ext cx="750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200" dirty="0"/>
          </a:p>
          <a:p>
            <a:r>
              <a:rPr kumimoji="1" lang="en-US" altLang="ko-KR" sz="2200" dirty="0"/>
              <a:t>2.    </a:t>
            </a:r>
            <a:r>
              <a:rPr kumimoji="1" lang="en-US" altLang="ko-Kore-KR" sz="2200" dirty="0"/>
              <a:t>Collision detection between balls (momentum)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E946-7174-574D-A084-DB200EABEB92}"/>
              </a:ext>
            </a:extLst>
          </p:cNvPr>
          <p:cNvSpPr txBox="1"/>
          <p:nvPr/>
        </p:nvSpPr>
        <p:spPr>
          <a:xfrm>
            <a:off x="819126" y="4176439"/>
            <a:ext cx="7505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3.   </a:t>
            </a:r>
            <a:r>
              <a:rPr kumimoji="1" lang="en-US" altLang="ko-Kore-KR" sz="2200" dirty="0"/>
              <a:t>Light &amp; Shadowing setting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F6803-4C88-CE41-BE14-5EDDB605E379}"/>
              </a:ext>
            </a:extLst>
          </p:cNvPr>
          <p:cNvSpPr txBox="1"/>
          <p:nvPr/>
        </p:nvSpPr>
        <p:spPr>
          <a:xfrm>
            <a:off x="819126" y="4864643"/>
            <a:ext cx="750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4.   </a:t>
            </a:r>
            <a:r>
              <a:rPr kumimoji="1" lang="en-US" altLang="ko-Kore-KR" sz="2200" dirty="0"/>
              <a:t>Various mode (random obstacle, random Gravitational                                                               	acceleration, random elasticity)</a:t>
            </a:r>
          </a:p>
        </p:txBody>
      </p:sp>
    </p:spTree>
    <p:extLst>
      <p:ext uri="{BB962C8B-B14F-4D97-AF65-F5344CB8AC3E}">
        <p14:creationId xmlns:p14="http://schemas.microsoft.com/office/powerpoint/2010/main" val="24530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Q&amp;A</a:t>
            </a:r>
            <a:endParaRPr lang="ko-KR" altLang="en-US" sz="3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C485690-09FC-8C44-90AC-9EE529A6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04" y="2911642"/>
            <a:ext cx="6879792" cy="10347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ko-Kore-KR" sz="5000" dirty="0"/>
              <a:t>Thank you for listening!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29712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Multi-coloured dialogue boxes">
            <a:extLst>
              <a:ext uri="{FF2B5EF4-FFF2-40B4-BE49-F238E27FC236}">
                <a16:creationId xmlns:a16="http://schemas.microsoft.com/office/drawing/2014/main" id="{ABBD591A-9F21-4046-83D6-EB8D11298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7" r="22903" b="2"/>
          <a:stretch/>
        </p:blipFill>
        <p:spPr>
          <a:xfrm>
            <a:off x="4598424" y="851199"/>
            <a:ext cx="4443135" cy="590628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/>
              <a:t>Contents</a:t>
            </a:r>
            <a:endParaRPr lang="ko-KR" altLang="en-US" sz="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DE11A-81C6-F549-B7D5-3537DB2EC958}"/>
              </a:ext>
            </a:extLst>
          </p:cNvPr>
          <p:cNvSpPr txBox="1"/>
          <p:nvPr/>
        </p:nvSpPr>
        <p:spPr>
          <a:xfrm>
            <a:off x="1011544" y="2051661"/>
            <a:ext cx="2327560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2. Introduction</a:t>
            </a:r>
            <a:endParaRPr kumimoji="1" lang="en-US" altLang="ko-Kore-K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D3DDA-2D2C-B949-93AA-6F3E4D7968CC}"/>
              </a:ext>
            </a:extLst>
          </p:cNvPr>
          <p:cNvSpPr txBox="1"/>
          <p:nvPr/>
        </p:nvSpPr>
        <p:spPr>
          <a:xfrm>
            <a:off x="799786" y="1535848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1. Rule and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16262-C2A7-3343-9ED6-39A17D00D38C}"/>
              </a:ext>
            </a:extLst>
          </p:cNvPr>
          <p:cNvSpPr txBox="1"/>
          <p:nvPr/>
        </p:nvSpPr>
        <p:spPr>
          <a:xfrm>
            <a:off x="914754" y="2819185"/>
            <a:ext cx="252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3. Specifications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5A392-E6F1-504F-B7D4-B2DD5613AD4C}"/>
              </a:ext>
            </a:extLst>
          </p:cNvPr>
          <p:cNvSpPr txBox="1"/>
          <p:nvPr/>
        </p:nvSpPr>
        <p:spPr>
          <a:xfrm>
            <a:off x="1255040" y="3476491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4.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A2D8D-32C2-5247-8400-471CA923F3DE}"/>
              </a:ext>
            </a:extLst>
          </p:cNvPr>
          <p:cNvSpPr txBox="1"/>
          <p:nvPr/>
        </p:nvSpPr>
        <p:spPr>
          <a:xfrm>
            <a:off x="746310" y="4179093"/>
            <a:ext cx="2858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5.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5FBF3-ACAB-0245-B291-7C81FF56671D}"/>
              </a:ext>
            </a:extLst>
          </p:cNvPr>
          <p:cNvSpPr txBox="1"/>
          <p:nvPr/>
        </p:nvSpPr>
        <p:spPr>
          <a:xfrm>
            <a:off x="1203743" y="487743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6.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C4A02-9A3F-4243-B995-D8233FED0CCF}"/>
              </a:ext>
            </a:extLst>
          </p:cNvPr>
          <p:cNvSpPr txBox="1"/>
          <p:nvPr/>
        </p:nvSpPr>
        <p:spPr>
          <a:xfrm>
            <a:off x="1517931" y="5575779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latin typeface="Calibri" panose="020F0502020204030204" pitchFamily="34" charset="0"/>
                <a:cs typeface="Calibri" panose="020F0502020204030204" pitchFamily="34" charset="0"/>
              </a:rPr>
              <a:t>7. Q&amp;A </a:t>
            </a:r>
          </a:p>
        </p:txBody>
      </p:sp>
    </p:spTree>
    <p:extLst>
      <p:ext uri="{BB962C8B-B14F-4D97-AF65-F5344CB8AC3E}">
        <p14:creationId xmlns:p14="http://schemas.microsoft.com/office/powerpoint/2010/main" val="79150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FD197D-FA63-6A44-BEF7-426820182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"/>
          <a:stretch/>
        </p:blipFill>
        <p:spPr>
          <a:xfrm>
            <a:off x="7352778" y="1004536"/>
            <a:ext cx="1458574" cy="14352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Rule and Demo</a:t>
            </a:r>
            <a:endParaRPr lang="ko-KR" altLang="en-US" sz="3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CBE0E-1A68-5B4A-924D-F325F86D4058}"/>
              </a:ext>
            </a:extLst>
          </p:cNvPr>
          <p:cNvSpPr txBox="1"/>
          <p:nvPr/>
        </p:nvSpPr>
        <p:spPr>
          <a:xfrm>
            <a:off x="569982" y="1119595"/>
            <a:ext cx="371265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ore-KR" sz="3600" dirty="0"/>
              <a:t>Rule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14CC6-00C1-0746-B2CC-CFA3B81B31EC}"/>
              </a:ext>
            </a:extLst>
          </p:cNvPr>
          <p:cNvSpPr txBox="1"/>
          <p:nvPr/>
        </p:nvSpPr>
        <p:spPr>
          <a:xfrm>
            <a:off x="569982" y="1810708"/>
            <a:ext cx="774921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1.    </a:t>
            </a:r>
            <a:r>
              <a:rPr kumimoji="1" lang="en-US" altLang="ko-Kore-KR" sz="2200" dirty="0">
                <a:latin typeface="Calibri" panose="020F0502020204030204" pitchFamily="34" charset="0"/>
                <a:cs typeface="Calibri" panose="020F0502020204030204" pitchFamily="34" charset="0"/>
              </a:rPr>
              <a:t>Two-player game that lasted for 50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F1004-A2D2-1347-A819-6CCD49814EAD}"/>
              </a:ext>
            </a:extLst>
          </p:cNvPr>
          <p:cNvSpPr txBox="1"/>
          <p:nvPr/>
        </p:nvSpPr>
        <p:spPr>
          <a:xfrm>
            <a:off x="569982" y="2299527"/>
            <a:ext cx="7749210" cy="9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 </a:t>
            </a:r>
            <a:r>
              <a:rPr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Players can get points by putting the color ball in their basket, 	</a:t>
            </a:r>
            <a:r>
              <a:rPr lang="en-US" altLang="ko-Kore-KR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ko-Kore-K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player </a:t>
            </a:r>
            <a:r>
              <a:rPr lang="en-US" altLang="ko-Kore-KR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has </a:t>
            </a:r>
            <a:r>
              <a:rPr lang="en" altLang="ko-Kore-K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points wins.</a:t>
            </a:r>
            <a:endParaRPr lang="en" altLang="ko-Kore-KR" sz="22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68E05-9AD6-F748-81EE-BA7F36B40363}"/>
              </a:ext>
            </a:extLst>
          </p:cNvPr>
          <p:cNvSpPr txBox="1"/>
          <p:nvPr/>
        </p:nvSpPr>
        <p:spPr>
          <a:xfrm>
            <a:off x="569982" y="3166563"/>
            <a:ext cx="8022873" cy="9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   </a:t>
            </a:r>
            <a:r>
              <a:rPr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However, if a black ball goes in the basket, it loses points</a:t>
            </a:r>
            <a:r>
              <a:rPr lang="en-US" altLang="ko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(-3)</a:t>
            </a:r>
            <a:r>
              <a:rPr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	is also possible to put a black ball in the another player’s basket.</a:t>
            </a:r>
            <a:r>
              <a:rPr kumimoji="1"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" altLang="ko-Kore-KR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B3525-4EF1-3B4E-9AB1-4E0E30CC5A76}"/>
              </a:ext>
            </a:extLst>
          </p:cNvPr>
          <p:cNvSpPr txBox="1"/>
          <p:nvPr/>
        </p:nvSpPr>
        <p:spPr>
          <a:xfrm>
            <a:off x="569982" y="4103551"/>
            <a:ext cx="7749210" cy="9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 </a:t>
            </a:r>
            <a:r>
              <a:rPr lang="en" altLang="ko-Kore-KR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ball of random size, position, and color is periodically 	created on the tray.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5E8ED-1D63-A34C-9235-EF7C09A18C2A}"/>
              </a:ext>
            </a:extLst>
          </p:cNvPr>
          <p:cNvSpPr txBox="1"/>
          <p:nvPr/>
        </p:nvSpPr>
        <p:spPr>
          <a:xfrm>
            <a:off x="569982" y="4962539"/>
            <a:ext cx="774921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   </a:t>
            </a:r>
            <a:r>
              <a:rPr lang="en" altLang="ko-Kore-K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location of the basket also changes over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54BC9-17E8-AD4D-BA71-3E35116B78C7}"/>
              </a:ext>
            </a:extLst>
          </p:cNvPr>
          <p:cNvSpPr txBox="1"/>
          <p:nvPr/>
        </p:nvSpPr>
        <p:spPr>
          <a:xfrm>
            <a:off x="569982" y="5462297"/>
            <a:ext cx="774921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   </a:t>
            </a:r>
            <a:r>
              <a:rPr kumimoji="1" lang="en" altLang="ko-Kore-KR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the code and press any button, then start game.</a:t>
            </a:r>
          </a:p>
        </p:txBody>
      </p:sp>
    </p:spTree>
    <p:extLst>
      <p:ext uri="{BB962C8B-B14F-4D97-AF65-F5344CB8AC3E}">
        <p14:creationId xmlns:p14="http://schemas.microsoft.com/office/powerpoint/2010/main" val="1503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Rule and Demo</a:t>
            </a:r>
            <a:endParaRPr lang="ko-KR" altLang="en-US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9A3B3-0D50-E540-A9D7-A2BBBBD2D6A8}"/>
              </a:ext>
            </a:extLst>
          </p:cNvPr>
          <p:cNvSpPr txBox="1"/>
          <p:nvPr/>
        </p:nvSpPr>
        <p:spPr>
          <a:xfrm>
            <a:off x="330920" y="1336041"/>
            <a:ext cx="4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B21E18-BDDB-E84C-A2E6-96F98CDD8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 b="1"/>
          <a:stretch/>
        </p:blipFill>
        <p:spPr>
          <a:xfrm>
            <a:off x="1211104" y="1545562"/>
            <a:ext cx="667758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83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Introduction/ Motivation</a:t>
            </a:r>
            <a:endParaRPr lang="ko-KR" altLang="en-US" sz="3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CBE0E-1A68-5B4A-924D-F325F86D4058}"/>
              </a:ext>
            </a:extLst>
          </p:cNvPr>
          <p:cNvSpPr txBox="1"/>
          <p:nvPr/>
        </p:nvSpPr>
        <p:spPr>
          <a:xfrm>
            <a:off x="520581" y="1433797"/>
            <a:ext cx="81028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Goal : Using the concepts we learned in class, Making game!!</a:t>
            </a:r>
          </a:p>
        </p:txBody>
      </p:sp>
      <p:pic>
        <p:nvPicPr>
          <p:cNvPr id="11" name="그림 10" descr="벡터그래픽, 명함이(가) 표시된 사진&#10;&#10;자동 생성된 설명">
            <a:extLst>
              <a:ext uri="{FF2B5EF4-FFF2-40B4-BE49-F238E27FC236}">
                <a16:creationId xmlns:a16="http://schemas.microsoft.com/office/drawing/2014/main" id="{35302449-2CBB-7C46-8EB1-C387269D8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7" y="2398109"/>
            <a:ext cx="3553176" cy="3553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314CC6-00C1-0746-B2CC-CFA3B81B31EC}"/>
              </a:ext>
            </a:extLst>
          </p:cNvPr>
          <p:cNvSpPr txBox="1"/>
          <p:nvPr/>
        </p:nvSpPr>
        <p:spPr>
          <a:xfrm>
            <a:off x="1018824" y="2499120"/>
            <a:ext cx="355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1. First, we simply set the user’s main pleasure element as putting the ball into the basket.</a:t>
            </a:r>
            <a:endParaRPr kumimoji="1" lang="ko-Kore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D192C-4A36-544B-97E8-BDB67842592A}"/>
              </a:ext>
            </a:extLst>
          </p:cNvPr>
          <p:cNvSpPr txBox="1"/>
          <p:nvPr/>
        </p:nvSpPr>
        <p:spPr>
          <a:xfrm>
            <a:off x="1018824" y="3996860"/>
            <a:ext cx="3553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2.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noto"/>
              </a:rPr>
              <a:t>We embodied the idea that the user's goal </a:t>
            </a:r>
            <a:r>
              <a:rPr lang="en" altLang="ko-Kore-KR" sz="2000" dirty="0">
                <a:solidFill>
                  <a:srgbClr val="000000"/>
                </a:solidFill>
                <a:latin typeface="noto"/>
              </a:rPr>
              <a:t>is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noto"/>
              </a:rPr>
              <a:t> to shake the trays and put the balls into the designated basket.</a:t>
            </a:r>
            <a:r>
              <a:rPr kumimoji="1" lang="en-US" altLang="ko-Kore-KR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7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/>
              <a:t>Specifications</a:t>
            </a:r>
            <a:endParaRPr lang="ko-KR" altLang="en-US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9A3B3-0D50-E540-A9D7-A2BBBBD2D6A8}"/>
              </a:ext>
            </a:extLst>
          </p:cNvPr>
          <p:cNvSpPr txBox="1"/>
          <p:nvPr/>
        </p:nvSpPr>
        <p:spPr>
          <a:xfrm>
            <a:off x="330920" y="1336041"/>
            <a:ext cx="4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8BBFF-2444-4F43-80D3-EAD4B0008B1A}"/>
              </a:ext>
            </a:extLst>
          </p:cNvPr>
          <p:cNvSpPr txBox="1"/>
          <p:nvPr/>
        </p:nvSpPr>
        <p:spPr>
          <a:xfrm>
            <a:off x="757754" y="1226171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400" dirty="0"/>
              <a:t>3D Object (Ball, Tray, Basket) Rendering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8512-9042-954F-AFC4-22C648914AA2}"/>
              </a:ext>
            </a:extLst>
          </p:cNvPr>
          <p:cNvSpPr txBox="1"/>
          <p:nvPr/>
        </p:nvSpPr>
        <p:spPr>
          <a:xfrm>
            <a:off x="757754" y="1815243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2. </a:t>
            </a:r>
            <a:r>
              <a:rPr kumimoji="1" lang="en-US" altLang="ko-Kore-KR" sz="2400" dirty="0"/>
              <a:t>Set the Camera and Viewport of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79BA4-6305-0945-911E-470CD51C665A}"/>
              </a:ext>
            </a:extLst>
          </p:cNvPr>
          <p:cNvSpPr txBox="1"/>
          <p:nvPr/>
        </p:nvSpPr>
        <p:spPr>
          <a:xfrm>
            <a:off x="757754" y="2404315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3. </a:t>
            </a:r>
            <a:r>
              <a:rPr kumimoji="1" lang="en-US" altLang="ko-Kore-KR" sz="2400" dirty="0"/>
              <a:t>Timer &amp; Update the position of the ball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7E04A-D47F-0844-8CAE-592F03203F8E}"/>
              </a:ext>
            </a:extLst>
          </p:cNvPr>
          <p:cNvSpPr txBox="1"/>
          <p:nvPr/>
        </p:nvSpPr>
        <p:spPr>
          <a:xfrm>
            <a:off x="757754" y="2993387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4. </a:t>
            </a:r>
            <a:r>
              <a:rPr kumimoji="1" lang="en-US" altLang="ko-Kore-KR" sz="2400" dirty="0"/>
              <a:t>Tray </a:t>
            </a:r>
            <a:r>
              <a:rPr kumimoji="1" lang="en-US" altLang="ko-Kore-KR" sz="2400" dirty="0" err="1"/>
              <a:t>ratation</a:t>
            </a:r>
            <a:r>
              <a:rPr kumimoji="1" lang="en-US" altLang="ko-Kore-KR" sz="2400" dirty="0"/>
              <a:t> &amp; Movement of the ball on the slope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C0E6F-4866-E148-AA78-6E45BFD97ECD}"/>
              </a:ext>
            </a:extLst>
          </p:cNvPr>
          <p:cNvSpPr txBox="1"/>
          <p:nvPr/>
        </p:nvSpPr>
        <p:spPr>
          <a:xfrm>
            <a:off x="757754" y="3582459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5. </a:t>
            </a:r>
            <a:r>
              <a:rPr kumimoji="1" lang="en-US" altLang="ko-Kore-KR" sz="2400" dirty="0"/>
              <a:t>Set the area of the tray (Balls fall out of the area)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642BA-F175-0949-8DEC-A71AE7A57E11}"/>
              </a:ext>
            </a:extLst>
          </p:cNvPr>
          <p:cNvSpPr txBox="1"/>
          <p:nvPr/>
        </p:nvSpPr>
        <p:spPr>
          <a:xfrm>
            <a:off x="757754" y="4180926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6. </a:t>
            </a:r>
            <a:r>
              <a:rPr kumimoji="1" lang="en-US" altLang="ko-Kore-KR" sz="2400" dirty="0"/>
              <a:t>Detect the ball going into the basket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C8512-9D0D-594A-B107-A873DC6ECC08}"/>
              </a:ext>
            </a:extLst>
          </p:cNvPr>
          <p:cNvSpPr txBox="1"/>
          <p:nvPr/>
        </p:nvSpPr>
        <p:spPr>
          <a:xfrm>
            <a:off x="757754" y="4779393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7. </a:t>
            </a:r>
            <a:r>
              <a:rPr kumimoji="1" lang="en-US" altLang="ko-Kore-KR" sz="2400" dirty="0"/>
              <a:t>User interface (Text object in OpenGL)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9A866-78ED-8F45-99A5-DF46572B78E4}"/>
              </a:ext>
            </a:extLst>
          </p:cNvPr>
          <p:cNvSpPr txBox="1"/>
          <p:nvPr/>
        </p:nvSpPr>
        <p:spPr>
          <a:xfrm>
            <a:off x="757754" y="5368465"/>
            <a:ext cx="77122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8. </a:t>
            </a:r>
            <a:r>
              <a:rPr kumimoji="1" lang="en-US" altLang="ko-Kore-KR" sz="2400" dirty="0"/>
              <a:t>Music &amp; Sound Effect with OpenGL + </a:t>
            </a:r>
            <a:r>
              <a:rPr kumimoji="1" lang="en-US" altLang="ko-Kore-KR" sz="2400" dirty="0" err="1"/>
              <a:t>pygame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946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Approach</a:t>
            </a:r>
            <a:endParaRPr lang="ko-KR" altLang="en-US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9A3B3-0D50-E540-A9D7-A2BBBBD2D6A8}"/>
              </a:ext>
            </a:extLst>
          </p:cNvPr>
          <p:cNvSpPr txBox="1"/>
          <p:nvPr/>
        </p:nvSpPr>
        <p:spPr>
          <a:xfrm>
            <a:off x="330920" y="1336041"/>
            <a:ext cx="4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7D2A2-3B47-924C-9829-12CED73ED170}"/>
              </a:ext>
            </a:extLst>
          </p:cNvPr>
          <p:cNvSpPr/>
          <p:nvPr/>
        </p:nvSpPr>
        <p:spPr>
          <a:xfrm>
            <a:off x="642933" y="2134524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Camera.py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BEC5-975D-FC4C-9560-ED82666F2AC7}"/>
              </a:ext>
            </a:extLst>
          </p:cNvPr>
          <p:cNvSpPr/>
          <p:nvPr/>
        </p:nvSpPr>
        <p:spPr>
          <a:xfrm>
            <a:off x="642929" y="5749059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main.py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E5322-97FB-0F40-AC46-B61C54E2CCE4}"/>
              </a:ext>
            </a:extLst>
          </p:cNvPr>
          <p:cNvSpPr/>
          <p:nvPr/>
        </p:nvSpPr>
        <p:spPr>
          <a:xfrm>
            <a:off x="642935" y="2837666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Interface.py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45E2DD-D1D3-484E-88BF-E621DF01D18E}"/>
              </a:ext>
            </a:extLst>
          </p:cNvPr>
          <p:cNvSpPr/>
          <p:nvPr/>
        </p:nvSpPr>
        <p:spPr>
          <a:xfrm>
            <a:off x="642930" y="5034521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Gamesound.py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9280A9-C1F5-9547-9470-03160D288EEF}"/>
              </a:ext>
            </a:extLst>
          </p:cNvPr>
          <p:cNvSpPr/>
          <p:nvPr/>
        </p:nvSpPr>
        <p:spPr>
          <a:xfrm>
            <a:off x="642933" y="1393191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Models.py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C39858-81B9-BE42-9BB4-7DEF144CC319}"/>
              </a:ext>
            </a:extLst>
          </p:cNvPr>
          <p:cNvSpPr/>
          <p:nvPr/>
        </p:nvSpPr>
        <p:spPr>
          <a:xfrm>
            <a:off x="642930" y="4319983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utils.py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A94047-84E1-5E4C-89EA-E231DA877A7E}"/>
              </a:ext>
            </a:extLst>
          </p:cNvPr>
          <p:cNvSpPr/>
          <p:nvPr/>
        </p:nvSpPr>
        <p:spPr>
          <a:xfrm>
            <a:off x="642932" y="3590046"/>
            <a:ext cx="1913026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Viewer.py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98C9FC6-5F68-D74A-8ECC-5A7DBDAFD833}"/>
                  </a:ext>
                </a:extLst>
              </p14:cNvPr>
              <p14:cNvContentPartPr/>
              <p14:nvPr/>
            </p14:nvContentPartPr>
            <p14:xfrm>
              <a:off x="2830772" y="1663238"/>
              <a:ext cx="693000" cy="42519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98C9FC6-5F68-D74A-8ECC-5A7DBDAFD8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772" y="1654238"/>
                <a:ext cx="710640" cy="42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A3EB549-1B40-4A44-9C0C-BD9CDDAF49EC}"/>
                  </a:ext>
                </a:extLst>
              </p14:cNvPr>
              <p14:cNvContentPartPr/>
              <p14:nvPr/>
            </p14:nvContentPartPr>
            <p14:xfrm>
              <a:off x="2988092" y="3871838"/>
              <a:ext cx="1081800" cy="331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A3EB549-1B40-4A44-9C0C-BD9CDDAF49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9092" y="3862838"/>
                <a:ext cx="1099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E8A1620-8BE1-F74D-BFF3-9489DDEC51F3}"/>
                  </a:ext>
                </a:extLst>
              </p14:cNvPr>
              <p14:cNvContentPartPr/>
              <p14:nvPr/>
            </p14:nvContentPartPr>
            <p14:xfrm>
              <a:off x="3805292" y="3533438"/>
              <a:ext cx="244800" cy="677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E8A1620-8BE1-F74D-BFF3-9489DDEC51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6292" y="3524443"/>
                <a:ext cx="262440" cy="695151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그림 32" descr="컵, 실내, 어두운, 테이블이(가) 표시된 사진&#10;&#10;자동 생성된 설명">
            <a:extLst>
              <a:ext uri="{FF2B5EF4-FFF2-40B4-BE49-F238E27FC236}">
                <a16:creationId xmlns:a16="http://schemas.microsoft.com/office/drawing/2014/main" id="{1BEF9591-AABC-2747-9FE4-FA3554A33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12" y="2536201"/>
            <a:ext cx="4347255" cy="25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화살이(가) 표시된 사진&#10;&#10;자동 생성된 설명">
            <a:extLst>
              <a:ext uri="{FF2B5EF4-FFF2-40B4-BE49-F238E27FC236}">
                <a16:creationId xmlns:a16="http://schemas.microsoft.com/office/drawing/2014/main" id="{4BE0B33C-17FA-774F-B03E-9ABDB5A66B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" t="1331" r="10168" b="7934"/>
          <a:stretch/>
        </p:blipFill>
        <p:spPr>
          <a:xfrm>
            <a:off x="5189799" y="2824553"/>
            <a:ext cx="3100265" cy="3573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Implementation(1)</a:t>
            </a:r>
            <a:endParaRPr lang="ko-KR" altLang="en-US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9A3B3-0D50-E540-A9D7-A2BBBBD2D6A8}"/>
              </a:ext>
            </a:extLst>
          </p:cNvPr>
          <p:cNvSpPr txBox="1"/>
          <p:nvPr/>
        </p:nvSpPr>
        <p:spPr>
          <a:xfrm>
            <a:off x="330920" y="1336041"/>
            <a:ext cx="4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337A9-0645-CE48-B5CE-D757FBF99FF6}"/>
              </a:ext>
            </a:extLst>
          </p:cNvPr>
          <p:cNvSpPr txBox="1"/>
          <p:nvPr/>
        </p:nvSpPr>
        <p:spPr>
          <a:xfrm>
            <a:off x="549096" y="1397996"/>
            <a:ext cx="5245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Camera setting and tray rotation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C0F89-C3F9-734E-B9EF-16EDD0B1CE1C}"/>
              </a:ext>
            </a:extLst>
          </p:cNvPr>
          <p:cNvSpPr txBox="1"/>
          <p:nvPr/>
        </p:nvSpPr>
        <p:spPr>
          <a:xfrm>
            <a:off x="853936" y="2258102"/>
            <a:ext cx="494050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Camera_pose = [0,10,20],		Look [0,0,0]</a:t>
            </a:r>
          </a:p>
          <a:p>
            <a:pPr>
              <a:lnSpc>
                <a:spcPct val="150000"/>
              </a:lnSpc>
            </a:pPr>
            <a:endParaRPr kumimoji="1" lang="en-US" altLang="ko-Kore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2FBBC5-BA14-8A41-9890-F1976A6B3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5" y="1079286"/>
            <a:ext cx="1864178" cy="1632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45492-12E7-5B4B-BC57-2C1ABB51C56C}"/>
                  </a:ext>
                </a:extLst>
              </p:cNvPr>
              <p:cNvSpPr txBox="1"/>
              <p:nvPr/>
            </p:nvSpPr>
            <p:spPr>
              <a:xfrm>
                <a:off x="1427489" y="4611054"/>
                <a:ext cx="318875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 @ 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ko-Kore-KR" sz="2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𝑉𝑒</m:t>
                      </m:r>
                      <m:sSub>
                        <m:sSubPr>
                          <m:ctrlP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 @ [0,1,0,0]</m:t>
                      </m:r>
                    </m:oMath>
                  </m:oMathPara>
                </a14:m>
                <a:endParaRPr kumimoji="1" lang="en-US" altLang="ko-Kore-KR" sz="2200" dirty="0"/>
              </a:p>
              <a:p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45492-12E7-5B4B-BC57-2C1ABB51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489" y="4611054"/>
                <a:ext cx="3188758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E54C2D-D0F4-A74D-A78F-1FE3F47B3B10}"/>
              </a:ext>
            </a:extLst>
          </p:cNvPr>
          <p:cNvSpPr txBox="1"/>
          <p:nvPr/>
        </p:nvSpPr>
        <p:spPr>
          <a:xfrm>
            <a:off x="853935" y="3238412"/>
            <a:ext cx="494050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Modify tray’s rotation matrix and normal vector, when user’s input.</a:t>
            </a:r>
          </a:p>
          <a:p>
            <a:pPr>
              <a:lnSpc>
                <a:spcPct val="150000"/>
              </a:lnSpc>
            </a:pP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77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007E32D-CAD0-C74C-A448-CA09774E7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72" y="5065207"/>
            <a:ext cx="3904569" cy="15859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842F07-CFF6-4DAF-BB51-0095AA3E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Implementation(2)</a:t>
            </a:r>
            <a:endParaRPr lang="ko-KR" altLang="en-US" sz="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F9EDB-6219-734B-8D1C-779E41992822}"/>
              </a:ext>
            </a:extLst>
          </p:cNvPr>
          <p:cNvSpPr txBox="1"/>
          <p:nvPr/>
        </p:nvSpPr>
        <p:spPr>
          <a:xfrm>
            <a:off x="660416" y="4139248"/>
            <a:ext cx="2298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600" dirty="0"/>
              <a:t>Collision Detect</a:t>
            </a:r>
            <a:endParaRPr kumimoji="1" lang="ko-Kore-KR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28FE3-B7DC-164B-ADB8-51CDA2D8822D}"/>
                  </a:ext>
                </a:extLst>
              </p:cNvPr>
              <p:cNvSpPr txBox="1"/>
              <p:nvPr/>
            </p:nvSpPr>
            <p:spPr>
              <a:xfrm>
                <a:off x="1128382" y="4703406"/>
                <a:ext cx="3988400" cy="106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𝑐𝑒𝑛𝑡𝑒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𝑐𝑒𝑛𝑡𝑒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𝑡𝑟𝑎𝑦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sub>
                      </m:sSub>
                    </m:oMath>
                  </m:oMathPara>
                </a14:m>
                <a:endParaRPr kumimoji="1" lang="en-US" altLang="ko-Kore-KR" sz="2000" b="0" dirty="0"/>
              </a:p>
              <a:p>
                <a:r>
                  <a:rPr kumimoji="1" lang="en-US" altLang="ko-Kore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𝑟𝑒𝑠𝑡𝑖𝑡𝑢𝑡𝑖𝑜𝑛</m:t>
                        </m:r>
                      </m:sub>
                    </m:sSub>
                  </m:oMath>
                </a14:m>
                <a:endParaRPr kumimoji="1" lang="en-US" altLang="ko-Kore-KR" sz="2000" b="0" dirty="0"/>
              </a:p>
              <a:p>
                <a:r>
                  <a:rPr kumimoji="1" lang="en-US" altLang="ko-Kore-KR" sz="20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ko-Kore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28FE3-B7DC-164B-ADB8-51CDA2D88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82" y="4703406"/>
                <a:ext cx="3988400" cy="1064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61B52E-CA8F-8A45-BA1E-77EBC55239EC}"/>
              </a:ext>
            </a:extLst>
          </p:cNvPr>
          <p:cNvSpPr txBox="1"/>
          <p:nvPr/>
        </p:nvSpPr>
        <p:spPr>
          <a:xfrm>
            <a:off x="660416" y="1334826"/>
            <a:ext cx="20200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600" dirty="0"/>
              <a:t>Ball’s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65261-6D97-5044-9696-B54754E737D4}"/>
                  </a:ext>
                </a:extLst>
              </p:cNvPr>
              <p:cNvSpPr txBox="1"/>
              <p:nvPr/>
            </p:nvSpPr>
            <p:spPr>
              <a:xfrm>
                <a:off x="1128382" y="1885027"/>
                <a:ext cx="3853876" cy="172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kumimoji="1" lang="en-US" altLang="ko-Kore-KR" sz="2000" dirty="0"/>
                  <a:t>= [0, 0, 0]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ko-Kore-KR" sz="2000" dirty="0"/>
                  <a:t> = [0, -9.8, 0]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ore-KR" sz="20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ore-KR" sz="2000" b="0" i="1" dirty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kumimoji="1" lang="en-US" altLang="ko-Kore-K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en-US" altLang="ko-Kore-KR" sz="2000" b="0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kumimoji="1" lang="en-US" altLang="ko-Kore-KR" sz="2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65261-6D97-5044-9696-B54754E73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82" y="1885027"/>
                <a:ext cx="3853876" cy="1724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EA5C57-9667-8E41-BE77-A95247D77EE4}"/>
                  </a:ext>
                </a:extLst>
              </p:cNvPr>
              <p:cNvSpPr txBox="1"/>
              <p:nvPr/>
            </p:nvSpPr>
            <p:spPr>
              <a:xfrm>
                <a:off x="4894826" y="3085195"/>
                <a:ext cx="2819298" cy="81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ko-Kore-KR" dirty="0"/>
                  <a:t>n : normal vector of the tray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EA5C57-9667-8E41-BE77-A95247D7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26" y="3085195"/>
                <a:ext cx="2819298" cy="812530"/>
              </a:xfrm>
              <a:prstGeom prst="rect">
                <a:avLst/>
              </a:prstGeom>
              <a:blipFill>
                <a:blip r:embed="rId6"/>
                <a:stretch>
                  <a:fillRect l="-1794" r="-897" b="-30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D20B02B-5302-524A-99A2-624C9DB1E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76" y="1126372"/>
            <a:ext cx="2266998" cy="18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1431</Words>
  <Application>Microsoft Macintosh PowerPoint</Application>
  <PresentationFormat>화면 슬라이드 쇼(4:3)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야놀자 야체 B</vt:lpstr>
      <vt:lpstr>Apple SD Gothic Neo</vt:lpstr>
      <vt:lpstr>noto</vt:lpstr>
      <vt:lpstr>Arial</vt:lpstr>
      <vt:lpstr>Arial</vt:lpstr>
      <vt:lpstr>Calibri</vt:lpstr>
      <vt:lpstr>Calibri Light</vt:lpstr>
      <vt:lpstr>Cambria Math</vt:lpstr>
      <vt:lpstr>Helvetica Neue</vt:lpstr>
      <vt:lpstr>Office 테마</vt:lpstr>
      <vt:lpstr>PowerPoint 프레젠테이션</vt:lpstr>
      <vt:lpstr>Contents</vt:lpstr>
      <vt:lpstr>Rule and Demo</vt:lpstr>
      <vt:lpstr>Rule and Demo</vt:lpstr>
      <vt:lpstr>Introduction/ Motivation</vt:lpstr>
      <vt:lpstr>Specifications</vt:lpstr>
      <vt:lpstr>Approach</vt:lpstr>
      <vt:lpstr>Implementation(1)</vt:lpstr>
      <vt:lpstr>Implementation(2)</vt:lpstr>
      <vt:lpstr>Implementation(3)</vt:lpstr>
      <vt:lpstr>Implementation(4)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잘</dc:creator>
  <cp:lastModifiedBy>(학생) 박수근 (전기전자컴퓨터공학부)</cp:lastModifiedBy>
  <cp:revision>46</cp:revision>
  <dcterms:created xsi:type="dcterms:W3CDTF">2019-11-21T08:25:05Z</dcterms:created>
  <dcterms:modified xsi:type="dcterms:W3CDTF">2022-12-06T15:17:57Z</dcterms:modified>
</cp:coreProperties>
</file>