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D6"/>
          </a:solidFill>
        </a:fill>
      </a:tcStyle>
    </a:wholeTbl>
    <a:band2H>
      <a:tcTxStyle b="def" i="def"/>
      <a:tcStyle>
        <a:tcBdr/>
        <a:fill>
          <a:solidFill>
            <a:srgbClr val="EDED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FD3"/>
          </a:solidFill>
        </a:fill>
      </a:tcStyle>
    </a:wholeTbl>
    <a:band2H>
      <a:tcTxStyle b="def" i="def"/>
      <a:tcStyle>
        <a:tcBdr/>
        <a:fill>
          <a:solidFill>
            <a:srgbClr val="F0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sto MT"/>
      </a:defRPr>
    </a:lvl1pPr>
    <a:lvl2pPr indent="228600" latinLnBrk="0">
      <a:defRPr sz="1200">
        <a:latin typeface="+mj-lt"/>
        <a:ea typeface="+mj-ea"/>
        <a:cs typeface="+mj-cs"/>
        <a:sym typeface="Calisto MT"/>
      </a:defRPr>
    </a:lvl2pPr>
    <a:lvl3pPr indent="457200" latinLnBrk="0">
      <a:defRPr sz="1200">
        <a:latin typeface="+mj-lt"/>
        <a:ea typeface="+mj-ea"/>
        <a:cs typeface="+mj-cs"/>
        <a:sym typeface="Calisto MT"/>
      </a:defRPr>
    </a:lvl3pPr>
    <a:lvl4pPr indent="685800" latinLnBrk="0">
      <a:defRPr sz="1200">
        <a:latin typeface="+mj-lt"/>
        <a:ea typeface="+mj-ea"/>
        <a:cs typeface="+mj-cs"/>
        <a:sym typeface="Calisto MT"/>
      </a:defRPr>
    </a:lvl4pPr>
    <a:lvl5pPr indent="914400" latinLnBrk="0">
      <a:defRPr sz="1200">
        <a:latin typeface="+mj-lt"/>
        <a:ea typeface="+mj-ea"/>
        <a:cs typeface="+mj-cs"/>
        <a:sym typeface="Calisto MT"/>
      </a:defRPr>
    </a:lvl5pPr>
    <a:lvl6pPr indent="1143000" latinLnBrk="0">
      <a:defRPr sz="1200">
        <a:latin typeface="+mj-lt"/>
        <a:ea typeface="+mj-ea"/>
        <a:cs typeface="+mj-cs"/>
        <a:sym typeface="Calisto MT"/>
      </a:defRPr>
    </a:lvl6pPr>
    <a:lvl7pPr indent="1371600" latinLnBrk="0">
      <a:defRPr sz="1200">
        <a:latin typeface="+mj-lt"/>
        <a:ea typeface="+mj-ea"/>
        <a:cs typeface="+mj-cs"/>
        <a:sym typeface="Calisto MT"/>
      </a:defRPr>
    </a:lvl7pPr>
    <a:lvl8pPr indent="1600200" latinLnBrk="0">
      <a:defRPr sz="1200">
        <a:latin typeface="+mj-lt"/>
        <a:ea typeface="+mj-ea"/>
        <a:cs typeface="+mj-cs"/>
        <a:sym typeface="Calisto MT"/>
      </a:defRPr>
    </a:lvl8pPr>
    <a:lvl9pPr indent="1828800" latinLnBrk="0">
      <a:defRPr sz="1200"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1627094"/>
            <a:ext cx="7772400" cy="1470026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C5C5B9"/>
                </a:solidFill>
                <a:effectLst>
                  <a:outerShdw sx="100000" sy="100000" kx="0" ky="0" algn="b" rotWithShape="0" blurRad="50800" dist="254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685801" y="3810000"/>
            <a:ext cx="7770812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C5C5B9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Click to edit Master subtitle style</a:t>
            </a:r>
          </a:p>
        </p:txBody>
      </p:sp>
      <p:pic>
        <p:nvPicPr>
          <p:cNvPr id="14" name="image6.png" descr="CoverGly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85800" y="3738281"/>
            <a:ext cx="7770814" cy="1048871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8" name="Shape 98"/>
          <p:cNvSpPr/>
          <p:nvPr>
            <p:ph type="pic" sz="half" idx="13"/>
          </p:nvPr>
        </p:nvSpPr>
        <p:spPr>
          <a:xfrm>
            <a:off x="2286000" y="457200"/>
            <a:ext cx="4572000" cy="3173506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685800" y="5181600"/>
            <a:ext cx="7770814" cy="685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100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9040" y="4890246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7162800" y="537881"/>
            <a:ext cx="1524000" cy="532503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85800" y="537881"/>
            <a:ext cx="5889812" cy="53250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1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052927" y="3115194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85800" y="1626440"/>
            <a:ext cx="7770814" cy="1472185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2" name="Shape 32"/>
          <p:cNvSpPr/>
          <p:nvPr>
            <p:ph type="body" sz="half" idx="1"/>
          </p:nvPr>
        </p:nvSpPr>
        <p:spPr>
          <a:xfrm>
            <a:off x="685800" y="3813047"/>
            <a:ext cx="7770814" cy="1755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33" name="image8.png" descr="Glyph-SectionH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3174065"/>
            <a:ext cx="1066800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sz="half" idx="1"/>
          </p:nvPr>
        </p:nvSpPr>
        <p:spPr>
          <a:xfrm>
            <a:off x="685800" y="2209800"/>
            <a:ext cx="3657600" cy="365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473200" indent="-558800">
              <a:defRPr sz="2200"/>
            </a:lvl3pPr>
            <a:lvl4pPr marL="1930400" indent="-558800">
              <a:defRPr sz="2200"/>
            </a:lvl4pPr>
            <a:lvl5pPr marL="2387600" indent="-558800">
              <a:defRPr sz="2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685800" y="2027238"/>
            <a:ext cx="3657600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2" name="Shape 52"/>
          <p:cNvSpPr/>
          <p:nvPr>
            <p:ph type="body" sz="quarter" idx="13"/>
          </p:nvPr>
        </p:nvSpPr>
        <p:spPr>
          <a:xfrm>
            <a:off x="4800600" y="2027238"/>
            <a:ext cx="3657600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58906" y="914400"/>
            <a:ext cx="3657601" cy="1162050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sz="half" idx="1"/>
          </p:nvPr>
        </p:nvSpPr>
        <p:spPr>
          <a:xfrm>
            <a:off x="4796118" y="457198"/>
            <a:ext cx="3657601" cy="5410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/>
          <p:nvPr>
            <p:ph type="body" sz="quarter" idx="13"/>
          </p:nvPr>
        </p:nvSpPr>
        <p:spPr>
          <a:xfrm>
            <a:off x="658906" y="2590799"/>
            <a:ext cx="3657601" cy="289560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</a:p>
        </p:txBody>
      </p:sp>
      <p:pic>
        <p:nvPicPr>
          <p:cNvPr id="78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746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799012" y="914400"/>
            <a:ext cx="3657601" cy="1161289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658906" y="457200"/>
            <a:ext cx="3657601" cy="5413248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4799012" y="2587751"/>
            <a:ext cx="3657601" cy="2898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8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4853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67236"/>
            <a:ext cx="777081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pic>
        <p:nvPicPr>
          <p:cNvPr id="3" name="image7.png" descr="HR-Glyph-R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9040" y="1658991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43730" y="6337057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1pPr>
      <a:lvl2pPr marL="955963" marR="0" indent="-49876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2pPr>
      <a:lvl3pPr marL="1463039" marR="0" indent="-54863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3pPr>
      <a:lvl4pPr marL="19812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4pPr>
      <a:lvl5pPr marL="24384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5pPr>
      <a:lvl6pPr marL="28971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6pPr>
      <a:lvl7pPr marL="33591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7pPr>
      <a:lvl8pPr marL="38115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8pPr>
      <a:lvl9pPr marL="42735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Web Service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xfrm>
            <a:off x="685801" y="3810000"/>
            <a:ext cx="7770811" cy="1752600"/>
          </a:xfrm>
          <a:prstGeom prst="rect">
            <a:avLst/>
          </a:prstGeom>
        </p:spPr>
        <p:txBody>
          <a:bodyPr/>
          <a:lstStyle/>
          <a:p>
            <a:pPr/>
            <a:r>
              <a:t>JDK Allstars:</a:t>
            </a:r>
          </a:p>
          <a:p>
            <a:pPr/>
            <a:r>
              <a:t>Naivi, Jason &amp; Brian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Many weather web services have so much data that it’s very difficult to organize it in bite sized pieces.  An abbreviated version of a larger, more complex API would cut down on the amount of data that ends up being confusing for the end 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Deconstruct a web service that returns a large amount of data, collect it and reformat it in an easy to use way.</a:t>
            </a:r>
          </a:p>
          <a:p>
            <a:pPr/>
            <a:r>
              <a:t>Receive GET request with coordinates for location</a:t>
            </a:r>
          </a:p>
          <a:p>
            <a:pPr/>
            <a:r>
              <a:t>Request the full data set from DarkSky API</a:t>
            </a:r>
          </a:p>
          <a:p>
            <a:pPr/>
            <a:r>
              <a:t>Return condensed JSON data to the end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Set up project structure and POJOs</a:t>
            </a:r>
          </a:p>
          <a:p>
            <a:pPr/>
            <a:r>
              <a:t>Create unit testing as the classes are built</a:t>
            </a:r>
          </a:p>
          <a:p>
            <a:pPr/>
            <a:r>
              <a:t>Debug</a:t>
            </a:r>
          </a:p>
          <a:p>
            <a:pPr/>
            <a:r>
              <a:t>Push to OpenShift</a:t>
            </a:r>
          </a:p>
          <a:p>
            <a:pPr/>
            <a:r>
              <a:t>Documentation: JavaDocs &amp; Userguide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Learning Points - Brian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JSON website</a:t>
            </a:r>
          </a:p>
          <a:p>
            <a:pPr/>
            <a:r>
              <a:t>GSON – Google Json tools</a:t>
            </a:r>
          </a:p>
          <a:p>
            <a:pPr/>
            <a:r>
              <a:t>GET parameter annotations</a:t>
            </a:r>
          </a:p>
          <a:p>
            <a:pPr/>
            <a:r>
              <a:t>Creating a request to an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points - Jason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GSON - Ease of using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