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D6"/>
          </a:solidFill>
        </a:fill>
      </a:tcStyle>
    </a:wholeTbl>
    <a:band2H>
      <a:tcTxStyle b="def" i="def"/>
      <a:tcStyle>
        <a:tcBdr/>
        <a:fill>
          <a:solidFill>
            <a:srgbClr val="EDED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FD3"/>
          </a:solidFill>
        </a:fill>
      </a:tcStyle>
    </a:wholeTbl>
    <a:band2H>
      <a:tcTxStyle b="def" i="def"/>
      <a:tcStyle>
        <a:tcBdr/>
        <a:fill>
          <a:solidFill>
            <a:srgbClr val="F0F0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sto MT"/>
      </a:defRPr>
    </a:lvl1pPr>
    <a:lvl2pPr indent="228600" latinLnBrk="0">
      <a:defRPr sz="1200">
        <a:latin typeface="+mj-lt"/>
        <a:ea typeface="+mj-ea"/>
        <a:cs typeface="+mj-cs"/>
        <a:sym typeface="Calisto MT"/>
      </a:defRPr>
    </a:lvl2pPr>
    <a:lvl3pPr indent="457200" latinLnBrk="0">
      <a:defRPr sz="1200">
        <a:latin typeface="+mj-lt"/>
        <a:ea typeface="+mj-ea"/>
        <a:cs typeface="+mj-cs"/>
        <a:sym typeface="Calisto MT"/>
      </a:defRPr>
    </a:lvl3pPr>
    <a:lvl4pPr indent="685800" latinLnBrk="0">
      <a:defRPr sz="1200">
        <a:latin typeface="+mj-lt"/>
        <a:ea typeface="+mj-ea"/>
        <a:cs typeface="+mj-cs"/>
        <a:sym typeface="Calisto MT"/>
      </a:defRPr>
    </a:lvl4pPr>
    <a:lvl5pPr indent="914400" latinLnBrk="0">
      <a:defRPr sz="1200">
        <a:latin typeface="+mj-lt"/>
        <a:ea typeface="+mj-ea"/>
        <a:cs typeface="+mj-cs"/>
        <a:sym typeface="Calisto MT"/>
      </a:defRPr>
    </a:lvl5pPr>
    <a:lvl6pPr indent="1143000" latinLnBrk="0">
      <a:defRPr sz="1200">
        <a:latin typeface="+mj-lt"/>
        <a:ea typeface="+mj-ea"/>
        <a:cs typeface="+mj-cs"/>
        <a:sym typeface="Calisto MT"/>
      </a:defRPr>
    </a:lvl6pPr>
    <a:lvl7pPr indent="1371600" latinLnBrk="0">
      <a:defRPr sz="1200">
        <a:latin typeface="+mj-lt"/>
        <a:ea typeface="+mj-ea"/>
        <a:cs typeface="+mj-cs"/>
        <a:sym typeface="Calisto MT"/>
      </a:defRPr>
    </a:lvl7pPr>
    <a:lvl8pPr indent="1600200" latinLnBrk="0">
      <a:defRPr sz="1200">
        <a:latin typeface="+mj-lt"/>
        <a:ea typeface="+mj-ea"/>
        <a:cs typeface="+mj-cs"/>
        <a:sym typeface="Calisto MT"/>
      </a:defRPr>
    </a:lvl8pPr>
    <a:lvl9pPr indent="1828800" latinLnBrk="0">
      <a:defRPr sz="1200"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1627094"/>
            <a:ext cx="7772400" cy="1470026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C5C5B9"/>
                </a:solidFill>
                <a:effectLst>
                  <a:outerShdw sx="100000" sy="100000" kx="0" ky="0" algn="b" rotWithShape="0" blurRad="50800" dist="254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685801" y="3810000"/>
            <a:ext cx="7770812" cy="1752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C5C5B9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Click to edit Master subtitle style</a:t>
            </a:r>
          </a:p>
        </p:txBody>
      </p:sp>
      <p:pic>
        <p:nvPicPr>
          <p:cNvPr id="14" name="image6.png" descr="CoverGlyp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85800" y="3738281"/>
            <a:ext cx="7770814" cy="1048871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8" name="Shape 98"/>
          <p:cNvSpPr/>
          <p:nvPr>
            <p:ph type="pic" sz="half" idx="13"/>
          </p:nvPr>
        </p:nvSpPr>
        <p:spPr>
          <a:xfrm>
            <a:off x="2286000" y="457200"/>
            <a:ext cx="4572000" cy="3173506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685800" y="5181600"/>
            <a:ext cx="7770814" cy="685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100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9040" y="4890246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7162800" y="537881"/>
            <a:ext cx="1524000" cy="532503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85800" y="537881"/>
            <a:ext cx="5889812" cy="53250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1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052927" y="3115194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85800" y="2209800"/>
            <a:ext cx="7770814" cy="3657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685800" y="1626440"/>
            <a:ext cx="7770814" cy="1472185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2" name="Shape 32"/>
          <p:cNvSpPr/>
          <p:nvPr>
            <p:ph type="body" sz="half" idx="1"/>
          </p:nvPr>
        </p:nvSpPr>
        <p:spPr>
          <a:xfrm>
            <a:off x="685800" y="3813047"/>
            <a:ext cx="7770814" cy="1755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33" name="image8.png" descr="Glyph-SectionH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3174065"/>
            <a:ext cx="1066800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sz="half" idx="1"/>
          </p:nvPr>
        </p:nvSpPr>
        <p:spPr>
          <a:xfrm>
            <a:off x="685800" y="2209800"/>
            <a:ext cx="3657600" cy="3657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  <a:lvl2pPr marL="960119" indent="-502919">
              <a:defRPr sz="2200"/>
            </a:lvl2pPr>
            <a:lvl3pPr marL="1473200" indent="-558800">
              <a:defRPr sz="2200"/>
            </a:lvl3pPr>
            <a:lvl4pPr marL="1930400" indent="-558800">
              <a:defRPr sz="2200"/>
            </a:lvl4pPr>
            <a:lvl5pPr marL="2387600" indent="-558800">
              <a:defRPr sz="2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685800" y="2027238"/>
            <a:ext cx="3657600" cy="6397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2" name="Shape 52"/>
          <p:cNvSpPr/>
          <p:nvPr>
            <p:ph type="body" sz="quarter" idx="13"/>
          </p:nvPr>
        </p:nvSpPr>
        <p:spPr>
          <a:xfrm>
            <a:off x="4800600" y="2027238"/>
            <a:ext cx="3657600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b="1"/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58906" y="914400"/>
            <a:ext cx="3657601" cy="1162050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sz="half" idx="1"/>
          </p:nvPr>
        </p:nvSpPr>
        <p:spPr>
          <a:xfrm>
            <a:off x="4796118" y="457198"/>
            <a:ext cx="3657601" cy="5410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/>
          <p:nvPr>
            <p:ph type="body" sz="quarter" idx="13"/>
          </p:nvPr>
        </p:nvSpPr>
        <p:spPr>
          <a:xfrm>
            <a:off x="658906" y="2590799"/>
            <a:ext cx="3657601" cy="289560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</a:p>
        </p:txBody>
      </p:sp>
      <p:pic>
        <p:nvPicPr>
          <p:cNvPr id="78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746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799012" y="914400"/>
            <a:ext cx="3657601" cy="1161289"/>
          </a:xfrm>
          <a:prstGeom prst="rect">
            <a:avLst/>
          </a:prstGeom>
        </p:spPr>
        <p:txBody>
          <a:bodyPr anchor="b"/>
          <a:lstStyle>
            <a:lvl1pPr>
              <a:defRPr sz="3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658906" y="457200"/>
            <a:ext cx="3657601" cy="5413248"/>
          </a:xfrm>
          <a:prstGeom prst="rect">
            <a:avLst/>
          </a:prstGeom>
          <a:ln w="101600">
            <a:solidFill>
              <a:srgbClr val="000000"/>
            </a:solidFill>
            <a:miter lim="8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4799012" y="2587751"/>
            <a:ext cx="3657601" cy="28986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110000"/>
              </a:lnSpc>
              <a:buClrTx/>
              <a:buSzTx/>
              <a:buFontTx/>
              <a:buNone/>
              <a:defRPr sz="1800"/>
            </a:lvl1pPr>
          </a:lstStyle>
          <a:p>
            <a:pPr/>
            <a:r>
              <a:t>Click to edit Master text styles</a:t>
            </a:r>
          </a:p>
        </p:txBody>
      </p:sp>
      <p:pic>
        <p:nvPicPr>
          <p:cNvPr id="89" name="image7.png" descr="HR-Glyph-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4853" y="2286000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67236"/>
            <a:ext cx="777081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pic>
        <p:nvPicPr>
          <p:cNvPr id="3" name="image7.png" descr="HR-Glyph-R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9040" y="1658991"/>
            <a:ext cx="1645921" cy="170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43730" y="6337057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2D2F2B"/>
          </a:solidFill>
          <a:effectLst>
            <a:outerShdw sx="100000" sy="100000" kx="0" ky="0" algn="b" rotWithShape="0" blurRad="38100" dist="12700" dir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1pPr>
      <a:lvl2pPr marL="955963" marR="0" indent="-498763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2pPr>
      <a:lvl3pPr marL="1463039" marR="0" indent="-54863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3pPr>
      <a:lvl4pPr marL="19812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4pPr>
      <a:lvl5pPr marL="2438400" marR="0" indent="-6096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5pPr>
      <a:lvl6pPr marL="28971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6pPr>
      <a:lvl7pPr marL="33591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7pPr>
      <a:lvl8pPr marL="3811587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8pPr>
      <a:lvl9pPr marL="4273550" marR="0" indent="-61595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3"/>
        </a:buClr>
        <a:buSzPct val="100000"/>
        <a:buFont typeface="Wingdings"/>
        <a:buChar char=""/>
        <a:tabLst/>
        <a:defRPr b="0" baseline="0" cap="none" i="0" spc="0" strike="noStrike" sz="2400" u="none">
          <a:ln>
            <a:noFill/>
          </a:ln>
          <a:solidFill>
            <a:srgbClr val="2D2F2B"/>
          </a:solidFill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Web Service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xfrm>
            <a:off x="685801" y="3810000"/>
            <a:ext cx="7770811" cy="1752600"/>
          </a:xfrm>
          <a:prstGeom prst="rect">
            <a:avLst/>
          </a:prstGeom>
        </p:spPr>
        <p:txBody>
          <a:bodyPr/>
          <a:lstStyle/>
          <a:p>
            <a:pPr/>
            <a:r>
              <a:t>JDK Allstars:</a:t>
            </a:r>
          </a:p>
          <a:p>
            <a:pPr/>
            <a:r>
              <a:t>Naivi, Jason &amp; Brian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Google Postman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Postman – Chrome plugin / standalone app</a:t>
            </a:r>
          </a:p>
          <a:p>
            <a:pPr/>
            <a:r>
              <a:t>Creates requests that you can save in groups</a:t>
            </a:r>
          </a:p>
          <a:p>
            <a:pPr/>
            <a:r>
              <a:t>Easy to save and collaborate</a:t>
            </a:r>
          </a:p>
          <a:p>
            <a:pPr/>
            <a:r>
              <a:t>Color coded response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Deploying to OpenShift</a:t>
            </a:r>
          </a:p>
          <a:p>
            <a:pPr/>
            <a:r>
              <a:t>Testing</a:t>
            </a:r>
          </a:p>
          <a:p>
            <a:pPr/>
            <a:r>
              <a:t>Properties file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Many weather web services have so much data that it’s very difficult to organize it in bite sized pieces.  An abbreviated version of a larger, more complex API would cut down on the amount of data that ends up being confusing for the end user.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Deconstruct a web service that returns a large amount of data, collect it and reformat it in an easy to use way.</a:t>
            </a:r>
          </a:p>
          <a:p>
            <a:pPr/>
            <a:r>
              <a:t>Receive GET request with coordinates for location</a:t>
            </a:r>
          </a:p>
          <a:p>
            <a:pPr/>
            <a:r>
              <a:t>Request the full data set from DarkSky API</a:t>
            </a:r>
          </a:p>
          <a:p>
            <a:pPr/>
            <a:r>
              <a:t>Return condensed JSON data to the end user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Set up project structure and POJOs</a:t>
            </a:r>
          </a:p>
          <a:p>
            <a:pPr/>
            <a:r>
              <a:t>Create unit testing as the classes are built</a:t>
            </a:r>
          </a:p>
          <a:p>
            <a:pPr/>
            <a:r>
              <a:t>Debug</a:t>
            </a:r>
          </a:p>
          <a:p>
            <a:pPr/>
            <a:r>
              <a:t>Push to OpenShift</a:t>
            </a:r>
          </a:p>
          <a:p>
            <a:pPr/>
            <a:r>
              <a:t>Documentation: JavaDocs &amp; User guide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Learning Points - Brian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JSON website</a:t>
            </a:r>
          </a:p>
          <a:p>
            <a:pPr/>
            <a:r>
              <a:t>GSON – Google Json tools</a:t>
            </a:r>
          </a:p>
          <a:p>
            <a:pPr/>
            <a:r>
              <a:t>GET parameter annotations</a:t>
            </a:r>
          </a:p>
          <a:p>
            <a:pPr/>
            <a:r>
              <a:t>Postman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JSON Website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Shows JSON data in an easy to use format</a:t>
            </a:r>
          </a:p>
          <a:p>
            <a:pPr/>
            <a:r>
              <a:t>Helps understand the structure of the JSON</a:t>
            </a:r>
          </a:p>
          <a:p>
            <a:pPr/>
            <a:r>
              <a:t>Collapsing menu system</a:t>
            </a:r>
          </a:p>
          <a:p>
            <a:pPr/>
            <a:r>
              <a:t>JSON syntax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GSON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Google tool for manipulating JSON</a:t>
            </a:r>
          </a:p>
          <a:p>
            <a:pPr/>
            <a:r>
              <a:t>Build JSON objects from POJOs</a:t>
            </a:r>
          </a:p>
          <a:p>
            <a:pPr/>
            <a:r>
              <a:t>Fill POJO properties from JSON</a:t>
            </a:r>
          </a:p>
          <a:p>
            <a:pPr lvl="1" marL="914400" indent="-457200">
              <a:spcBef>
                <a:spcPts val="600"/>
              </a:spcBef>
              <a:buClr>
                <a:srgbClr val="47443E"/>
              </a:buClr>
              <a:defRPr sz="2200"/>
            </a:pPr>
            <a:r>
              <a:t>Smart enough to only populate relevant fields</a:t>
            </a:r>
          </a:p>
          <a:p>
            <a:pPr/>
            <a:r>
              <a:t>Nested JSON objects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685799" y="67236"/>
            <a:ext cx="7770815" cy="1371601"/>
          </a:xfrm>
          <a:prstGeom prst="rect">
            <a:avLst/>
          </a:prstGeom>
        </p:spPr>
        <p:txBody>
          <a:bodyPr/>
          <a:lstStyle/>
          <a:p>
            <a:pPr/>
            <a:r>
              <a:t>Parameter Annotations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685799" y="2209800"/>
            <a:ext cx="7770815" cy="3657600"/>
          </a:xfrm>
          <a:prstGeom prst="rect">
            <a:avLst/>
          </a:prstGeom>
        </p:spPr>
        <p:txBody>
          <a:bodyPr/>
          <a:lstStyle/>
          <a:p>
            <a:pPr/>
            <a:r>
              <a:t>GET parameters @QueryParam(”var") String var</a:t>
            </a:r>
          </a:p>
          <a:p>
            <a:pPr/>
            <a:r>
              <a:t>@QueryParam(“var”) - key from GET url</a:t>
            </a:r>
          </a:p>
          <a:p>
            <a:pPr/>
            <a:r>
              <a:t>String var – typical Java parameter for local use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lio">
  <a:themeElements>
    <a:clrScheme name="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0000FF"/>
      </a:hlink>
      <a:folHlink>
        <a:srgbClr val="FF00FF"/>
      </a:folHlink>
    </a:clrScheme>
    <a:fontScheme name="Folio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