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2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7192F-E34E-4768-AE02-E95561E321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F5444D-DCE8-4EF5-9663-687C6E4F4A98}">
      <dgm:prSet/>
      <dgm:spPr/>
      <dgm:t>
        <a:bodyPr/>
        <a:lstStyle/>
        <a:p>
          <a:r>
            <a:rPr lang="en-US"/>
            <a:t>We spend hours online — but do we know what it says about our mind?</a:t>
          </a:r>
        </a:p>
      </dgm:t>
    </dgm:pt>
    <dgm:pt modelId="{17E5AD44-0E78-42EF-8A42-9C0D7939AC79}" type="parTrans" cxnId="{B0F71C1A-AE0B-4D36-BA00-626552D1D73F}">
      <dgm:prSet/>
      <dgm:spPr/>
      <dgm:t>
        <a:bodyPr/>
        <a:lstStyle/>
        <a:p>
          <a:endParaRPr lang="en-US"/>
        </a:p>
      </dgm:t>
    </dgm:pt>
    <dgm:pt modelId="{E907F43C-D263-4063-8E9B-873972DDB48F}" type="sibTrans" cxnId="{B0F71C1A-AE0B-4D36-BA00-626552D1D73F}">
      <dgm:prSet/>
      <dgm:spPr/>
      <dgm:t>
        <a:bodyPr/>
        <a:lstStyle/>
        <a:p>
          <a:endParaRPr lang="en-US"/>
        </a:p>
      </dgm:t>
    </dgm:pt>
    <dgm:pt modelId="{F890429A-C6C7-421F-AC79-9858ECAA269A}">
      <dgm:prSet/>
      <dgm:spPr/>
      <dgm:t>
        <a:bodyPr/>
        <a:lstStyle/>
        <a:p>
          <a:r>
            <a:rPr lang="en-US" dirty="0"/>
            <a:t>Social media reflects our thoughts, emotions, and stress patterns.</a:t>
          </a:r>
        </a:p>
      </dgm:t>
    </dgm:pt>
    <dgm:pt modelId="{DF792DFB-F4C5-4ACB-B886-D0C07D6DCC5A}" type="parTrans" cxnId="{AB648498-6D5B-49D0-83C4-42E7D3227562}">
      <dgm:prSet/>
      <dgm:spPr/>
      <dgm:t>
        <a:bodyPr/>
        <a:lstStyle/>
        <a:p>
          <a:endParaRPr lang="en-US"/>
        </a:p>
      </dgm:t>
    </dgm:pt>
    <dgm:pt modelId="{572D5CD0-D88C-4E76-96C9-A5815897BA40}" type="sibTrans" cxnId="{AB648498-6D5B-49D0-83C4-42E7D3227562}">
      <dgm:prSet/>
      <dgm:spPr/>
      <dgm:t>
        <a:bodyPr/>
        <a:lstStyle/>
        <a:p>
          <a:endParaRPr lang="en-US"/>
        </a:p>
      </dgm:t>
    </dgm:pt>
    <dgm:pt modelId="{BEFB4A03-0C83-4D4A-B555-80D470DD7CB1}">
      <dgm:prSet/>
      <dgm:spPr/>
      <dgm:t>
        <a:bodyPr/>
        <a:lstStyle/>
        <a:p>
          <a:r>
            <a:rPr lang="en-US" dirty="0"/>
            <a:t>Most people lack awareness of how their digital habits affect mental well-being.</a:t>
          </a:r>
        </a:p>
      </dgm:t>
    </dgm:pt>
    <dgm:pt modelId="{50EEC6CA-3B95-40C4-86B2-15DAF36EA745}" type="parTrans" cxnId="{89B42753-47F8-4EA5-AD75-29E2C97B9FA6}">
      <dgm:prSet/>
      <dgm:spPr/>
      <dgm:t>
        <a:bodyPr/>
        <a:lstStyle/>
        <a:p>
          <a:endParaRPr lang="en-US"/>
        </a:p>
      </dgm:t>
    </dgm:pt>
    <dgm:pt modelId="{AF8023D1-69CB-41D2-92A4-D28D5C17E777}" type="sibTrans" cxnId="{89B42753-47F8-4EA5-AD75-29E2C97B9FA6}">
      <dgm:prSet/>
      <dgm:spPr/>
      <dgm:t>
        <a:bodyPr/>
        <a:lstStyle/>
        <a:p>
          <a:endParaRPr lang="en-US"/>
        </a:p>
      </dgm:t>
    </dgm:pt>
    <dgm:pt modelId="{43C3F8DE-8F4D-44F3-8926-7D310A7A0867}">
      <dgm:prSet/>
      <dgm:spPr/>
      <dgm:t>
        <a:bodyPr/>
        <a:lstStyle/>
        <a:p>
          <a:r>
            <a:rPr lang="en-US" dirty="0"/>
            <a:t>No simple, personalized tool connects digital behavior → mental health insight.</a:t>
          </a:r>
        </a:p>
      </dgm:t>
    </dgm:pt>
    <dgm:pt modelId="{19426932-E7FE-4619-A6F6-6C5644989A63}" type="parTrans" cxnId="{65847BCA-6D39-4A38-BD16-B132AF60C38C}">
      <dgm:prSet/>
      <dgm:spPr/>
      <dgm:t>
        <a:bodyPr/>
        <a:lstStyle/>
        <a:p>
          <a:endParaRPr lang="en-US"/>
        </a:p>
      </dgm:t>
    </dgm:pt>
    <dgm:pt modelId="{65EFCE87-8376-47BD-851F-8A4B905B91F6}" type="sibTrans" cxnId="{65847BCA-6D39-4A38-BD16-B132AF60C38C}">
      <dgm:prSet/>
      <dgm:spPr/>
      <dgm:t>
        <a:bodyPr/>
        <a:lstStyle/>
        <a:p>
          <a:endParaRPr lang="en-US"/>
        </a:p>
      </dgm:t>
    </dgm:pt>
    <dgm:pt modelId="{144B5A0D-7F33-49FC-82D8-0111B4D82295}" type="pres">
      <dgm:prSet presAssocID="{C857192F-E34E-4768-AE02-E95561E32106}" presName="linear" presStyleCnt="0">
        <dgm:presLayoutVars>
          <dgm:animLvl val="lvl"/>
          <dgm:resizeHandles val="exact"/>
        </dgm:presLayoutVars>
      </dgm:prSet>
      <dgm:spPr/>
    </dgm:pt>
    <dgm:pt modelId="{03B9B42C-AE68-4DF9-8C26-93858C045E86}" type="pres">
      <dgm:prSet presAssocID="{1EF5444D-DCE8-4EF5-9663-687C6E4F4A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FFA3A2-3CAA-4D35-9C7E-8210AC5BB23A}" type="pres">
      <dgm:prSet presAssocID="{E907F43C-D263-4063-8E9B-873972DDB48F}" presName="spacer" presStyleCnt="0"/>
      <dgm:spPr/>
    </dgm:pt>
    <dgm:pt modelId="{DC68A218-8D9F-49A7-987D-CC6148BF9A3A}" type="pres">
      <dgm:prSet presAssocID="{F890429A-C6C7-421F-AC79-9858ECAA26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D4EAE9-8FD2-4B36-9133-B07542EBB4C2}" type="pres">
      <dgm:prSet presAssocID="{572D5CD0-D88C-4E76-96C9-A5815897BA40}" presName="spacer" presStyleCnt="0"/>
      <dgm:spPr/>
    </dgm:pt>
    <dgm:pt modelId="{7C38E092-D2A8-4CB6-A77D-50F46D72CD37}" type="pres">
      <dgm:prSet presAssocID="{BEFB4A03-0C83-4D4A-B555-80D470DD7C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73FF4-06FB-4BE0-9FBD-F57E3DCC531E}" type="pres">
      <dgm:prSet presAssocID="{AF8023D1-69CB-41D2-92A4-D28D5C17E777}" presName="spacer" presStyleCnt="0"/>
      <dgm:spPr/>
    </dgm:pt>
    <dgm:pt modelId="{3C9DFEAA-1241-4F46-B3EF-E9EF363FBED1}" type="pres">
      <dgm:prSet presAssocID="{43C3F8DE-8F4D-44F3-8926-7D310A7A08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F71C1A-AE0B-4D36-BA00-626552D1D73F}" srcId="{C857192F-E34E-4768-AE02-E95561E32106}" destId="{1EF5444D-DCE8-4EF5-9663-687C6E4F4A98}" srcOrd="0" destOrd="0" parTransId="{17E5AD44-0E78-42EF-8A42-9C0D7939AC79}" sibTransId="{E907F43C-D263-4063-8E9B-873972DDB48F}"/>
    <dgm:cxn modelId="{89B42753-47F8-4EA5-AD75-29E2C97B9FA6}" srcId="{C857192F-E34E-4768-AE02-E95561E32106}" destId="{BEFB4A03-0C83-4D4A-B555-80D470DD7CB1}" srcOrd="2" destOrd="0" parTransId="{50EEC6CA-3B95-40C4-86B2-15DAF36EA745}" sibTransId="{AF8023D1-69CB-41D2-92A4-D28D5C17E777}"/>
    <dgm:cxn modelId="{55CB9075-4380-4081-8B68-7CCB1A93B44D}" type="presOf" srcId="{1EF5444D-DCE8-4EF5-9663-687C6E4F4A98}" destId="{03B9B42C-AE68-4DF9-8C26-93858C045E86}" srcOrd="0" destOrd="0" presId="urn:microsoft.com/office/officeart/2005/8/layout/vList2"/>
    <dgm:cxn modelId="{4A7B517A-122D-4989-A70C-EB6B80DE6D3B}" type="presOf" srcId="{43C3F8DE-8F4D-44F3-8926-7D310A7A0867}" destId="{3C9DFEAA-1241-4F46-B3EF-E9EF363FBED1}" srcOrd="0" destOrd="0" presId="urn:microsoft.com/office/officeart/2005/8/layout/vList2"/>
    <dgm:cxn modelId="{4778F98C-BCEB-4A6F-B1BD-AD0C49550014}" type="presOf" srcId="{F890429A-C6C7-421F-AC79-9858ECAA269A}" destId="{DC68A218-8D9F-49A7-987D-CC6148BF9A3A}" srcOrd="0" destOrd="0" presId="urn:microsoft.com/office/officeart/2005/8/layout/vList2"/>
    <dgm:cxn modelId="{AB648498-6D5B-49D0-83C4-42E7D3227562}" srcId="{C857192F-E34E-4768-AE02-E95561E32106}" destId="{F890429A-C6C7-421F-AC79-9858ECAA269A}" srcOrd="1" destOrd="0" parTransId="{DF792DFB-F4C5-4ACB-B886-D0C07D6DCC5A}" sibTransId="{572D5CD0-D88C-4E76-96C9-A5815897BA40}"/>
    <dgm:cxn modelId="{B7E18AA2-3EEF-49ED-A923-1E37E21CA4E2}" type="presOf" srcId="{BEFB4A03-0C83-4D4A-B555-80D470DD7CB1}" destId="{7C38E092-D2A8-4CB6-A77D-50F46D72CD37}" srcOrd="0" destOrd="0" presId="urn:microsoft.com/office/officeart/2005/8/layout/vList2"/>
    <dgm:cxn modelId="{65847BCA-6D39-4A38-BD16-B132AF60C38C}" srcId="{C857192F-E34E-4768-AE02-E95561E32106}" destId="{43C3F8DE-8F4D-44F3-8926-7D310A7A0867}" srcOrd="3" destOrd="0" parTransId="{19426932-E7FE-4619-A6F6-6C5644989A63}" sibTransId="{65EFCE87-8376-47BD-851F-8A4B905B91F6}"/>
    <dgm:cxn modelId="{4F8CFACB-B807-4A43-9768-B2922C1FB624}" type="presOf" srcId="{C857192F-E34E-4768-AE02-E95561E32106}" destId="{144B5A0D-7F33-49FC-82D8-0111B4D82295}" srcOrd="0" destOrd="0" presId="urn:microsoft.com/office/officeart/2005/8/layout/vList2"/>
    <dgm:cxn modelId="{8D6D19EB-D89A-496D-821C-37D28ED16FB1}" type="presParOf" srcId="{144B5A0D-7F33-49FC-82D8-0111B4D82295}" destId="{03B9B42C-AE68-4DF9-8C26-93858C045E86}" srcOrd="0" destOrd="0" presId="urn:microsoft.com/office/officeart/2005/8/layout/vList2"/>
    <dgm:cxn modelId="{725599B1-2673-4EA2-BF2E-7E7D8D8CE984}" type="presParOf" srcId="{144B5A0D-7F33-49FC-82D8-0111B4D82295}" destId="{22FFA3A2-3CAA-4D35-9C7E-8210AC5BB23A}" srcOrd="1" destOrd="0" presId="urn:microsoft.com/office/officeart/2005/8/layout/vList2"/>
    <dgm:cxn modelId="{F335FF61-39B4-4652-93E9-B7DB0469FE5D}" type="presParOf" srcId="{144B5A0D-7F33-49FC-82D8-0111B4D82295}" destId="{DC68A218-8D9F-49A7-987D-CC6148BF9A3A}" srcOrd="2" destOrd="0" presId="urn:microsoft.com/office/officeart/2005/8/layout/vList2"/>
    <dgm:cxn modelId="{D1C6CB74-9BE1-4607-AD27-05E6A4C0DAE1}" type="presParOf" srcId="{144B5A0D-7F33-49FC-82D8-0111B4D82295}" destId="{D7D4EAE9-8FD2-4B36-9133-B07542EBB4C2}" srcOrd="3" destOrd="0" presId="urn:microsoft.com/office/officeart/2005/8/layout/vList2"/>
    <dgm:cxn modelId="{57A5E4AC-7EE9-4BC1-B68B-D38BFE11CD97}" type="presParOf" srcId="{144B5A0D-7F33-49FC-82D8-0111B4D82295}" destId="{7C38E092-D2A8-4CB6-A77D-50F46D72CD37}" srcOrd="4" destOrd="0" presId="urn:microsoft.com/office/officeart/2005/8/layout/vList2"/>
    <dgm:cxn modelId="{1EA260D5-CFF1-45D3-A8B4-B358BBB17006}" type="presParOf" srcId="{144B5A0D-7F33-49FC-82D8-0111B4D82295}" destId="{92273FF4-06FB-4BE0-9FBD-F57E3DCC531E}" srcOrd="5" destOrd="0" presId="urn:microsoft.com/office/officeart/2005/8/layout/vList2"/>
    <dgm:cxn modelId="{11790B70-4AD1-402D-B094-EB7621C054F8}" type="presParOf" srcId="{144B5A0D-7F33-49FC-82D8-0111B4D82295}" destId="{3C9DFEAA-1241-4F46-B3EF-E9EF363FBE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9B42C-AE68-4DF9-8C26-93858C045E86}">
      <dsp:nvSpPr>
        <dsp:cNvPr id="0" name=""/>
        <dsp:cNvSpPr/>
      </dsp:nvSpPr>
      <dsp:spPr>
        <a:xfrm>
          <a:off x="0" y="838830"/>
          <a:ext cx="5175384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spend hours online — but do we know what it says about our mind?</a:t>
          </a:r>
        </a:p>
      </dsp:txBody>
      <dsp:txXfrm>
        <a:off x="44664" y="883494"/>
        <a:ext cx="5086056" cy="825612"/>
      </dsp:txXfrm>
    </dsp:sp>
    <dsp:sp modelId="{DC68A218-8D9F-49A7-987D-CC6148BF9A3A}">
      <dsp:nvSpPr>
        <dsp:cNvPr id="0" name=""/>
        <dsp:cNvSpPr/>
      </dsp:nvSpPr>
      <dsp:spPr>
        <a:xfrm>
          <a:off x="0" y="1820010"/>
          <a:ext cx="5175384" cy="9149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Social media reflects our thoughts, emotions, and stress patterns.</a:t>
          </a:r>
        </a:p>
      </dsp:txBody>
      <dsp:txXfrm>
        <a:off x="44664" y="1864674"/>
        <a:ext cx="5086056" cy="825612"/>
      </dsp:txXfrm>
    </dsp:sp>
    <dsp:sp modelId="{7C38E092-D2A8-4CB6-A77D-50F46D72CD37}">
      <dsp:nvSpPr>
        <dsp:cNvPr id="0" name=""/>
        <dsp:cNvSpPr/>
      </dsp:nvSpPr>
      <dsp:spPr>
        <a:xfrm>
          <a:off x="0" y="2801190"/>
          <a:ext cx="5175384" cy="9149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Most people lack awareness of how their digital habits affect mental well-being.</a:t>
          </a:r>
        </a:p>
      </dsp:txBody>
      <dsp:txXfrm>
        <a:off x="44664" y="2845854"/>
        <a:ext cx="5086056" cy="825612"/>
      </dsp:txXfrm>
    </dsp:sp>
    <dsp:sp modelId="{3C9DFEAA-1241-4F46-B3EF-E9EF363FBED1}">
      <dsp:nvSpPr>
        <dsp:cNvPr id="0" name=""/>
        <dsp:cNvSpPr/>
      </dsp:nvSpPr>
      <dsp:spPr>
        <a:xfrm>
          <a:off x="0" y="3782370"/>
          <a:ext cx="5175384" cy="9149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 simple, personalized tool connects digital behavior → mental health insight.</a:t>
          </a:r>
        </a:p>
      </dsp:txBody>
      <dsp:txXfrm>
        <a:off x="44664" y="3827034"/>
        <a:ext cx="5086056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E8FE1864-ACF1-DC14-94F3-1A0BCC32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692" b="-2"/>
          <a:stretch>
            <a:fillRect/>
          </a:stretch>
        </p:blipFill>
        <p:spPr>
          <a:xfrm>
            <a:off x="2434227" y="-1"/>
            <a:ext cx="670977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341754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b="1"/>
            </a:pPr>
            <a:r>
              <a:rPr lang="en-US" sz="2400" dirty="0"/>
              <a:t>Know 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635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20" y="2718054"/>
            <a:ext cx="257918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  <a:defRPr b="1"/>
            </a:pPr>
            <a:r>
              <a:rPr lang="en-US" sz="1500" dirty="0">
                <a:solidFill>
                  <a:schemeClr val="tx1"/>
                </a:solidFill>
              </a:rPr>
              <a:t>Peek into your mind — through the story your phone tells.</a:t>
            </a:r>
          </a:p>
          <a:p>
            <a:pPr lvl="1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Hackathon 2025 Submission</a:t>
            </a:r>
          </a:p>
          <a:p>
            <a:pPr algn="l" defTabSz="914400"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</a:rPr>
              <a:t>Team</a:t>
            </a:r>
            <a:r>
              <a:rPr lang="en-US" sz="1500" dirty="0">
                <a:solidFill>
                  <a:schemeClr val="tx1"/>
                </a:solidFill>
              </a:rPr>
              <a:t>: Rahel Zewde | Beza Wolde | Oris Buckner IV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💡 The Problem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649A4-CA68-93DD-CA3B-44D1C6BD2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9541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🚀 Our Solution: Know 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>
                <a:latin typeface="Calibri (Body)"/>
              </a:rPr>
              <a:t>AI-powered insight into your mental health.</a:t>
            </a:r>
          </a:p>
          <a:p>
            <a:r>
              <a:rPr lang="en-US" sz="1900" dirty="0">
                <a:latin typeface="Calibri (Body)"/>
              </a:rPr>
              <a:t>Analyzes social media and phone usage patterns, posts, and engagement to reveal emotional trends.</a:t>
            </a:r>
          </a:p>
          <a:p>
            <a:r>
              <a:rPr lang="en-US" sz="1900" dirty="0">
                <a:latin typeface="Calibri (Body)"/>
              </a:rPr>
              <a:t>Built with AI trained on mental health datasets validated by professionals.</a:t>
            </a:r>
          </a:p>
          <a:p>
            <a:r>
              <a:rPr lang="en-US" sz="1900" dirty="0">
                <a:latin typeface="Calibri (Body)"/>
              </a:rPr>
              <a:t>Provides actionable recommendations and daily well-being insights.</a:t>
            </a:r>
          </a:p>
          <a:p>
            <a:r>
              <a:rPr lang="en-US" sz="1900" b="1" dirty="0">
                <a:latin typeface="Calibri (Body)"/>
              </a:rPr>
              <a:t>Example</a:t>
            </a:r>
            <a:r>
              <a:rPr lang="en-US" sz="1900" dirty="0">
                <a:latin typeface="Calibri (Body)"/>
              </a:rPr>
              <a:t>: </a:t>
            </a:r>
          </a:p>
          <a:p>
            <a:r>
              <a:rPr lang="en-US" sz="1900" i="1" dirty="0">
                <a:latin typeface="Calibri (Body)"/>
              </a:rPr>
              <a:t>"Sleep difficulty (28%), Work pressure (22%), Motivation loss (19%)."</a:t>
            </a:r>
          </a:p>
          <a:p>
            <a:r>
              <a:rPr lang="en-US" sz="1900" i="1" dirty="0">
                <a:latin typeface="Calibri (Body)"/>
              </a:rPr>
              <a:t>"Emotional tone more negative between 11 PM–1 AM → late-night stress."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🧩 Demo 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/>
          </a:p>
          <a:p>
            <a:pPr marL="0" indent="0">
              <a:buNone/>
            </a:pPr>
            <a:r>
              <a:rPr lang="en-US" sz="1900">
                <a:latin typeface="Calibri (Body)"/>
              </a:rPr>
              <a:t>How the Web App Works: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User connects social accounts.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App gathers data (with permission).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AI model analyzes sentiment, emotion, and topics.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Dashboard shows results and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🛠️ Technical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1900" dirty="0">
                <a:latin typeface="Calibri (Body)"/>
              </a:rPr>
              <a:t>Frontend: React-based web app (mock backend).</a:t>
            </a:r>
          </a:p>
          <a:p>
            <a:r>
              <a:rPr lang="en-US" sz="1900" dirty="0">
                <a:latin typeface="Calibri (Body)"/>
              </a:rPr>
              <a:t>Backend: Node/Express API simulating data fetch and AI processing.</a:t>
            </a:r>
          </a:p>
          <a:p>
            <a:r>
              <a:rPr lang="en-US" sz="1900" dirty="0">
                <a:latin typeface="Calibri (Body)"/>
              </a:rPr>
              <a:t>AI Model: BERT/</a:t>
            </a:r>
            <a:r>
              <a:rPr lang="en-US" sz="1900" dirty="0" err="1">
                <a:latin typeface="Calibri (Body)"/>
              </a:rPr>
              <a:t>DistilBERT</a:t>
            </a:r>
            <a:r>
              <a:rPr lang="en-US" sz="1900" dirty="0">
                <a:latin typeface="Calibri (Body)"/>
              </a:rPr>
              <a:t> fine-tuned for sentiment classification.</a:t>
            </a:r>
          </a:p>
          <a:p>
            <a:r>
              <a:rPr lang="en-US" sz="1900" dirty="0">
                <a:latin typeface="Calibri (Body)"/>
              </a:rPr>
              <a:t>Visualization: Chart.js or Recharts for dashboard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📊 Model Input Example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alibri (Body)"/>
              </a:rPr>
              <a:t>What Data Does the AI See?</a:t>
            </a:r>
          </a:p>
          <a:p>
            <a:r>
              <a:rPr lang="en-US" sz="1900" dirty="0" err="1">
                <a:latin typeface="Calibri (Body)"/>
              </a:rPr>
              <a:t>feature_name</a:t>
            </a:r>
            <a:r>
              <a:rPr lang="en-US" sz="1900" dirty="0">
                <a:latin typeface="Calibri (Body)"/>
              </a:rPr>
              <a:t> | description | </a:t>
            </a:r>
            <a:r>
              <a:rPr lang="en-US" sz="1900" dirty="0" err="1">
                <a:latin typeface="Calibri (Body)"/>
              </a:rPr>
              <a:t>example_value</a:t>
            </a:r>
            <a:endParaRPr lang="en-US" sz="1900" dirty="0">
              <a:latin typeface="Calibri (Body)"/>
            </a:endParaRPr>
          </a:p>
          <a:p>
            <a:r>
              <a:rPr lang="en-US" sz="1900" dirty="0">
                <a:latin typeface="Calibri (Body)"/>
              </a:rPr>
              <a:t>platform | Social media source | Instagram</a:t>
            </a:r>
          </a:p>
          <a:p>
            <a:r>
              <a:rPr lang="en-US" sz="1900" dirty="0">
                <a:latin typeface="Calibri (Body)"/>
              </a:rPr>
              <a:t>timestamp | Time of interaction | 2025-10-04 22:15</a:t>
            </a:r>
          </a:p>
          <a:p>
            <a:r>
              <a:rPr lang="en-US" sz="1900" dirty="0" err="1">
                <a:latin typeface="Calibri (Body)"/>
              </a:rPr>
              <a:t>post_text</a:t>
            </a:r>
            <a:r>
              <a:rPr lang="en-US" sz="1900" dirty="0">
                <a:latin typeface="Calibri (Body)"/>
              </a:rPr>
              <a:t> | Caption or comment | 'Feeling burnt out from work lately.'</a:t>
            </a:r>
          </a:p>
          <a:p>
            <a:r>
              <a:rPr lang="en-US" sz="1900" dirty="0" err="1">
                <a:latin typeface="Calibri (Body)"/>
              </a:rPr>
              <a:t>post_tags</a:t>
            </a:r>
            <a:r>
              <a:rPr lang="en-US" sz="1900" dirty="0">
                <a:latin typeface="Calibri (Body)"/>
              </a:rPr>
              <a:t> | Hashtags/topics | #workpressure #tired</a:t>
            </a:r>
          </a:p>
          <a:p>
            <a:r>
              <a:rPr lang="en-US" sz="1900" dirty="0" err="1">
                <a:latin typeface="Calibri (Body)"/>
              </a:rPr>
              <a:t>sentiment_score</a:t>
            </a:r>
            <a:r>
              <a:rPr lang="en-US" sz="1900" dirty="0">
                <a:latin typeface="Calibri (Body)"/>
              </a:rPr>
              <a:t> | Numeric sentiment value | -0.72</a:t>
            </a:r>
          </a:p>
          <a:p>
            <a:r>
              <a:rPr lang="en-US" sz="1900" dirty="0" err="1">
                <a:latin typeface="Calibri (Body)"/>
              </a:rPr>
              <a:t>emotion_label</a:t>
            </a:r>
            <a:r>
              <a:rPr lang="en-US" sz="1900" dirty="0">
                <a:latin typeface="Calibri (Body)"/>
              </a:rPr>
              <a:t> | Emotion detected | Frustrated</a:t>
            </a:r>
          </a:p>
          <a:p>
            <a:r>
              <a:rPr lang="en-US" sz="1900" dirty="0" err="1">
                <a:latin typeface="Calibri (Body)"/>
              </a:rPr>
              <a:t>engagement_time</a:t>
            </a:r>
            <a:r>
              <a:rPr lang="en-US" sz="1900" dirty="0">
                <a:latin typeface="Calibri (Body)"/>
              </a:rPr>
              <a:t> | Time spent on post (sec) | 45</a:t>
            </a:r>
          </a:p>
          <a:p>
            <a:r>
              <a:rPr lang="en-US" sz="1900" dirty="0" err="1">
                <a:latin typeface="Calibri (Body)"/>
              </a:rPr>
              <a:t>read_comments</a:t>
            </a:r>
            <a:r>
              <a:rPr lang="en-US" sz="1900" dirty="0">
                <a:latin typeface="Calibri (Body)"/>
              </a:rPr>
              <a:t> | Boolean if user read comments | True</a:t>
            </a:r>
          </a:p>
          <a:p>
            <a:r>
              <a:rPr lang="en-US" sz="1900" dirty="0" err="1">
                <a:latin typeface="Calibri (Body)"/>
              </a:rPr>
              <a:t>topic_cluster</a:t>
            </a:r>
            <a:r>
              <a:rPr lang="en-US" sz="1900" dirty="0">
                <a:latin typeface="Calibri (Body)"/>
              </a:rPr>
              <a:t> | Topic detected by NLP | Work stress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🤝 The AI &amp; Human Loop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2300" dirty="0">
                <a:latin typeface="Calibri (Body)"/>
              </a:rPr>
              <a:t>Trained on trusted mental health datasets (Kaggle, research studies).</a:t>
            </a:r>
          </a:p>
          <a:p>
            <a:r>
              <a:rPr lang="en-US" sz="2300" dirty="0">
                <a:latin typeface="Calibri (Body)"/>
              </a:rPr>
              <a:t>Reviewed and labeled by mental health professionals.</a:t>
            </a:r>
          </a:p>
          <a:p>
            <a:r>
              <a:rPr lang="en-US" sz="2300" dirty="0">
                <a:latin typeface="Calibri (Body)"/>
              </a:rPr>
              <a:t>Provides interpretations, not diagnoses.</a:t>
            </a:r>
          </a:p>
          <a:p>
            <a:r>
              <a:rPr lang="en-US" sz="2300" dirty="0">
                <a:latin typeface="Calibri (Body)"/>
              </a:rPr>
              <a:t>Creates a feedback loop: AI → Insight → Expert Validation → Improved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💥 Impact &amp; Relevance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1900" dirty="0">
                <a:latin typeface="Calibri (Body)"/>
              </a:rPr>
              <a:t>Encourages early awareness of mental health struggles.</a:t>
            </a:r>
          </a:p>
          <a:p>
            <a:r>
              <a:rPr lang="en-US" sz="1900" dirty="0">
                <a:latin typeface="Calibri (Body)"/>
              </a:rPr>
              <a:t>Empowers users with self-insight and coping tools.</a:t>
            </a:r>
          </a:p>
          <a:p>
            <a:r>
              <a:rPr lang="en-US" sz="1900" dirty="0">
                <a:latin typeface="Calibri (Body)"/>
              </a:rPr>
              <a:t>Bridges the gap between digital life and mental well-being.</a:t>
            </a:r>
          </a:p>
          <a:p>
            <a:r>
              <a:rPr lang="en-US" sz="1900" dirty="0">
                <a:latin typeface="Calibri (Body)"/>
              </a:rPr>
              <a:t>Enables partnerships with therapists, wellness apps, and social platforms.</a:t>
            </a:r>
          </a:p>
          <a:p>
            <a:r>
              <a:rPr lang="en-US" sz="1900" dirty="0">
                <a:latin typeface="Calibri (Body)"/>
              </a:rPr>
              <a:t>Quote: "The first step to healing is understanding — Know Me makes that step easier."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🏁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1900" dirty="0">
                <a:latin typeface="Calibri (Body)"/>
              </a:rPr>
              <a:t>Know Me helps users understand their mental health through the lens of their digital behavior — powered by responsible AI and human empathy.</a:t>
            </a:r>
          </a:p>
          <a:p>
            <a:endParaRPr lang="en-US" sz="1900" dirty="0">
              <a:latin typeface="Calibri (Body)"/>
            </a:endParaRPr>
          </a:p>
          <a:p>
            <a:r>
              <a:rPr lang="en-US" sz="2400" b="1" dirty="0">
                <a:latin typeface="Calibri (Body)"/>
              </a:rPr>
              <a:t>Call to Action</a:t>
            </a:r>
            <a:r>
              <a:rPr lang="en-US" sz="1900" dirty="0">
                <a:latin typeface="Calibri (Body)"/>
              </a:rPr>
              <a:t>: Know yourself. Care for yourself. Know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514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(Body)</vt:lpstr>
      <vt:lpstr>Office Theme</vt:lpstr>
      <vt:lpstr>Know Me</vt:lpstr>
      <vt:lpstr>💡 The Problem</vt:lpstr>
      <vt:lpstr>🚀 Our Solution: Know Me</vt:lpstr>
      <vt:lpstr>🧩 Demo Overview</vt:lpstr>
      <vt:lpstr>🛠️ Technical Overview</vt:lpstr>
      <vt:lpstr>📊 Model Input Example</vt:lpstr>
      <vt:lpstr>🤝 The AI &amp; Human Loop</vt:lpstr>
      <vt:lpstr>💥 Impact &amp; Relevance</vt:lpstr>
      <vt:lpstr>🏁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Beza W</cp:lastModifiedBy>
  <cp:revision>3</cp:revision>
  <dcterms:created xsi:type="dcterms:W3CDTF">2013-01-27T09:14:16Z</dcterms:created>
  <dcterms:modified xsi:type="dcterms:W3CDTF">2025-10-04T22:35:21Z</dcterms:modified>
  <cp:category/>
</cp:coreProperties>
</file>