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5" r:id="rId19"/>
    <p:sldId id="268" r:id="rId20"/>
    <p:sldId id="269" r:id="rId21"/>
    <p:sldId id="270" r:id="rId22"/>
    <p:sldId id="271" r:id="rId23"/>
    <p:sldId id="272" r:id="rId24"/>
    <p:sldId id="283" r:id="rId25"/>
    <p:sldId id="281" r:id="rId26"/>
    <p:sldId id="273" r:id="rId27"/>
    <p:sldId id="282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A138A9-B0FE-4D31-828E-9DC53216EB91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B4147B-AC9E-44C7-9212-105314D19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RDK II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algorithm</a:t>
            </a:r>
          </a:p>
          <a:p>
            <a:pPr lvl="1"/>
            <a:r>
              <a:rPr lang="en-US" dirty="0" smtClean="0"/>
              <a:t>Non-linear regression</a:t>
            </a:r>
          </a:p>
          <a:p>
            <a:pPr lvl="2"/>
            <a:r>
              <a:rPr lang="en-US" dirty="0" smtClean="0"/>
              <a:t>f = </a:t>
            </a:r>
            <a:r>
              <a:rPr lang="en-US" dirty="0" err="1" smtClean="0"/>
              <a:t>A+Be</a:t>
            </a:r>
            <a:r>
              <a:rPr lang="en-US" baseline="30000" dirty="0" smtClean="0"/>
              <a:t>-C(x-T)</a:t>
            </a:r>
            <a:r>
              <a:rPr lang="en-US" dirty="0" smtClean="0"/>
              <a:t>(1-e</a:t>
            </a:r>
            <a:r>
              <a:rPr lang="en-US" baseline="30000" dirty="0" smtClean="0"/>
              <a:t>-D(x-T)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and B are fixed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25775" y="3200400"/>
          <a:ext cx="3092451" cy="876600"/>
        </p:xfrm>
        <a:graphic>
          <a:graphicData uri="http://schemas.openxmlformats.org/presentationml/2006/ole">
            <p:oleObj spid="_x0000_s3074" name="Equation" r:id="rId3" imgW="1612800" imgH="457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algorithm</a:t>
            </a:r>
          </a:p>
          <a:p>
            <a:pPr lvl="1"/>
            <a:r>
              <a:rPr lang="en-US" dirty="0" smtClean="0"/>
              <a:t>Linear and non-linear regressions done simultaneously</a:t>
            </a:r>
          </a:p>
          <a:p>
            <a:pPr lvl="1"/>
            <a:r>
              <a:rPr lang="en-US" dirty="0" smtClean="0"/>
              <a:t>Apply the changes of C and D as determined by non-linear regression</a:t>
            </a:r>
          </a:p>
          <a:p>
            <a:pPr lvl="1"/>
            <a:r>
              <a:rPr lang="en-US" dirty="0" smtClean="0"/>
              <a:t>Recalculate the regressions</a:t>
            </a:r>
          </a:p>
          <a:p>
            <a:pPr lvl="1"/>
            <a:r>
              <a:rPr lang="en-US" dirty="0" smtClean="0"/>
              <a:t>If the change in </a:t>
            </a:r>
            <a:r>
              <a:rPr lang="el-GR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is greater than 0.1% then repeat</a:t>
            </a:r>
          </a:p>
          <a:p>
            <a:pPr lvl="1"/>
            <a:r>
              <a:rPr lang="en-US" dirty="0" smtClean="0"/>
              <a:t>Maximum of 100 repetitions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06725" y="4572000"/>
          <a:ext cx="3130550" cy="1295400"/>
        </p:xfrm>
        <a:graphic>
          <a:graphicData uri="http://schemas.openxmlformats.org/presentationml/2006/ole">
            <p:oleObj spid="_x0000_s4098" name="Equation" r:id="rId3" imgW="2209680" imgH="9144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ma1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m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ma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ma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ma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ma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runs 104-106 and 108</a:t>
            </a:r>
          </a:p>
          <a:p>
            <a:r>
              <a:rPr lang="en-US" dirty="0" smtClean="0"/>
              <a:t>All at 1400V mirror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_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6206247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Electron 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 channel</a:t>
            </a:r>
          </a:p>
          <a:p>
            <a:r>
              <a:rPr lang="en-US" dirty="0" smtClean="0"/>
              <a:t>Photon channels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RDK II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_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Electron time of flight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_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Proton 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_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Proton time of flight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_gam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Photon energy – full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Signal to noise ratio on </a:t>
            </a:r>
            <a:r>
              <a:rPr lang="el-GR" dirty="0" smtClean="0"/>
              <a:t>γ</a:t>
            </a:r>
            <a:r>
              <a:rPr lang="en-US" smtClean="0"/>
              <a:t> channels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_gamm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Photon energy – low 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_gam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Photon time of flight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_gamm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Photon time of flight close-up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analysis – without background corrections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Jeff’s analysis – with background corrections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Some actual numbers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2209800"/>
          <a:ext cx="3581400" cy="2680455"/>
        </p:xfrm>
        <a:graphic>
          <a:graphicData uri="http://schemas.openxmlformats.org/presentationml/2006/ole">
            <p:oleObj spid="_x0000_s24578" name="Equation" r:id="rId3" imgW="1765080" imgH="132048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</a:t>
            </a:r>
          </a:p>
          <a:p>
            <a:pPr lvl="1"/>
            <a:r>
              <a:rPr lang="en-US" dirty="0" smtClean="0"/>
              <a:t>Highest peak within the first 36</a:t>
            </a:r>
            <a:r>
              <a:rPr lang="el-GR" dirty="0" smtClean="0"/>
              <a:t>μ</a:t>
            </a:r>
            <a:r>
              <a:rPr lang="en-US" dirty="0" smtClean="0"/>
              <a:t>s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height of electron peak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 </a:t>
            </a:r>
            <a:r>
              <a:rPr lang="en-US" dirty="0" smtClean="0"/>
              <a:t>= time of the highest point in the electron peak</a:t>
            </a:r>
          </a:p>
          <a:p>
            <a:r>
              <a:rPr lang="en-US" dirty="0" smtClean="0"/>
              <a:t>Proton</a:t>
            </a:r>
          </a:p>
          <a:p>
            <a:pPr lvl="1"/>
            <a:r>
              <a:rPr lang="en-US" dirty="0" smtClean="0"/>
              <a:t>Highest peak between 1.2</a:t>
            </a:r>
            <a:r>
              <a:rPr lang="el-GR" dirty="0" smtClean="0"/>
              <a:t>μ</a:t>
            </a:r>
            <a:r>
              <a:rPr lang="en-US" dirty="0" smtClean="0"/>
              <a:t>s and 41</a:t>
            </a:r>
            <a:r>
              <a:rPr lang="el-GR" dirty="0" smtClean="0"/>
              <a:t>μ</a:t>
            </a:r>
            <a:r>
              <a:rPr lang="en-US" dirty="0" smtClean="0"/>
              <a:t>s after the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p</a:t>
            </a:r>
            <a:r>
              <a:rPr lang="en-US" dirty="0" smtClean="0"/>
              <a:t> = height of proton peak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 = time of the highest point in the proton peak</a:t>
            </a:r>
          </a:p>
          <a:p>
            <a:r>
              <a:rPr lang="en-US" dirty="0" smtClean="0"/>
              <a:t>Correct for signal drift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 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 channel</a:t>
            </a:r>
            <a:endParaRPr lang="en-US" dirty="0"/>
          </a:p>
        </p:txBody>
      </p:sp>
      <p:pic>
        <p:nvPicPr>
          <p:cNvPr id="6" name="Content Placeholder 5" descr="e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mma1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3" y="1481138"/>
            <a:ext cx="614375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function</a:t>
            </a:r>
          </a:p>
          <a:p>
            <a:pPr lvl="1"/>
            <a:r>
              <a:rPr lang="en-US" dirty="0" err="1" smtClean="0"/>
              <a:t>A+Be</a:t>
            </a:r>
            <a:r>
              <a:rPr lang="en-US" baseline="30000" dirty="0" smtClean="0"/>
              <a:t>-C(x-T)</a:t>
            </a:r>
            <a:r>
              <a:rPr lang="en-US" dirty="0" smtClean="0"/>
              <a:t>(1-e</a:t>
            </a:r>
            <a:r>
              <a:rPr lang="en-US" baseline="30000" dirty="0" smtClean="0"/>
              <a:t>-D(x-T)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= signal drift</a:t>
            </a:r>
          </a:p>
          <a:p>
            <a:pPr lvl="1"/>
            <a:r>
              <a:rPr lang="en-US" dirty="0" smtClean="0"/>
              <a:t>B = intensity</a:t>
            </a:r>
          </a:p>
          <a:p>
            <a:pPr lvl="1"/>
            <a:r>
              <a:rPr lang="en-US" dirty="0" smtClean="0"/>
              <a:t>C = fall time of the signal</a:t>
            </a:r>
          </a:p>
          <a:p>
            <a:pPr lvl="1"/>
            <a:r>
              <a:rPr lang="en-US" dirty="0" smtClean="0"/>
              <a:t>D = rise time of the signal</a:t>
            </a:r>
          </a:p>
          <a:p>
            <a:pPr lvl="1"/>
            <a:r>
              <a:rPr lang="en-US" dirty="0" smtClean="0"/>
              <a:t>E = height of the maximum of the signal above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03463" y="5229225"/>
          <a:ext cx="150812" cy="284163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08048" y="4495800"/>
          <a:ext cx="2527905" cy="1828800"/>
        </p:xfrm>
        <a:graphic>
          <a:graphicData uri="http://schemas.openxmlformats.org/presentationml/2006/ole">
            <p:oleObj spid="_x0000_s1027" name="Equation" r:id="rId4" imgW="1333440" imgH="9651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“A” algorithm</a:t>
            </a:r>
          </a:p>
          <a:p>
            <a:pPr lvl="1"/>
            <a:r>
              <a:rPr lang="en-US" dirty="0" smtClean="0"/>
              <a:t>Calculate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for the regions between 0 and x in 5.12</a:t>
            </a:r>
            <a:r>
              <a:rPr lang="el-GR" dirty="0" smtClean="0"/>
              <a:t>μ</a:t>
            </a:r>
            <a:r>
              <a:rPr lang="en-US" dirty="0" smtClean="0"/>
              <a:t>s steps</a:t>
            </a:r>
          </a:p>
          <a:p>
            <a:pPr lvl="1"/>
            <a:r>
              <a:rPr lang="en-US" dirty="0" smtClean="0"/>
              <a:t>If </a:t>
            </a:r>
            <a:r>
              <a:rPr lang="el-GR" dirty="0" smtClean="0"/>
              <a:t>σ</a:t>
            </a:r>
            <a:r>
              <a:rPr lang="en-US" baseline="-25000" dirty="0" smtClean="0"/>
              <a:t>x+ 5.12</a:t>
            </a:r>
            <a:r>
              <a:rPr lang="el-GR" baseline="-25000" dirty="0" smtClean="0"/>
              <a:t>μ</a:t>
            </a:r>
            <a:r>
              <a:rPr lang="en-US" baseline="-25000" dirty="0" smtClean="0"/>
              <a:t>s </a:t>
            </a:r>
            <a:r>
              <a:rPr lang="en-US" dirty="0" smtClean="0"/>
              <a:t>is more than 10% greater than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</a:p>
          <a:p>
            <a:pPr lvl="2"/>
            <a:r>
              <a:rPr lang="en-US" dirty="0" smtClean="0"/>
              <a:t>The range from 0 to x is flat</a:t>
            </a:r>
          </a:p>
          <a:p>
            <a:pPr lvl="2"/>
            <a:r>
              <a:rPr lang="en-US" dirty="0" smtClean="0"/>
              <a:t>A = avg. signal strength from 0 to x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“T” algorithm</a:t>
            </a:r>
          </a:p>
          <a:p>
            <a:pPr lvl="1"/>
            <a:r>
              <a:rPr lang="en-US" dirty="0" smtClean="0"/>
              <a:t>Signal strength</a:t>
            </a:r>
          </a:p>
          <a:p>
            <a:pPr lvl="2"/>
            <a:r>
              <a:rPr lang="en-US" dirty="0" smtClean="0"/>
              <a:t>Weak: max-min&lt;threshold=1400</a:t>
            </a:r>
          </a:p>
          <a:p>
            <a:pPr lvl="2"/>
            <a:r>
              <a:rPr lang="en-US" dirty="0" smtClean="0"/>
              <a:t>Strong: max-min&gt;1.5 threshold=2100</a:t>
            </a:r>
          </a:p>
          <a:p>
            <a:pPr lvl="2"/>
            <a:r>
              <a:rPr lang="en-US" dirty="0" smtClean="0"/>
              <a:t>Normal: everything else</a:t>
            </a:r>
          </a:p>
          <a:p>
            <a:pPr lvl="1"/>
            <a:r>
              <a:rPr lang="en-US" dirty="0" smtClean="0"/>
              <a:t>Trace signal from maximum to the start</a:t>
            </a:r>
          </a:p>
          <a:p>
            <a:pPr lvl="2"/>
            <a:r>
              <a:rPr lang="en-US" dirty="0" smtClean="0"/>
              <a:t>Weak: threshold = A</a:t>
            </a:r>
          </a:p>
          <a:p>
            <a:pPr lvl="2"/>
            <a:r>
              <a:rPr lang="en-US" dirty="0" smtClean="0"/>
              <a:t>Normal: threshold = A+</a:t>
            </a:r>
            <a:r>
              <a:rPr lang="el-GR" dirty="0" smtClean="0"/>
              <a:t>σ</a:t>
            </a:r>
            <a:r>
              <a:rPr lang="en-US" baseline="-25000" dirty="0" smtClean="0"/>
              <a:t>flat</a:t>
            </a:r>
          </a:p>
          <a:p>
            <a:pPr lvl="2"/>
            <a:r>
              <a:rPr lang="en-US" dirty="0" smtClean="0"/>
              <a:t>Strong: threshold = A+2</a:t>
            </a:r>
            <a:r>
              <a:rPr lang="el-GR" dirty="0" smtClean="0"/>
              <a:t>σ</a:t>
            </a:r>
            <a:r>
              <a:rPr lang="en-US" baseline="-25000" dirty="0" smtClean="0"/>
              <a:t>flat</a:t>
            </a:r>
          </a:p>
          <a:p>
            <a:pPr lvl="2"/>
            <a:r>
              <a:rPr lang="en-US" dirty="0" smtClean="0"/>
              <a:t>Trace backwards until the signal drops below threshold for 80ns and no more than 80 of the next 120ns are above threshold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algorithm</a:t>
            </a:r>
          </a:p>
          <a:p>
            <a:pPr lvl="1"/>
            <a:r>
              <a:rPr lang="en-US" dirty="0" smtClean="0"/>
              <a:t>On the region from T to end of signal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f = </a:t>
            </a:r>
            <a:r>
              <a:rPr lang="en-US" dirty="0" err="1" smtClean="0"/>
              <a:t>A+Bz</a:t>
            </a:r>
            <a:endParaRPr lang="en-US" dirty="0" smtClean="0"/>
          </a:p>
          <a:p>
            <a:pPr lvl="2"/>
            <a:r>
              <a:rPr lang="en-US" dirty="0" smtClean="0"/>
              <a:t>z = e</a:t>
            </a:r>
            <a:r>
              <a:rPr lang="en-US" baseline="30000" dirty="0" smtClean="0"/>
              <a:t>-C(x-T)</a:t>
            </a:r>
            <a:r>
              <a:rPr lang="en-US" dirty="0" smtClean="0"/>
              <a:t>(1-e</a:t>
            </a:r>
            <a:r>
              <a:rPr lang="en-US" baseline="30000" dirty="0" smtClean="0"/>
              <a:t>-D(x-T)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A, C and D are fixed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channels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66720" y="4114800"/>
          <a:ext cx="3210560" cy="1625600"/>
        </p:xfrm>
        <a:graphic>
          <a:graphicData uri="http://schemas.openxmlformats.org/presentationml/2006/ole">
            <p:oleObj spid="_x0000_s2050" name="Equation" r:id="rId3" imgW="2006280" imgH="10159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341</TotalTime>
  <Words>373</Words>
  <Application>Microsoft Office PowerPoint</Application>
  <PresentationFormat>On-screen Show (4:3)</PresentationFormat>
  <Paragraphs>85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Concourse</vt:lpstr>
      <vt:lpstr>Equation</vt:lpstr>
      <vt:lpstr>RDK II Analysis</vt:lpstr>
      <vt:lpstr>RDK II Analysis</vt:lpstr>
      <vt:lpstr>EP channel</vt:lpstr>
      <vt:lpstr>EP channel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Photon channels</vt:lpstr>
      <vt:lpstr>Results</vt:lpstr>
      <vt:lpstr>Results Electron energy</vt:lpstr>
      <vt:lpstr>Results Electron time of flight</vt:lpstr>
      <vt:lpstr>Results Proton energy</vt:lpstr>
      <vt:lpstr>Results Proton time of flight</vt:lpstr>
      <vt:lpstr>Results Photon energy – full range</vt:lpstr>
      <vt:lpstr>Results Signal to noise ratio on γ channels</vt:lpstr>
      <vt:lpstr>Results Photon energy – low energy</vt:lpstr>
      <vt:lpstr>Results Photon time of flight</vt:lpstr>
      <vt:lpstr>Results Photon time of flight close-up</vt:lpstr>
      <vt:lpstr>Results Some actual numbers</vt:lpstr>
    </vt:vector>
  </TitlesOfParts>
  <Company>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RDK II Analysis</dc:title>
  <dc:creator>bwoneill</dc:creator>
  <cp:lastModifiedBy>bwoneill</cp:lastModifiedBy>
  <cp:revision>39</cp:revision>
  <dcterms:created xsi:type="dcterms:W3CDTF">2009-03-17T19:31:28Z</dcterms:created>
  <dcterms:modified xsi:type="dcterms:W3CDTF">2009-03-23T15:02:23Z</dcterms:modified>
</cp:coreProperties>
</file>