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72" r:id="rId3"/>
    <p:sldId id="258" r:id="rId4"/>
    <p:sldId id="259" r:id="rId5"/>
    <p:sldId id="274" r:id="rId6"/>
    <p:sldId id="260" r:id="rId7"/>
    <p:sldId id="275" r:id="rId8"/>
    <p:sldId id="273" r:id="rId9"/>
    <p:sldId id="262" r:id="rId10"/>
    <p:sldId id="277" r:id="rId11"/>
    <p:sldId id="269" r:id="rId12"/>
    <p:sldId id="278" r:id="rId13"/>
    <p:sldId id="268" r:id="rId14"/>
    <p:sldId id="270" r:id="rId15"/>
    <p:sldId id="279" r:id="rId16"/>
    <p:sldId id="271" r:id="rId17"/>
    <p:sldId id="280" r:id="rId18"/>
    <p:sldId id="281" r:id="rId19"/>
    <p:sldId id="263" r:id="rId20"/>
    <p:sldId id="264" r:id="rId21"/>
    <p:sldId id="265" r:id="rId22"/>
    <p:sldId id="266" r:id="rId23"/>
    <p:sldId id="267" r:id="rId24"/>
    <p:sldId id="27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C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5629" autoAdjust="0"/>
    <p:restoredTop sz="95357" autoAdjust="0"/>
  </p:normalViewPr>
  <p:slideViewPr>
    <p:cSldViewPr>
      <p:cViewPr>
        <p:scale>
          <a:sx n="110" d="100"/>
          <a:sy n="110" d="100"/>
        </p:scale>
        <p:origin x="-1008"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150"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14F16B-4E45-4B2A-B063-47EE21CBF927}" type="datetimeFigureOut">
              <a:rPr lang="en-US" smtClean="0"/>
              <a:pPr/>
              <a:t>2/13/2010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10C0C9-143E-4B6D-B772-9EF52F30442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Good afternoon, my name is Ben O’Neill. I am here today on behalf of the RDK II collaboration to discuss some of the techniques and results of the second experiment at the National Institute of Standards &amp;Technology to measure the radiative decay mode of the neutron.</a:t>
            </a:r>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are a few examples of our results from curve fitting.</a:t>
            </a:r>
          </a:p>
          <a:p>
            <a:r>
              <a:rPr lang="en-US" dirty="0" smtClean="0"/>
              <a:t>This is a rather typical event. The blue dot is the beginning of the signal and were we start fitting from. As you can see, it does a very good job of picking out these kind of signals, even when the digitizer noise is comparable to the signal.</a:t>
            </a:r>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 rather high amplitude signal. As you can see, it still does a reasonable job, despite deviating from our model by returning to the baseline </a:t>
            </a:r>
            <a:r>
              <a:rPr lang="en-US" dirty="0" smtClean="0"/>
              <a:t>more slowly</a:t>
            </a:r>
            <a:r>
              <a:rPr lang="en-US" dirty="0" smtClean="0"/>
              <a:t>.</a:t>
            </a:r>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one of the bad fits. Through this analysis, we discovered that one particular detector responds unusually slowly.</a:t>
            </a:r>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address the shortcomings of the curve fitting, </a:t>
            </a:r>
            <a:r>
              <a:rPr lang="en-US" dirty="0" smtClean="0"/>
              <a:t>we’ve </a:t>
            </a:r>
            <a:r>
              <a:rPr lang="en-US" dirty="0" smtClean="0"/>
              <a:t>also </a:t>
            </a:r>
            <a:r>
              <a:rPr lang="en-US" dirty="0" smtClean="0"/>
              <a:t>applied a </a:t>
            </a:r>
            <a:r>
              <a:rPr lang="en-US" dirty="0" smtClean="0"/>
              <a:t>smoothing algorithm. For this, </a:t>
            </a:r>
            <a:r>
              <a:rPr lang="en-US" dirty="0" smtClean="0"/>
              <a:t>we </a:t>
            </a:r>
            <a:r>
              <a:rPr lang="en-US" dirty="0" smtClean="0"/>
              <a:t>adapted a locally weighted scatterplot smoothing, or LOWESS, algorithm.  Since the spacing of each point in the signal is uniform, it is unnecessary to calculate a linear regression for each point. Instead, one can calculate a single transformation matrix and do a single pass through the signal, thus improving the performance. It is also easy to adjust the weighting function depending on how smooth you need the signal to be. In this case, a higher smoothing radius will filter out more noise, but at the cost of timing resolution.</a:t>
            </a:r>
          </a:p>
        </p:txBody>
      </p:sp>
      <p:sp>
        <p:nvSpPr>
          <p:cNvPr id="4" name="Slide Number Placeholder 3"/>
          <p:cNvSpPr>
            <a:spLocks noGrp="1"/>
          </p:cNvSpPr>
          <p:nvPr>
            <p:ph type="sldNum" sz="quarter" idx="10"/>
          </p:nvPr>
        </p:nvSpPr>
        <p:spPr/>
        <p:txBody>
          <a:bodyPr/>
          <a:lstStyle/>
          <a:p>
            <a:fld id="{C210C0C9-143E-4B6D-B772-9EF52F304423}"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a comparison of the results of smoothing (in green) and curve fitting (in red).  This plot was produced using a smoothing radius of 4. As you can see, the smoothing more closely follows the signal.</a:t>
            </a:r>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we zoom </a:t>
            </a:r>
            <a:r>
              <a:rPr lang="en-US" dirty="0" smtClean="0"/>
              <a:t>in, </a:t>
            </a:r>
            <a:r>
              <a:rPr lang="en-US" dirty="0" smtClean="0"/>
              <a:t>we can see that the smoothing removes most of the digitizer noise. Thus the value of t is far less ambiguous.</a:t>
            </a:r>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finally, some results. Here is a preliminary analysis of the electron-photon time of flight. As you can see, there is a (fairly) uniform distribution of </a:t>
            </a:r>
            <a:r>
              <a:rPr lang="en-US" dirty="0" smtClean="0"/>
              <a:t>background events and a large </a:t>
            </a:r>
            <a:r>
              <a:rPr lang="en-US" dirty="0" smtClean="0"/>
              <a:t>coincidence peak. These coincident events, corrected for background, will be used later to determine the branching ratio.</a:t>
            </a:r>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photon energy spectrum (in arbitrary units), for both the coincident and background events, in red and blue respectively. In this plot, the background spectrum here appears larger than the radiative spectrum because of the difference in the size of the on peak and off peak timing windows. Here is the positron annihilation peak that we use for our in situ calibrations.</a:t>
            </a:r>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After subtracting the background, scaled to the timing window, we are left with the radiative decay spectrum. Even without proper calibrations, you can see this is in good agreement with the theory (overlaid in red).</a:t>
            </a:r>
          </a:p>
          <a:p>
            <a:r>
              <a:rPr lang="en-US" dirty="0" smtClean="0"/>
              <a:t>Since finishing our data acquisition in early November, we have continued to refine our analysis and are now beginning with calibrations.</a:t>
            </a:r>
          </a:p>
          <a:p>
            <a:r>
              <a:rPr lang="en-US" dirty="0" smtClean="0"/>
              <a:t>In the next talk, Mathew Bales will discuss our efforts to model the experiment with the  Monte Carlo simulations.</a:t>
            </a:r>
          </a:p>
          <a:p>
            <a:r>
              <a:rPr lang="en-US" dirty="0" smtClean="0"/>
              <a:t>That concludes my presentation. Are there any questions?</a:t>
            </a:r>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Quantum electro dynamics predicts that a spectrum of low energy photons will be emitted from the decay of free neutrons. This interaction is dominated by the production of </a:t>
            </a:r>
            <a:r>
              <a:rPr lang="en-US" dirty="0" err="1" smtClean="0"/>
              <a:t>Bremsstrahlung</a:t>
            </a:r>
            <a:r>
              <a:rPr lang="en-US" dirty="0" smtClean="0"/>
              <a:t> radiation from the </a:t>
            </a:r>
            <a:r>
              <a:rPr lang="en-US" dirty="0" smtClean="0"/>
              <a:t>electron , </a:t>
            </a:r>
            <a:r>
              <a:rPr lang="en-US" dirty="0" smtClean="0"/>
              <a:t>shown in </a:t>
            </a:r>
            <a:r>
              <a:rPr lang="en-US" dirty="0" smtClean="0"/>
              <a:t>the middle tree diagram. /*This </a:t>
            </a:r>
            <a:r>
              <a:rPr lang="en-US" dirty="0" smtClean="0"/>
              <a:t>is an intrinsic property of the neutron decay and can be thought of, classically, as an electron created in the rest frame and accelerated to its final </a:t>
            </a:r>
            <a:r>
              <a:rPr lang="en-US" dirty="0" smtClean="0"/>
              <a:t>velocity.*/ </a:t>
            </a:r>
            <a:r>
              <a:rPr lang="en-US" dirty="0" smtClean="0"/>
              <a:t>As you can see from the small differences in the red and dashed lines on this chart, higher order corrections , shown in the bottom tree diagram, do not </a:t>
            </a:r>
            <a:r>
              <a:rPr lang="en-US" dirty="0" smtClean="0"/>
              <a:t>contribute significantly to </a:t>
            </a:r>
            <a:r>
              <a:rPr lang="en-US" dirty="0" smtClean="0"/>
              <a:t>the branching ratio and spectrum. In 2006, we reported measuring the branching ratio in </a:t>
            </a:r>
            <a:r>
              <a:rPr lang="en-US" dirty="0" smtClean="0"/>
              <a:t>agreement </a:t>
            </a:r>
            <a:r>
              <a:rPr lang="en-US" dirty="0" smtClean="0"/>
              <a:t>with theory and 10% uncertainty. With </a:t>
            </a:r>
            <a:r>
              <a:rPr lang="en-US" dirty="0" smtClean="0"/>
              <a:t>this </a:t>
            </a:r>
            <a:r>
              <a:rPr lang="en-US" dirty="0" smtClean="0"/>
              <a:t>latest experiment, we anticipate reducing </a:t>
            </a:r>
            <a:r>
              <a:rPr lang="en-US" dirty="0" smtClean="0"/>
              <a:t>that </a:t>
            </a:r>
            <a:r>
              <a:rPr lang="en-US" dirty="0" smtClean="0"/>
              <a:t>uncertainty to approximately 1%.</a:t>
            </a:r>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10C0C9-143E-4B6D-B772-9EF52F304423}"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10C0C9-143E-4B6D-B772-9EF52F304423}"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10C0C9-143E-4B6D-B772-9EF52F304423}"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10C0C9-143E-4B6D-B772-9EF52F304423}"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10C0C9-143E-4B6D-B772-9EF52F304423}" type="slidenum">
              <a:rPr lang="en-US" smtClean="0"/>
              <a:pPr/>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Like its predecessor, RDK II was situated on the NG6 cold neutron beam at NIST, about 20 miles north west of here. The experiment ran for approximately 16 months.  As you can see from this diagram, neutrons enter from the left hand side of the slide. The resulting electrons and protons from those neutrons that decay are captured by a strong magnetic field and guided into the silicon detector here. By triggering on a delayed electron-proton coincidence we can eliminate most uncorrelated events since, as Matt will show in the next talk, most neutrons decaying along the beam will result in the capture of both an electron and proton. The photon detectors, marked in red, are the biggest improvements over RDK I, which had only a single detector element.</a:t>
            </a:r>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primary detector in our experiment is an array of 12 bismuth </a:t>
            </a:r>
            <a:r>
              <a:rPr lang="en-US" dirty="0" err="1" smtClean="0"/>
              <a:t>germante</a:t>
            </a:r>
            <a:r>
              <a:rPr lang="en-US" dirty="0" smtClean="0"/>
              <a:t> </a:t>
            </a:r>
            <a:r>
              <a:rPr lang="en-US" dirty="0" err="1" smtClean="0"/>
              <a:t>scintillator</a:t>
            </a:r>
            <a:r>
              <a:rPr lang="en-US" dirty="0" smtClean="0"/>
              <a:t> crystals attached to avalanche photo-diodes</a:t>
            </a:r>
            <a:r>
              <a:rPr lang="en-US" dirty="0" smtClean="0"/>
              <a:t>. Although we haven’t performed detailed calibrations, we anticipate having a usable energy range from under 10keV to the endpoint. We </a:t>
            </a:r>
            <a:r>
              <a:rPr lang="en-US" dirty="0" smtClean="0"/>
              <a:t>chose to use BGOs and APDs for several reasons, primarily because of the extreme operating conditions they would need to endure.</a:t>
            </a:r>
          </a:p>
        </p:txBody>
      </p:sp>
      <p:sp>
        <p:nvSpPr>
          <p:cNvPr id="4" name="Slide Number Placeholder 3"/>
          <p:cNvSpPr>
            <a:spLocks noGrp="1"/>
          </p:cNvSpPr>
          <p:nvPr>
            <p:ph type="sldNum" sz="quarter" idx="10"/>
          </p:nvPr>
        </p:nvSpPr>
        <p:spPr/>
        <p:txBody>
          <a:bodyPr/>
          <a:lstStyle/>
          <a:p>
            <a:fld id="{C210C0C9-143E-4B6D-B772-9EF52F304423}"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required equipment that would operate in a vacuum, high magnetic fields, and at liquid nitrogen temperatures. </a:t>
            </a:r>
            <a:r>
              <a:rPr lang="en-US" dirty="0" smtClean="0"/>
              <a:t>As an added bonus, the </a:t>
            </a:r>
            <a:r>
              <a:rPr lang="en-US" dirty="0" smtClean="0"/>
              <a:t>cryogenic temperatures improve the operation of the </a:t>
            </a:r>
            <a:r>
              <a:rPr lang="en-US" dirty="0" smtClean="0"/>
              <a:t>BGO/APD combination.</a:t>
            </a:r>
            <a:endParaRPr lang="en-US" dirty="0" smtClean="0"/>
          </a:p>
          <a:p>
            <a:r>
              <a:rPr lang="en-US" dirty="0" smtClean="0"/>
              <a:t>Here is a </a:t>
            </a:r>
            <a:r>
              <a:rPr lang="en-US" dirty="0" smtClean="0"/>
              <a:t>common event with the signal from </a:t>
            </a:r>
            <a:r>
              <a:rPr lang="en-US" dirty="0" smtClean="0"/>
              <a:t>the BGO/APD detectors. The red line is the electron and proton signal, while the blue line is a photon signal. The large red peak is an electron, while the smaller peak is a proton. Since the photon signal is significantly delayed, this particular event is not a radiative decay event.</a:t>
            </a:r>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Towards the end of the run, an additional detector package was added. These large area bare APDs were added to increase the detectable energy range down to </a:t>
            </a:r>
            <a:r>
              <a:rPr lang="en-US" dirty="0" smtClean="0"/>
              <a:t>below 1keV</a:t>
            </a:r>
            <a:r>
              <a:rPr lang="en-US" dirty="0" smtClean="0"/>
              <a:t>.</a:t>
            </a:r>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Besides the lower energy range, </a:t>
            </a:r>
            <a:r>
              <a:rPr lang="en-US" dirty="0" smtClean="0"/>
              <a:t>there were a </a:t>
            </a:r>
            <a:r>
              <a:rPr lang="en-US" dirty="0" smtClean="0"/>
              <a:t>few </a:t>
            </a:r>
            <a:r>
              <a:rPr lang="en-US" dirty="0" smtClean="0"/>
              <a:t>benefits to using bare APDs.  For one, ther</a:t>
            </a:r>
            <a:r>
              <a:rPr lang="en-US" dirty="0" smtClean="0"/>
              <a:t>e was almost no </a:t>
            </a:r>
            <a:r>
              <a:rPr lang="en-US" dirty="0" smtClean="0"/>
              <a:t>background, until we installed a calibration source. Also, </a:t>
            </a:r>
            <a:r>
              <a:rPr lang="en-US" dirty="0" smtClean="0"/>
              <a:t>since the photon energy is deposited directly into the APD instead of being absorbed and reemitted by a BGO, background events can be filtered </a:t>
            </a:r>
            <a:r>
              <a:rPr lang="en-US" dirty="0" smtClean="0"/>
              <a:t>out more easily </a:t>
            </a:r>
            <a:r>
              <a:rPr lang="en-US" dirty="0" smtClean="0"/>
              <a:t>by imposing a very narrow timing window. Notice how quickly the detector responds to a decay event in this case.</a:t>
            </a:r>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on to the analysis. The experiment ran for 164 days. In that time, we collected data from 97 million events, totaling 6.4Tb of run time data and 22Tb including calibration runs. From the signals I showed earlier, there are 5 relevant parameters to extract, namely the energy of each particle and the time of flight of the proton and photon</a:t>
            </a:r>
            <a:r>
              <a:rPr lang="en-US" dirty="0" smtClean="0"/>
              <a:t>. Since the </a:t>
            </a:r>
            <a:r>
              <a:rPr lang="en-US" dirty="0" err="1" smtClean="0"/>
              <a:t>ep</a:t>
            </a:r>
            <a:r>
              <a:rPr lang="en-US" dirty="0" smtClean="0"/>
              <a:t> signal is read from a puls</a:t>
            </a:r>
            <a:r>
              <a:rPr lang="en-US" dirty="0" smtClean="0"/>
              <a:t>e shaping amplifier,</a:t>
            </a:r>
            <a:r>
              <a:rPr lang="en-US" dirty="0" smtClean="0"/>
              <a:t> the </a:t>
            </a:r>
            <a:r>
              <a:rPr lang="en-US" dirty="0" smtClean="0"/>
              <a:t>electron and proton parameters are rather trivial to </a:t>
            </a:r>
            <a:r>
              <a:rPr lang="en-US" dirty="0" smtClean="0"/>
              <a:t>calculate. It is more difficult </a:t>
            </a:r>
            <a:r>
              <a:rPr lang="en-US" dirty="0" smtClean="0"/>
              <a:t>to analyze the photon data because we read directly from charge integrating pre-amps. Over the next few slides, </a:t>
            </a:r>
            <a:r>
              <a:rPr lang="en-US" dirty="0" smtClean="0"/>
              <a:t>I’ll </a:t>
            </a:r>
            <a:r>
              <a:rPr lang="en-US" dirty="0" smtClean="0"/>
              <a:t>discuss two of the ways we determine the photon energy and time of </a:t>
            </a:r>
            <a:r>
              <a:rPr lang="en-US" dirty="0" smtClean="0"/>
              <a:t>flight from the BGO waveforms.</a:t>
            </a:r>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technique we used is to fit our signals to </a:t>
            </a:r>
            <a:r>
              <a:rPr lang="en-US" dirty="0" smtClean="0"/>
              <a:t>a model. In this model, the </a:t>
            </a:r>
            <a:r>
              <a:rPr lang="en-US" dirty="0" smtClean="0"/>
              <a:t>first exponential term (with the C) </a:t>
            </a:r>
            <a:r>
              <a:rPr lang="en-US" dirty="0" smtClean="0"/>
              <a:t>describes the </a:t>
            </a:r>
            <a:r>
              <a:rPr lang="en-US" dirty="0" smtClean="0"/>
              <a:t>discharge of the pre-amps. The second exponential (with D) describes how energy is transferred from the BGO to APD. Since this is a non-linear function, it requires the use of an iterative non-linear regression. However, in the interest of speed</a:t>
            </a:r>
            <a:r>
              <a:rPr lang="en-US" dirty="0" smtClean="0"/>
              <a:t>, we developed an algorithm to calculate B through </a:t>
            </a:r>
            <a:r>
              <a:rPr lang="en-US" dirty="0" smtClean="0"/>
              <a:t>a linear regression while C and D were treated non-linearly.</a:t>
            </a:r>
          </a:p>
          <a:p>
            <a:r>
              <a:rPr lang="en-US" dirty="0" smtClean="0"/>
              <a:t>One of the nice things about this method, is that it allows us to calculate additional parameters such as the noise and characteristics of the detector settings. Unfortunately, this is a very time consuming algorithm and returns poor fits for some signals.</a:t>
            </a:r>
            <a:endParaRPr lang="en-US" dirty="0"/>
          </a:p>
        </p:txBody>
      </p:sp>
      <p:sp>
        <p:nvSpPr>
          <p:cNvPr id="4" name="Slide Number Placeholder 3"/>
          <p:cNvSpPr>
            <a:spLocks noGrp="1"/>
          </p:cNvSpPr>
          <p:nvPr>
            <p:ph type="sldNum" sz="quarter" idx="10"/>
          </p:nvPr>
        </p:nvSpPr>
        <p:spPr/>
        <p:txBody>
          <a:bodyPr/>
          <a:lstStyle/>
          <a:p>
            <a:fld id="{C210C0C9-143E-4B6D-B772-9EF52F304423}"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2/13/2010</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2/13/2010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2/13/2010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2/13/2010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2/13/2010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2/13/2010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4213AF-26F6-41FA-8D85-E2C5388D6E58}" type="datetimeFigureOut">
              <a:rPr lang="en-US" smtClean="0"/>
              <a:pPr/>
              <a:t>2/13/2010</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44213AF-26F6-41FA-8D85-E2C5388D6E58}" type="datetimeFigureOut">
              <a:rPr lang="en-US" smtClean="0"/>
              <a:pPr/>
              <a:t>2/13/2010</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44213AF-26F6-41FA-8D85-E2C5388D6E58}" type="datetimeFigureOut">
              <a:rPr lang="en-US" smtClean="0"/>
              <a:pPr/>
              <a:t>2/13/2010</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44213AF-26F6-41FA-8D85-E2C5388D6E58}" type="datetimeFigureOut">
              <a:rPr lang="en-US" smtClean="0"/>
              <a:pPr/>
              <a:t>2/13/2010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2/13/2010</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2/13/2010</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295399"/>
          </a:xfrm>
        </p:spPr>
        <p:txBody>
          <a:bodyPr>
            <a:noAutofit/>
          </a:bodyPr>
          <a:lstStyle/>
          <a:p>
            <a:r>
              <a:rPr lang="en-US" sz="3200" dirty="0" smtClean="0"/>
              <a:t>Precision Measurement of the Radiative Decay Mode of the Neutron</a:t>
            </a:r>
            <a:endParaRPr lang="en-US" sz="3200" dirty="0"/>
          </a:p>
        </p:txBody>
      </p:sp>
      <p:sp>
        <p:nvSpPr>
          <p:cNvPr id="3" name="Subtitle 2"/>
          <p:cNvSpPr>
            <a:spLocks noGrp="1"/>
          </p:cNvSpPr>
          <p:nvPr>
            <p:ph type="subTitle" idx="1"/>
          </p:nvPr>
        </p:nvSpPr>
        <p:spPr>
          <a:xfrm>
            <a:off x="685800" y="1905000"/>
            <a:ext cx="7772400" cy="3124200"/>
          </a:xfrm>
        </p:spPr>
        <p:txBody>
          <a:bodyPr>
            <a:normAutofit fontScale="62500" lnSpcReduction="20000"/>
          </a:bodyPr>
          <a:lstStyle/>
          <a:p>
            <a:r>
              <a:rPr lang="en-US" dirty="0" smtClean="0"/>
              <a:t>RDK II Collaboration</a:t>
            </a:r>
          </a:p>
          <a:p>
            <a:endParaRPr lang="en-US" dirty="0" smtClean="0"/>
          </a:p>
          <a:p>
            <a:pPr lvl="1" algn="l"/>
            <a:r>
              <a:rPr lang="en-US" dirty="0" smtClean="0"/>
              <a:t>Arizona State University</a:t>
            </a:r>
          </a:p>
          <a:p>
            <a:pPr lvl="2" algn="l"/>
            <a:r>
              <a:rPr lang="en-US" dirty="0" smtClean="0"/>
              <a:t>R. Alarcon, B. O’Neill</a:t>
            </a:r>
          </a:p>
          <a:p>
            <a:pPr lvl="1" algn="l"/>
            <a:r>
              <a:rPr lang="en-US" dirty="0" smtClean="0"/>
              <a:t>University of Maryland</a:t>
            </a:r>
          </a:p>
          <a:p>
            <a:pPr lvl="2" algn="l"/>
            <a:r>
              <a:rPr lang="en-US" dirty="0" smtClean="0"/>
              <a:t>E. </a:t>
            </a:r>
            <a:r>
              <a:rPr lang="en-US" dirty="0" err="1" smtClean="0"/>
              <a:t>Beise</a:t>
            </a:r>
            <a:r>
              <a:rPr lang="en-US" dirty="0" smtClean="0"/>
              <a:t>, H. Breuer</a:t>
            </a:r>
          </a:p>
          <a:p>
            <a:pPr lvl="1" algn="l"/>
            <a:r>
              <a:rPr lang="en-US" dirty="0" smtClean="0"/>
              <a:t>University of Michigan</a:t>
            </a:r>
          </a:p>
          <a:p>
            <a:pPr lvl="2" algn="l"/>
            <a:r>
              <a:rPr lang="en-US" dirty="0" smtClean="0"/>
              <a:t>M. Bales, T. </a:t>
            </a:r>
            <a:r>
              <a:rPr lang="en-US" dirty="0" err="1" smtClean="0"/>
              <a:t>Chupp</a:t>
            </a:r>
            <a:r>
              <a:rPr lang="en-US" dirty="0" smtClean="0"/>
              <a:t>, R. Cooper</a:t>
            </a:r>
          </a:p>
          <a:p>
            <a:pPr lvl="1" algn="l"/>
            <a:r>
              <a:rPr lang="en-US" dirty="0" smtClean="0"/>
              <a:t>National Institute of Science &amp; Technology (NIST)</a:t>
            </a:r>
          </a:p>
          <a:p>
            <a:pPr lvl="2" algn="l"/>
            <a:r>
              <a:rPr lang="en-US" dirty="0" smtClean="0"/>
              <a:t>C. Bass, K. </a:t>
            </a:r>
            <a:r>
              <a:rPr lang="en-US" dirty="0" err="1" smtClean="0"/>
              <a:t>Coakley</a:t>
            </a:r>
            <a:r>
              <a:rPr lang="en-US" dirty="0" smtClean="0"/>
              <a:t>, S. Dewey, C. Fu, T. Gentile, P. </a:t>
            </a:r>
            <a:r>
              <a:rPr lang="en-US" dirty="0" err="1" smtClean="0"/>
              <a:t>Mumm</a:t>
            </a:r>
            <a:r>
              <a:rPr lang="en-US" dirty="0" smtClean="0"/>
              <a:t>, J. </a:t>
            </a:r>
            <a:r>
              <a:rPr lang="en-US" dirty="0" err="1" smtClean="0"/>
              <a:t>Nico</a:t>
            </a:r>
            <a:r>
              <a:rPr lang="en-US" dirty="0" smtClean="0"/>
              <a:t>, A. Thompson</a:t>
            </a:r>
          </a:p>
          <a:p>
            <a:pPr lvl="1" algn="l"/>
            <a:r>
              <a:rPr lang="en-US" dirty="0" smtClean="0"/>
              <a:t>University of Sussex</a:t>
            </a:r>
          </a:p>
          <a:p>
            <a:pPr lvl="2" algn="l"/>
            <a:r>
              <a:rPr lang="en-US" dirty="0" smtClean="0"/>
              <a:t>J. Byrne</a:t>
            </a:r>
          </a:p>
          <a:p>
            <a:pPr lvl="1" algn="l"/>
            <a:r>
              <a:rPr lang="en-US" dirty="0" smtClean="0"/>
              <a:t>Tulane University</a:t>
            </a:r>
          </a:p>
          <a:p>
            <a:pPr lvl="2" algn="l"/>
            <a:r>
              <a:rPr lang="en-US" dirty="0" smtClean="0"/>
              <a:t>F. </a:t>
            </a:r>
            <a:r>
              <a:rPr lang="en-US" dirty="0" err="1" smtClean="0"/>
              <a:t>Wietfeldt</a:t>
            </a:r>
            <a:r>
              <a:rPr lang="en-US" dirty="0" smtClean="0"/>
              <a:t>, K. Pulliam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amma1b.png"/>
          <p:cNvPicPr>
            <a:picLocks noGrp="1" noChangeAspect="1"/>
          </p:cNvPicPr>
          <p:nvPr>
            <p:ph idx="1"/>
          </p:nvPr>
        </p:nvPicPr>
        <p:blipFill>
          <a:blip r:embed="rId3" cstate="print"/>
          <a:stretch>
            <a:fillRect/>
          </a:stretch>
        </p:blipFill>
        <p:spPr>
          <a:xfrm>
            <a:off x="1500123" y="1481138"/>
            <a:ext cx="6143752" cy="4525962"/>
          </a:xfrm>
        </p:spPr>
      </p:pic>
      <p:sp>
        <p:nvSpPr>
          <p:cNvPr id="3" name="Title 2"/>
          <p:cNvSpPr>
            <a:spLocks noGrp="1"/>
          </p:cNvSpPr>
          <p:nvPr>
            <p:ph type="title"/>
          </p:nvPr>
        </p:nvSpPr>
        <p:spPr/>
        <p:txBody>
          <a:bodyPr/>
          <a:lstStyle/>
          <a:p>
            <a:r>
              <a:rPr lang="en-US" dirty="0" smtClean="0"/>
              <a:t>Curve fitting</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amma1b.png"/>
          <p:cNvPicPr>
            <a:picLocks noGrp="1" noChangeAspect="1"/>
          </p:cNvPicPr>
          <p:nvPr>
            <p:ph idx="1"/>
          </p:nvPr>
        </p:nvPicPr>
        <p:blipFill>
          <a:blip r:embed="rId3" cstate="print"/>
          <a:stretch>
            <a:fillRect/>
          </a:stretch>
        </p:blipFill>
        <p:spPr>
          <a:xfrm>
            <a:off x="1500123" y="1481138"/>
            <a:ext cx="6143753" cy="4525962"/>
          </a:xfrm>
        </p:spPr>
      </p:pic>
      <p:sp>
        <p:nvSpPr>
          <p:cNvPr id="3" name="Title 2"/>
          <p:cNvSpPr>
            <a:spLocks noGrp="1"/>
          </p:cNvSpPr>
          <p:nvPr>
            <p:ph type="title"/>
          </p:nvPr>
        </p:nvSpPr>
        <p:spPr/>
        <p:txBody>
          <a:bodyPr/>
          <a:lstStyle/>
          <a:p>
            <a:r>
              <a:rPr lang="en-US" dirty="0" smtClean="0"/>
              <a:t>Curve fitting</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amma1b.png"/>
          <p:cNvPicPr>
            <a:picLocks noGrp="1" noChangeAspect="1"/>
          </p:cNvPicPr>
          <p:nvPr>
            <p:ph idx="1"/>
          </p:nvPr>
        </p:nvPicPr>
        <p:blipFill>
          <a:blip r:embed="rId3" cstate="print"/>
          <a:stretch>
            <a:fillRect/>
          </a:stretch>
        </p:blipFill>
        <p:spPr>
          <a:xfrm>
            <a:off x="1500123" y="1481138"/>
            <a:ext cx="6143752" cy="4525961"/>
          </a:xfrm>
        </p:spPr>
      </p:pic>
      <p:sp>
        <p:nvSpPr>
          <p:cNvPr id="3" name="Title 2"/>
          <p:cNvSpPr>
            <a:spLocks noGrp="1"/>
          </p:cNvSpPr>
          <p:nvPr>
            <p:ph type="title"/>
          </p:nvPr>
        </p:nvSpPr>
        <p:spPr/>
        <p:txBody>
          <a:bodyPr/>
          <a:lstStyle/>
          <a:p>
            <a:r>
              <a:rPr lang="en-US" dirty="0" smtClean="0"/>
              <a:t>Curve fitting</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Adaptation of locally weighted scatterplot smoothing (LOWESS) algorithm</a:t>
            </a:r>
          </a:p>
          <a:p>
            <a:r>
              <a:rPr lang="en-US" dirty="0" smtClean="0"/>
              <a:t>Uniform spacing of points allows the use of a simple transformation matrix</a:t>
            </a:r>
          </a:p>
          <a:p>
            <a:r>
              <a:rPr lang="en-US" dirty="0" smtClean="0"/>
              <a:t>Adjustable </a:t>
            </a:r>
            <a:r>
              <a:rPr lang="en-US" dirty="0" smtClean="0"/>
              <a:t>smoothing radius R</a:t>
            </a:r>
          </a:p>
          <a:p>
            <a:r>
              <a:rPr lang="en-US" dirty="0" smtClean="0"/>
              <a:t>Tradeoff between timing</a:t>
            </a:r>
            <a:br>
              <a:rPr lang="en-US" dirty="0" smtClean="0"/>
            </a:br>
            <a:r>
              <a:rPr lang="en-US" dirty="0" smtClean="0"/>
              <a:t>resolution and noise</a:t>
            </a:r>
            <a:br>
              <a:rPr lang="en-US" dirty="0" smtClean="0"/>
            </a:br>
            <a:r>
              <a:rPr lang="en-US" dirty="0" smtClean="0"/>
              <a:t>reduction</a:t>
            </a:r>
            <a:endParaRPr lang="en-US" dirty="0" smtClean="0"/>
          </a:p>
        </p:txBody>
      </p:sp>
      <p:sp>
        <p:nvSpPr>
          <p:cNvPr id="3" name="Title 2"/>
          <p:cNvSpPr>
            <a:spLocks noGrp="1"/>
          </p:cNvSpPr>
          <p:nvPr>
            <p:ph type="title"/>
          </p:nvPr>
        </p:nvSpPr>
        <p:spPr/>
        <p:txBody>
          <a:bodyPr/>
          <a:lstStyle/>
          <a:p>
            <a:r>
              <a:rPr lang="en-US" dirty="0" smtClean="0"/>
              <a:t>Smoothing</a:t>
            </a:r>
            <a:endParaRPr lang="en-US" dirty="0"/>
          </a:p>
        </p:txBody>
      </p:sp>
      <p:graphicFrame>
        <p:nvGraphicFramePr>
          <p:cNvPr id="4" name="Object 3"/>
          <p:cNvGraphicFramePr>
            <a:graphicFrameLocks noChangeAspect="1"/>
          </p:cNvGraphicFramePr>
          <p:nvPr/>
        </p:nvGraphicFramePr>
        <p:xfrm>
          <a:off x="5181600" y="3886200"/>
          <a:ext cx="3659187" cy="1846263"/>
        </p:xfrm>
        <a:graphic>
          <a:graphicData uri="http://schemas.openxmlformats.org/presentationml/2006/ole">
            <p:oleObj spid="_x0000_s6146" name="Equation" r:id="rId4" imgW="2869920" imgH="1447560" progId="Equation.3">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amma2a.png"/>
          <p:cNvPicPr>
            <a:picLocks noGrp="1" noChangeAspect="1"/>
          </p:cNvPicPr>
          <p:nvPr>
            <p:ph idx="1"/>
          </p:nvPr>
        </p:nvPicPr>
        <p:blipFill>
          <a:blip r:embed="rId3" cstate="print"/>
          <a:stretch>
            <a:fillRect/>
          </a:stretch>
        </p:blipFill>
        <p:spPr>
          <a:xfrm>
            <a:off x="1500123" y="1481138"/>
            <a:ext cx="6143753" cy="4525962"/>
          </a:xfrm>
        </p:spPr>
      </p:pic>
      <p:sp>
        <p:nvSpPr>
          <p:cNvPr id="3" name="Title 2"/>
          <p:cNvSpPr>
            <a:spLocks noGrp="1"/>
          </p:cNvSpPr>
          <p:nvPr>
            <p:ph type="title"/>
          </p:nvPr>
        </p:nvSpPr>
        <p:spPr/>
        <p:txBody>
          <a:bodyPr/>
          <a:lstStyle/>
          <a:p>
            <a:r>
              <a:rPr lang="en-US" dirty="0" smtClean="0"/>
              <a:t>Smoothing</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amma2a.png"/>
          <p:cNvPicPr>
            <a:picLocks noGrp="1" noChangeAspect="1"/>
          </p:cNvPicPr>
          <p:nvPr>
            <p:ph idx="1"/>
          </p:nvPr>
        </p:nvPicPr>
        <p:blipFill>
          <a:blip r:embed="rId3" cstate="print"/>
          <a:stretch>
            <a:fillRect/>
          </a:stretch>
        </p:blipFill>
        <p:spPr>
          <a:xfrm>
            <a:off x="1500123" y="1481138"/>
            <a:ext cx="6143752" cy="4525962"/>
          </a:xfrm>
        </p:spPr>
      </p:pic>
      <p:sp>
        <p:nvSpPr>
          <p:cNvPr id="3" name="Title 2"/>
          <p:cNvSpPr>
            <a:spLocks noGrp="1"/>
          </p:cNvSpPr>
          <p:nvPr>
            <p:ph type="title"/>
          </p:nvPr>
        </p:nvSpPr>
        <p:spPr/>
        <p:txBody>
          <a:bodyPr/>
          <a:lstStyle/>
          <a:p>
            <a:r>
              <a:rPr lang="en-US" dirty="0" smtClean="0"/>
              <a:t>Smoothing</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_egTOF.jpg"/>
          <p:cNvPicPr>
            <a:picLocks noGrp="1" noChangeAspect="1"/>
          </p:cNvPicPr>
          <p:nvPr>
            <p:ph idx="1"/>
          </p:nvPr>
        </p:nvPicPr>
        <p:blipFill>
          <a:blip r:embed="rId3" cstate="print"/>
          <a:stretch>
            <a:fillRect/>
          </a:stretch>
        </p:blipFill>
        <p:spPr>
          <a:xfrm>
            <a:off x="1143000" y="2029619"/>
            <a:ext cx="6858000" cy="3429000"/>
          </a:xfrm>
        </p:spPr>
      </p:pic>
      <p:sp>
        <p:nvSpPr>
          <p:cNvPr id="3" name="Title 2"/>
          <p:cNvSpPr>
            <a:spLocks noGrp="1"/>
          </p:cNvSpPr>
          <p:nvPr>
            <p:ph type="title"/>
          </p:nvPr>
        </p:nvSpPr>
        <p:spPr/>
        <p:txBody>
          <a:bodyPr/>
          <a:lstStyle/>
          <a:p>
            <a:r>
              <a:rPr lang="en-US" dirty="0" smtClean="0"/>
              <a:t>Results</a:t>
            </a:r>
            <a:endParaRPr lang="en-US" dirty="0"/>
          </a:p>
        </p:txBody>
      </p:sp>
      <p:sp>
        <p:nvSpPr>
          <p:cNvPr id="5" name="TextBox 4"/>
          <p:cNvSpPr txBox="1"/>
          <p:nvPr/>
        </p:nvSpPr>
        <p:spPr>
          <a:xfrm rot="19297382">
            <a:off x="2811177" y="3274544"/>
            <a:ext cx="3697828" cy="769441"/>
          </a:xfrm>
          <a:prstGeom prst="rect">
            <a:avLst/>
          </a:prstGeom>
          <a:noFill/>
        </p:spPr>
        <p:txBody>
          <a:bodyPr wrap="square" rtlCol="0">
            <a:spAutoFit/>
          </a:bodyPr>
          <a:lstStyle/>
          <a:p>
            <a:r>
              <a:rPr lang="en-US" sz="4400" dirty="0" smtClean="0">
                <a:solidFill>
                  <a:schemeClr val="accent4">
                    <a:lumMod val="60000"/>
                    <a:lumOff val="40000"/>
                  </a:schemeClr>
                </a:solidFill>
              </a:rPr>
              <a:t>Preliminary</a:t>
            </a:r>
            <a:endParaRPr lang="en-US" sz="4400" dirty="0">
              <a:solidFill>
                <a:schemeClr val="accent4">
                  <a:lumMod val="60000"/>
                  <a:lumOff val="40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_egTOF.jpg"/>
          <p:cNvPicPr>
            <a:picLocks noGrp="1" noChangeAspect="1"/>
          </p:cNvPicPr>
          <p:nvPr>
            <p:ph idx="1"/>
          </p:nvPr>
        </p:nvPicPr>
        <p:blipFill>
          <a:blip r:embed="rId3" cstate="print"/>
          <a:stretch>
            <a:fillRect/>
          </a:stretch>
        </p:blipFill>
        <p:spPr>
          <a:xfrm>
            <a:off x="1143000" y="2029619"/>
            <a:ext cx="6858000" cy="3429000"/>
          </a:xfrm>
        </p:spPr>
      </p:pic>
      <p:sp>
        <p:nvSpPr>
          <p:cNvPr id="3" name="Title 2"/>
          <p:cNvSpPr>
            <a:spLocks noGrp="1"/>
          </p:cNvSpPr>
          <p:nvPr>
            <p:ph type="title"/>
          </p:nvPr>
        </p:nvSpPr>
        <p:spPr/>
        <p:txBody>
          <a:bodyPr/>
          <a:lstStyle/>
          <a:p>
            <a:r>
              <a:rPr lang="en-US" dirty="0" smtClean="0"/>
              <a:t>Results</a:t>
            </a:r>
            <a:endParaRPr lang="en-US" dirty="0"/>
          </a:p>
        </p:txBody>
      </p:sp>
      <p:sp>
        <p:nvSpPr>
          <p:cNvPr id="5" name="TextBox 4"/>
          <p:cNvSpPr txBox="1"/>
          <p:nvPr/>
        </p:nvSpPr>
        <p:spPr>
          <a:xfrm rot="19297382">
            <a:off x="2811177" y="3274544"/>
            <a:ext cx="3697828" cy="769441"/>
          </a:xfrm>
          <a:prstGeom prst="rect">
            <a:avLst/>
          </a:prstGeom>
          <a:noFill/>
        </p:spPr>
        <p:txBody>
          <a:bodyPr wrap="square" rtlCol="0">
            <a:spAutoFit/>
          </a:bodyPr>
          <a:lstStyle/>
          <a:p>
            <a:r>
              <a:rPr lang="en-US" sz="4400" dirty="0" smtClean="0">
                <a:solidFill>
                  <a:schemeClr val="accent4">
                    <a:lumMod val="60000"/>
                    <a:lumOff val="40000"/>
                  </a:schemeClr>
                </a:solidFill>
              </a:rPr>
              <a:t>Preliminary</a:t>
            </a:r>
            <a:endParaRPr lang="en-US" sz="4400" dirty="0">
              <a:solidFill>
                <a:schemeClr val="accent4">
                  <a:lumMod val="60000"/>
                  <a:lumOff val="40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_egTOF.jpg"/>
          <p:cNvPicPr>
            <a:picLocks noGrp="1" noChangeAspect="1"/>
          </p:cNvPicPr>
          <p:nvPr>
            <p:ph idx="1"/>
          </p:nvPr>
        </p:nvPicPr>
        <p:blipFill>
          <a:blip r:embed="rId3" cstate="print"/>
          <a:stretch>
            <a:fillRect/>
          </a:stretch>
        </p:blipFill>
        <p:spPr>
          <a:xfrm>
            <a:off x="1143000" y="2029619"/>
            <a:ext cx="6858000" cy="3429000"/>
          </a:xfrm>
          <a:prstGeom prst="rect">
            <a:avLst/>
          </a:prstGeom>
          <a:noFill/>
          <a:ln>
            <a:noFill/>
          </a:ln>
        </p:spPr>
      </p:pic>
      <p:sp>
        <p:nvSpPr>
          <p:cNvPr id="3" name="Title 2"/>
          <p:cNvSpPr>
            <a:spLocks noGrp="1"/>
          </p:cNvSpPr>
          <p:nvPr>
            <p:ph type="title"/>
          </p:nvPr>
        </p:nvSpPr>
        <p:spPr/>
        <p:txBody>
          <a:bodyPr/>
          <a:lstStyle/>
          <a:p>
            <a:r>
              <a:rPr lang="en-US" dirty="0" smtClean="0"/>
              <a:t>Results</a:t>
            </a:r>
            <a:endParaRPr lang="en-US" dirty="0"/>
          </a:p>
        </p:txBody>
      </p:sp>
      <p:sp>
        <p:nvSpPr>
          <p:cNvPr id="5" name="TextBox 4"/>
          <p:cNvSpPr txBox="1"/>
          <p:nvPr/>
        </p:nvSpPr>
        <p:spPr>
          <a:xfrm rot="19297382">
            <a:off x="2811177" y="3274544"/>
            <a:ext cx="3697828" cy="769441"/>
          </a:xfrm>
          <a:prstGeom prst="rect">
            <a:avLst/>
          </a:prstGeom>
          <a:noFill/>
        </p:spPr>
        <p:txBody>
          <a:bodyPr wrap="square" rtlCol="0">
            <a:spAutoFit/>
          </a:bodyPr>
          <a:lstStyle/>
          <a:p>
            <a:r>
              <a:rPr lang="en-US" sz="4400" dirty="0" smtClean="0">
                <a:solidFill>
                  <a:schemeClr val="accent4">
                    <a:lumMod val="60000"/>
                    <a:lumOff val="40000"/>
                  </a:schemeClr>
                </a:solidFill>
              </a:rPr>
              <a:t>Preliminary</a:t>
            </a:r>
            <a:endParaRPr lang="en-US" sz="4400" dirty="0">
              <a:solidFill>
                <a:schemeClr val="accent4">
                  <a:lumMod val="60000"/>
                  <a:lumOff val="40000"/>
                </a:schemeClr>
              </a:solidFill>
            </a:endParaRPr>
          </a:p>
        </p:txBody>
      </p:sp>
      <p:sp>
        <p:nvSpPr>
          <p:cNvPr id="6" name="Rectangle 5"/>
          <p:cNvSpPr/>
          <p:nvPr/>
        </p:nvSpPr>
        <p:spPr>
          <a:xfrm>
            <a:off x="1219200" y="1524000"/>
            <a:ext cx="6248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algorithm</a:t>
            </a:r>
          </a:p>
          <a:p>
            <a:pPr lvl="1"/>
            <a:r>
              <a:rPr lang="en-US" dirty="0" smtClean="0"/>
              <a:t>Calculate </a:t>
            </a:r>
            <a:r>
              <a:rPr lang="el-GR" dirty="0" smtClean="0"/>
              <a:t>σ</a:t>
            </a:r>
            <a:r>
              <a:rPr lang="en-US" baseline="30000" dirty="0" smtClean="0"/>
              <a:t>2</a:t>
            </a:r>
            <a:r>
              <a:rPr lang="en-US" dirty="0" smtClean="0"/>
              <a:t> for the regions between 0 and x in 5.12</a:t>
            </a:r>
            <a:r>
              <a:rPr lang="el-GR" dirty="0" smtClean="0"/>
              <a:t>μ</a:t>
            </a:r>
            <a:r>
              <a:rPr lang="en-US" dirty="0" smtClean="0"/>
              <a:t>s steps</a:t>
            </a:r>
          </a:p>
          <a:p>
            <a:pPr lvl="1"/>
            <a:r>
              <a:rPr lang="en-US" dirty="0" smtClean="0"/>
              <a:t>If </a:t>
            </a:r>
            <a:r>
              <a:rPr lang="el-GR" dirty="0" smtClean="0"/>
              <a:t>σ</a:t>
            </a:r>
            <a:r>
              <a:rPr lang="en-US" baseline="-25000" dirty="0" smtClean="0"/>
              <a:t>x+ 5.12</a:t>
            </a:r>
            <a:r>
              <a:rPr lang="el-GR" baseline="-25000" dirty="0" smtClean="0"/>
              <a:t>μ</a:t>
            </a:r>
            <a:r>
              <a:rPr lang="en-US" baseline="-25000" dirty="0" smtClean="0"/>
              <a:t>s </a:t>
            </a:r>
            <a:r>
              <a:rPr lang="en-US" dirty="0" smtClean="0"/>
              <a:t>is more than 10% greater than </a:t>
            </a:r>
            <a:r>
              <a:rPr lang="el-GR" dirty="0" smtClean="0"/>
              <a:t>σ</a:t>
            </a:r>
            <a:r>
              <a:rPr lang="en-US" baseline="-25000" dirty="0" smtClean="0"/>
              <a:t>x</a:t>
            </a:r>
          </a:p>
          <a:p>
            <a:pPr lvl="2"/>
            <a:r>
              <a:rPr lang="en-US" dirty="0" smtClean="0"/>
              <a:t>The range from 0 to x is flat</a:t>
            </a:r>
          </a:p>
          <a:p>
            <a:pPr lvl="2"/>
            <a:r>
              <a:rPr lang="en-US" dirty="0" smtClean="0"/>
              <a:t>A = avg. signal strength from 0 to x</a:t>
            </a:r>
          </a:p>
          <a:p>
            <a:pPr lvl="1"/>
            <a:endParaRPr lang="en-US" dirty="0"/>
          </a:p>
        </p:txBody>
      </p:sp>
      <p:sp>
        <p:nvSpPr>
          <p:cNvPr id="3" name="Title 2"/>
          <p:cNvSpPr>
            <a:spLocks noGrp="1"/>
          </p:cNvSpPr>
          <p:nvPr>
            <p:ph type="title"/>
          </p:nvPr>
        </p:nvSpPr>
        <p:spPr/>
        <p:txBody>
          <a:bodyPr/>
          <a:lstStyle/>
          <a:p>
            <a:r>
              <a:rPr lang="en-US" dirty="0" smtClean="0"/>
              <a:t>Curve fitting</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Theory</a:t>
            </a:r>
            <a:endParaRPr lang="en-US" dirty="0"/>
          </a:p>
        </p:txBody>
      </p:sp>
      <p:pic>
        <p:nvPicPr>
          <p:cNvPr id="11" name="Picture 3"/>
          <p:cNvPicPr>
            <a:picLocks noChangeAspect="1" noChangeArrowheads="1"/>
          </p:cNvPicPr>
          <p:nvPr/>
        </p:nvPicPr>
        <p:blipFill>
          <a:blip r:embed="rId3" cstate="print"/>
          <a:srcRect/>
          <a:stretch>
            <a:fillRect/>
          </a:stretch>
        </p:blipFill>
        <p:spPr bwMode="auto">
          <a:xfrm>
            <a:off x="6019800" y="1143000"/>
            <a:ext cx="2630663" cy="5471191"/>
          </a:xfrm>
          <a:prstGeom prst="rect">
            <a:avLst/>
          </a:prstGeom>
          <a:noFill/>
          <a:ln w="9525">
            <a:noFill/>
            <a:miter lim="800000"/>
            <a:headEnd/>
            <a:tailEnd/>
          </a:ln>
        </p:spPr>
      </p:pic>
      <p:pic>
        <p:nvPicPr>
          <p:cNvPr id="12" name="Picture 4"/>
          <p:cNvPicPr>
            <a:picLocks noChangeAspect="1" noChangeArrowheads="1"/>
          </p:cNvPicPr>
          <p:nvPr/>
        </p:nvPicPr>
        <p:blipFill>
          <a:blip r:embed="rId4" cstate="print"/>
          <a:srcRect/>
          <a:stretch>
            <a:fillRect/>
          </a:stretch>
        </p:blipFill>
        <p:spPr bwMode="auto">
          <a:xfrm>
            <a:off x="762000" y="1219200"/>
            <a:ext cx="5068838" cy="4535488"/>
          </a:xfrm>
          <a:prstGeom prst="rect">
            <a:avLst/>
          </a:prstGeom>
          <a:noFill/>
          <a:ln w="9525">
            <a:noFill/>
            <a:miter lim="800000"/>
            <a:headEnd/>
            <a:tailEnd/>
          </a:ln>
        </p:spPr>
      </p:pic>
      <p:sp>
        <p:nvSpPr>
          <p:cNvPr id="6" name="TextBox 5"/>
          <p:cNvSpPr txBox="1"/>
          <p:nvPr/>
        </p:nvSpPr>
        <p:spPr>
          <a:xfrm>
            <a:off x="3218090" y="4495800"/>
            <a:ext cx="2274598" cy="646331"/>
          </a:xfrm>
          <a:prstGeom prst="rect">
            <a:avLst/>
          </a:prstGeom>
          <a:noFill/>
        </p:spPr>
        <p:txBody>
          <a:bodyPr wrap="none" rtlCol="0">
            <a:spAutoFit/>
          </a:bodyPr>
          <a:lstStyle/>
          <a:p>
            <a:pPr algn="ctr"/>
            <a:r>
              <a:rPr lang="en-US" dirty="0" smtClean="0">
                <a:latin typeface="Calibri" pitchFamily="34" charset="0"/>
              </a:rPr>
              <a:t>RDK I branching ratio</a:t>
            </a:r>
            <a:r>
              <a:rPr lang="en-US" baseline="30000" dirty="0" smtClean="0">
                <a:latin typeface="Calibri" pitchFamily="34" charset="0"/>
              </a:rPr>
              <a:t>1</a:t>
            </a:r>
          </a:p>
          <a:p>
            <a:pPr algn="ctr"/>
            <a:r>
              <a:rPr lang="en-US" dirty="0" smtClean="0">
                <a:latin typeface="Calibri" pitchFamily="34" charset="0"/>
              </a:rPr>
              <a:t>3.09 ± 0.32 x 10</a:t>
            </a:r>
            <a:r>
              <a:rPr lang="en-US" baseline="30000" dirty="0" smtClean="0">
                <a:latin typeface="Calibri" pitchFamily="34" charset="0"/>
              </a:rPr>
              <a:t>-3</a:t>
            </a:r>
            <a:endParaRPr lang="en-US" dirty="0"/>
          </a:p>
        </p:txBody>
      </p:sp>
      <p:sp>
        <p:nvSpPr>
          <p:cNvPr id="9" name="Rectangle 8"/>
          <p:cNvSpPr/>
          <p:nvPr/>
        </p:nvSpPr>
        <p:spPr>
          <a:xfrm>
            <a:off x="1295400" y="5791200"/>
            <a:ext cx="4572000" cy="369332"/>
          </a:xfrm>
          <a:prstGeom prst="rect">
            <a:avLst/>
          </a:prstGeom>
        </p:spPr>
        <p:txBody>
          <a:bodyPr wrap="square">
            <a:spAutoFit/>
          </a:bodyPr>
          <a:lstStyle/>
          <a:p>
            <a:r>
              <a:rPr lang="en-US" baseline="30000" dirty="0" smtClean="0">
                <a:latin typeface="Calibri" pitchFamily="34" charset="0"/>
              </a:rPr>
              <a:t>1</a:t>
            </a:r>
            <a:r>
              <a:rPr lang="en-US" dirty="0" smtClean="0">
                <a:latin typeface="Calibri" pitchFamily="34" charset="0"/>
              </a:rPr>
              <a:t>Nico, J. S. </a:t>
            </a:r>
            <a:r>
              <a:rPr lang="en-US" i="1" dirty="0" smtClean="0">
                <a:latin typeface="Calibri" pitchFamily="34" charset="0"/>
              </a:rPr>
              <a:t>et al</a:t>
            </a:r>
            <a:r>
              <a:rPr lang="en-US" dirty="0" smtClean="0">
                <a:latin typeface="Calibri" pitchFamily="34" charset="0"/>
              </a:rPr>
              <a:t>. </a:t>
            </a:r>
            <a:r>
              <a:rPr lang="en-US" i="1" dirty="0" smtClean="0">
                <a:latin typeface="Calibri" pitchFamily="34" charset="0"/>
              </a:rPr>
              <a:t>Nature</a:t>
            </a:r>
            <a:r>
              <a:rPr lang="en-US" dirty="0" smtClean="0">
                <a:latin typeface="Calibri" pitchFamily="34" charset="0"/>
              </a:rPr>
              <a:t> 444, 1059–1062 (2006)</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left)">
                                      <p:cBhvr>
                                        <p:cTn id="10" dur="500"/>
                                        <p:tgtEl>
                                          <p:spTgt spid="6">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 algorithm</a:t>
            </a:r>
          </a:p>
          <a:p>
            <a:pPr lvl="1"/>
            <a:r>
              <a:rPr lang="en-US" dirty="0" smtClean="0"/>
              <a:t>Signal strength</a:t>
            </a:r>
          </a:p>
          <a:p>
            <a:pPr lvl="2"/>
            <a:r>
              <a:rPr lang="en-US" dirty="0" smtClean="0"/>
              <a:t>Weak: max-min&lt;threshold=1400</a:t>
            </a:r>
          </a:p>
          <a:p>
            <a:pPr lvl="2"/>
            <a:r>
              <a:rPr lang="en-US" dirty="0" smtClean="0"/>
              <a:t>Strong: max-min&gt;1.5 threshold=2100</a:t>
            </a:r>
          </a:p>
          <a:p>
            <a:pPr lvl="2"/>
            <a:r>
              <a:rPr lang="en-US" dirty="0" smtClean="0"/>
              <a:t>Normal: everything else</a:t>
            </a:r>
          </a:p>
          <a:p>
            <a:pPr lvl="1"/>
            <a:r>
              <a:rPr lang="en-US" dirty="0" smtClean="0"/>
              <a:t>Trace signal from maximum to the start</a:t>
            </a:r>
          </a:p>
          <a:p>
            <a:pPr lvl="2"/>
            <a:r>
              <a:rPr lang="en-US" dirty="0" smtClean="0"/>
              <a:t>Weak: threshold = A</a:t>
            </a:r>
          </a:p>
          <a:p>
            <a:pPr lvl="2"/>
            <a:r>
              <a:rPr lang="en-US" dirty="0" smtClean="0"/>
              <a:t>Normal: threshold = A+</a:t>
            </a:r>
            <a:r>
              <a:rPr lang="el-GR" dirty="0" smtClean="0"/>
              <a:t>σ</a:t>
            </a:r>
            <a:r>
              <a:rPr lang="en-US" baseline="-25000" dirty="0" smtClean="0"/>
              <a:t>flat</a:t>
            </a:r>
          </a:p>
          <a:p>
            <a:pPr lvl="2"/>
            <a:r>
              <a:rPr lang="en-US" dirty="0" smtClean="0"/>
              <a:t>Strong: threshold = A+2</a:t>
            </a:r>
            <a:r>
              <a:rPr lang="el-GR" dirty="0" smtClean="0"/>
              <a:t>σ</a:t>
            </a:r>
            <a:r>
              <a:rPr lang="en-US" baseline="-25000" dirty="0" smtClean="0"/>
              <a:t>flat</a:t>
            </a:r>
          </a:p>
          <a:p>
            <a:pPr lvl="2"/>
            <a:r>
              <a:rPr lang="en-US" dirty="0" smtClean="0"/>
              <a:t>Trace backwards until the signal drops below threshold for 80ns and no more than 80 of the next 120ns are above threshold</a:t>
            </a:r>
          </a:p>
          <a:p>
            <a:endParaRPr lang="en-US" dirty="0"/>
          </a:p>
        </p:txBody>
      </p:sp>
      <p:sp>
        <p:nvSpPr>
          <p:cNvPr id="3" name="Title 2"/>
          <p:cNvSpPr>
            <a:spLocks noGrp="1"/>
          </p:cNvSpPr>
          <p:nvPr>
            <p:ph type="title"/>
          </p:nvPr>
        </p:nvSpPr>
        <p:spPr/>
        <p:txBody>
          <a:bodyPr/>
          <a:lstStyle/>
          <a:p>
            <a:r>
              <a:rPr lang="en-US" dirty="0" smtClean="0"/>
              <a:t>Curve fitting</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Fit algorithm</a:t>
            </a:r>
          </a:p>
          <a:p>
            <a:pPr lvl="1"/>
            <a:r>
              <a:rPr lang="en-US" dirty="0" smtClean="0"/>
              <a:t>On the region from T to end of signal</a:t>
            </a:r>
          </a:p>
          <a:p>
            <a:pPr lvl="1"/>
            <a:r>
              <a:rPr lang="en-US" dirty="0" smtClean="0"/>
              <a:t>Linear regression</a:t>
            </a:r>
          </a:p>
          <a:p>
            <a:pPr lvl="2"/>
            <a:r>
              <a:rPr lang="en-US" dirty="0" smtClean="0"/>
              <a:t>f = </a:t>
            </a:r>
            <a:r>
              <a:rPr lang="en-US" dirty="0" err="1" smtClean="0"/>
              <a:t>A+Bz</a:t>
            </a:r>
            <a:endParaRPr lang="en-US" dirty="0" smtClean="0"/>
          </a:p>
          <a:p>
            <a:pPr lvl="2"/>
            <a:r>
              <a:rPr lang="en-US" dirty="0" smtClean="0"/>
              <a:t>z = e</a:t>
            </a:r>
            <a:r>
              <a:rPr lang="en-US" baseline="30000" dirty="0" smtClean="0"/>
              <a:t>-C(x-T)</a:t>
            </a:r>
            <a:r>
              <a:rPr lang="en-US" dirty="0" smtClean="0"/>
              <a:t>(1-e</a:t>
            </a:r>
            <a:r>
              <a:rPr lang="en-US" baseline="30000" dirty="0" smtClean="0"/>
              <a:t>-D(x-T)</a:t>
            </a:r>
            <a:r>
              <a:rPr lang="en-US" dirty="0" smtClean="0"/>
              <a:t>)</a:t>
            </a:r>
          </a:p>
          <a:p>
            <a:pPr lvl="2"/>
            <a:r>
              <a:rPr lang="en-US" dirty="0" smtClean="0"/>
              <a:t>A, C and D are fixed</a:t>
            </a:r>
          </a:p>
          <a:p>
            <a:endParaRPr lang="en-US" dirty="0"/>
          </a:p>
        </p:txBody>
      </p:sp>
      <p:sp>
        <p:nvSpPr>
          <p:cNvPr id="3" name="Title 2"/>
          <p:cNvSpPr>
            <a:spLocks noGrp="1"/>
          </p:cNvSpPr>
          <p:nvPr>
            <p:ph type="title"/>
          </p:nvPr>
        </p:nvSpPr>
        <p:spPr/>
        <p:txBody>
          <a:bodyPr/>
          <a:lstStyle/>
          <a:p>
            <a:r>
              <a:rPr lang="en-US" dirty="0" smtClean="0"/>
              <a:t>Curve fitting</a:t>
            </a:r>
            <a:endParaRPr lang="en-US" dirty="0"/>
          </a:p>
        </p:txBody>
      </p:sp>
      <p:graphicFrame>
        <p:nvGraphicFramePr>
          <p:cNvPr id="3075" name="Object 3"/>
          <p:cNvGraphicFramePr>
            <a:graphicFrameLocks noChangeAspect="1"/>
          </p:cNvGraphicFramePr>
          <p:nvPr/>
        </p:nvGraphicFramePr>
        <p:xfrm>
          <a:off x="2967038" y="4114800"/>
          <a:ext cx="3209925" cy="1625600"/>
        </p:xfrm>
        <a:graphic>
          <a:graphicData uri="http://schemas.openxmlformats.org/presentationml/2006/ole">
            <p:oleObj spid="_x0000_s3075" name="Equation" r:id="rId4" imgW="2006280" imgH="1015920" progId="Equation.3">
              <p:embed/>
            </p:oleObj>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Fit algorithm</a:t>
            </a:r>
          </a:p>
          <a:p>
            <a:pPr lvl="1"/>
            <a:r>
              <a:rPr lang="en-US" dirty="0" smtClean="0"/>
              <a:t>Non-linear regression</a:t>
            </a:r>
          </a:p>
          <a:p>
            <a:pPr lvl="2"/>
            <a:r>
              <a:rPr lang="en-US" dirty="0" smtClean="0"/>
              <a:t>f = </a:t>
            </a:r>
            <a:r>
              <a:rPr lang="en-US" dirty="0" err="1" smtClean="0"/>
              <a:t>A+Be</a:t>
            </a:r>
            <a:r>
              <a:rPr lang="en-US" baseline="30000" dirty="0" smtClean="0"/>
              <a:t>-C(x-T)</a:t>
            </a:r>
            <a:r>
              <a:rPr lang="en-US" dirty="0" smtClean="0"/>
              <a:t>(1-e</a:t>
            </a:r>
            <a:r>
              <a:rPr lang="en-US" baseline="30000" dirty="0" smtClean="0"/>
              <a:t>-D(x-T)</a:t>
            </a:r>
            <a:r>
              <a:rPr lang="en-US" dirty="0" smtClean="0"/>
              <a:t>)</a:t>
            </a:r>
          </a:p>
          <a:p>
            <a:pPr lvl="2"/>
            <a:r>
              <a:rPr lang="en-US" dirty="0" smtClean="0"/>
              <a:t>A and B are fixed</a:t>
            </a:r>
          </a:p>
          <a:p>
            <a:endParaRPr lang="en-US" dirty="0"/>
          </a:p>
        </p:txBody>
      </p:sp>
      <p:sp>
        <p:nvSpPr>
          <p:cNvPr id="3" name="Title 2"/>
          <p:cNvSpPr>
            <a:spLocks noGrp="1"/>
          </p:cNvSpPr>
          <p:nvPr>
            <p:ph type="title"/>
          </p:nvPr>
        </p:nvSpPr>
        <p:spPr/>
        <p:txBody>
          <a:bodyPr/>
          <a:lstStyle/>
          <a:p>
            <a:r>
              <a:rPr lang="en-US" dirty="0" smtClean="0"/>
              <a:t>Curve fitting</a:t>
            </a:r>
            <a:endParaRPr lang="en-US" dirty="0"/>
          </a:p>
        </p:txBody>
      </p:sp>
      <p:graphicFrame>
        <p:nvGraphicFramePr>
          <p:cNvPr id="4098" name="Object 2"/>
          <p:cNvGraphicFramePr>
            <a:graphicFrameLocks noChangeAspect="1"/>
          </p:cNvGraphicFramePr>
          <p:nvPr/>
        </p:nvGraphicFramePr>
        <p:xfrm>
          <a:off x="3025775" y="3200400"/>
          <a:ext cx="3092450" cy="876300"/>
        </p:xfrm>
        <a:graphic>
          <a:graphicData uri="http://schemas.openxmlformats.org/presentationml/2006/ole">
            <p:oleObj spid="_x0000_s4098" name="Equation" r:id="rId4" imgW="1612800" imgH="457200" progId="Equation.3">
              <p:embed/>
            </p:oleObj>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Fit algorithm</a:t>
            </a:r>
          </a:p>
          <a:p>
            <a:pPr lvl="1"/>
            <a:r>
              <a:rPr lang="en-US" dirty="0" smtClean="0"/>
              <a:t>Linear and non-linear regressions done simultaneously</a:t>
            </a:r>
          </a:p>
          <a:p>
            <a:pPr lvl="1"/>
            <a:r>
              <a:rPr lang="en-US" dirty="0" smtClean="0"/>
              <a:t>Apply the changes of C and D as determined by non-linear regression</a:t>
            </a:r>
          </a:p>
          <a:p>
            <a:pPr lvl="1"/>
            <a:r>
              <a:rPr lang="en-US" dirty="0" smtClean="0"/>
              <a:t>Recalculate the regressions</a:t>
            </a:r>
          </a:p>
          <a:p>
            <a:pPr lvl="1"/>
            <a:r>
              <a:rPr lang="en-US" dirty="0" smtClean="0"/>
              <a:t>If the change in </a:t>
            </a:r>
            <a:r>
              <a:rPr lang="el-GR" dirty="0" smtClean="0"/>
              <a:t>χ</a:t>
            </a:r>
            <a:r>
              <a:rPr lang="en-US" baseline="30000" dirty="0" smtClean="0"/>
              <a:t>2</a:t>
            </a:r>
            <a:r>
              <a:rPr lang="en-US" dirty="0" smtClean="0"/>
              <a:t> is greater than 0.1% then repeat</a:t>
            </a:r>
          </a:p>
          <a:p>
            <a:pPr lvl="1"/>
            <a:r>
              <a:rPr lang="en-US" dirty="0" smtClean="0"/>
              <a:t>Maximum of 100 repetitions</a:t>
            </a:r>
          </a:p>
          <a:p>
            <a:endParaRPr lang="en-US" dirty="0"/>
          </a:p>
        </p:txBody>
      </p:sp>
      <p:sp>
        <p:nvSpPr>
          <p:cNvPr id="3" name="Title 2"/>
          <p:cNvSpPr>
            <a:spLocks noGrp="1"/>
          </p:cNvSpPr>
          <p:nvPr>
            <p:ph type="title"/>
          </p:nvPr>
        </p:nvSpPr>
        <p:spPr/>
        <p:txBody>
          <a:bodyPr/>
          <a:lstStyle/>
          <a:p>
            <a:r>
              <a:rPr lang="en-US" dirty="0" smtClean="0"/>
              <a:t>Curve fitting</a:t>
            </a:r>
            <a:endParaRPr lang="en-US" dirty="0"/>
          </a:p>
        </p:txBody>
      </p:sp>
      <p:graphicFrame>
        <p:nvGraphicFramePr>
          <p:cNvPr id="5122" name="Object 2"/>
          <p:cNvGraphicFramePr>
            <a:graphicFrameLocks noChangeAspect="1"/>
          </p:cNvGraphicFramePr>
          <p:nvPr/>
        </p:nvGraphicFramePr>
        <p:xfrm>
          <a:off x="3006725" y="4572000"/>
          <a:ext cx="3130550" cy="1295400"/>
        </p:xfrm>
        <a:graphic>
          <a:graphicData uri="http://schemas.openxmlformats.org/presentationml/2006/ole">
            <p:oleObj spid="_x0000_s5122" name="Equation" r:id="rId4" imgW="2209680" imgH="914400" progId="Equation.3">
              <p:embed/>
            </p:oleObj>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descr="1000px-Localregressionsmoother.svg.png"/>
          <p:cNvPicPr>
            <a:picLocks noGrp="1" noChangeAspect="1"/>
          </p:cNvPicPr>
          <p:nvPr>
            <p:ph idx="1"/>
          </p:nvPr>
        </p:nvPicPr>
        <p:blipFill>
          <a:blip r:embed="rId3" cstate="print"/>
          <a:stretch>
            <a:fillRect/>
          </a:stretch>
        </p:blipFill>
        <p:spPr>
          <a:xfrm>
            <a:off x="916134" y="1481138"/>
            <a:ext cx="7311732" cy="4525962"/>
          </a:xfrm>
        </p:spPr>
      </p:pic>
      <p:sp>
        <p:nvSpPr>
          <p:cNvPr id="3" name="Title 2"/>
          <p:cNvSpPr>
            <a:spLocks noGrp="1"/>
          </p:cNvSpPr>
          <p:nvPr>
            <p:ph type="title"/>
          </p:nvPr>
        </p:nvSpPr>
        <p:spPr/>
        <p:txBody>
          <a:bodyPr/>
          <a:lstStyle/>
          <a:p>
            <a:r>
              <a:rPr lang="en-US" dirty="0" smtClean="0"/>
              <a:t>Smoothing</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038600"/>
            <a:ext cx="8229600" cy="2133600"/>
          </a:xfrm>
        </p:spPr>
        <p:txBody>
          <a:bodyPr>
            <a:normAutofit fontScale="62500" lnSpcReduction="20000"/>
          </a:bodyPr>
          <a:lstStyle/>
          <a:p>
            <a:r>
              <a:rPr lang="en-US" sz="2800" dirty="0" smtClean="0">
                <a:cs typeface="Arial" charset="0"/>
                <a:sym typeface="Arial" charset="0"/>
              </a:rPr>
              <a:t>National Institute of Standards &amp; Technology (NIST) NG6 cold neutron beam</a:t>
            </a:r>
          </a:p>
          <a:p>
            <a:r>
              <a:rPr lang="en-US" sz="2800" dirty="0" smtClean="0">
                <a:cs typeface="Arial" charset="0"/>
                <a:sym typeface="Arial" charset="0"/>
              </a:rPr>
              <a:t>On beam from July 2008 to Nov 2009</a:t>
            </a:r>
          </a:p>
          <a:p>
            <a:r>
              <a:rPr lang="en-US" sz="2800" dirty="0" smtClean="0">
                <a:cs typeface="Arial" charset="0"/>
                <a:sym typeface="Arial" charset="0"/>
              </a:rPr>
              <a:t>4.6 T magnetic field traps charged decay products to tight orbits giving large solid angle coverage</a:t>
            </a:r>
          </a:p>
          <a:p>
            <a:r>
              <a:rPr lang="en-US" sz="2800" dirty="0" smtClean="0">
                <a:cs typeface="Arial" charset="0"/>
                <a:sym typeface="Arial" charset="0"/>
              </a:rPr>
              <a:t>Electrostatic mirror turns around “wrong-way” protons</a:t>
            </a:r>
          </a:p>
          <a:p>
            <a:r>
              <a:rPr lang="en-US" sz="2800" dirty="0" smtClean="0">
                <a:cs typeface="Arial" charset="0"/>
                <a:sym typeface="Arial" charset="0"/>
              </a:rPr>
              <a:t>Delayed electron-proton coincidence trigger</a:t>
            </a:r>
          </a:p>
          <a:p>
            <a:r>
              <a:rPr lang="en-US" sz="2800" dirty="0" smtClean="0">
                <a:cs typeface="Arial" charset="0"/>
                <a:sym typeface="Arial" charset="0"/>
              </a:rPr>
              <a:t>Waveform-based data acquisition</a:t>
            </a:r>
            <a:endParaRPr lang="en-US" dirty="0"/>
          </a:p>
        </p:txBody>
      </p:sp>
      <p:sp>
        <p:nvSpPr>
          <p:cNvPr id="3" name="Title 2"/>
          <p:cNvSpPr>
            <a:spLocks noGrp="1"/>
          </p:cNvSpPr>
          <p:nvPr>
            <p:ph type="title"/>
          </p:nvPr>
        </p:nvSpPr>
        <p:spPr/>
        <p:txBody>
          <a:bodyPr/>
          <a:lstStyle/>
          <a:p>
            <a:r>
              <a:rPr lang="en-US" dirty="0" smtClean="0"/>
              <a:t>Overview</a:t>
            </a:r>
            <a:endParaRPr lang="en-US" dirty="0"/>
          </a:p>
        </p:txBody>
      </p:sp>
      <p:pic>
        <p:nvPicPr>
          <p:cNvPr id="4" name="Picture 4"/>
          <p:cNvPicPr>
            <a:picLocks noChangeAspect="1" noChangeArrowheads="1"/>
          </p:cNvPicPr>
          <p:nvPr/>
        </p:nvPicPr>
        <p:blipFill>
          <a:blip r:embed="rId3" cstate="print"/>
          <a:srcRect/>
          <a:stretch>
            <a:fillRect/>
          </a:stretch>
        </p:blipFill>
        <p:spPr bwMode="auto">
          <a:xfrm>
            <a:off x="685800" y="1600200"/>
            <a:ext cx="7874000" cy="2267882"/>
          </a:xfrm>
          <a:prstGeom prst="rect">
            <a:avLst/>
          </a:prstGeom>
          <a:noFill/>
          <a:ln w="9525">
            <a:noFill/>
            <a:miter lim="800000"/>
            <a:headEnd/>
            <a:tailEnd/>
          </a:ln>
        </p:spPr>
      </p:pic>
      <p:sp>
        <p:nvSpPr>
          <p:cNvPr id="5" name="AutoShape 5"/>
          <p:cNvSpPr>
            <a:spLocks noChangeArrowheads="1"/>
          </p:cNvSpPr>
          <p:nvPr/>
        </p:nvSpPr>
        <p:spPr bwMode="auto">
          <a:xfrm>
            <a:off x="381000" y="2590800"/>
            <a:ext cx="1790991" cy="98039"/>
          </a:xfrm>
          <a:prstGeom prst="rightArrow">
            <a:avLst>
              <a:gd name="adj1" fmla="val 32000"/>
              <a:gd name="adj2" fmla="val 531143"/>
            </a:avLst>
          </a:prstGeom>
          <a:blipFill dpi="0" rotWithShape="0">
            <a:blip r:embed="rId4" cstate="print"/>
            <a:srcRect/>
            <a:tile tx="0" ty="0" sx="100000" sy="100000" flip="none" algn="tl"/>
          </a:blipFill>
          <a:ln w="25400">
            <a:solidFill>
              <a:schemeClr val="tx1"/>
            </a:solidFill>
            <a:miter lim="800000"/>
            <a:headEnd/>
            <a:tailEnd/>
          </a:ln>
        </p:spPr>
        <p:txBody>
          <a:bodyPr/>
          <a:lstStyle/>
          <a:p>
            <a:endParaRPr lang="en-US"/>
          </a:p>
        </p:txBody>
      </p:sp>
      <p:sp>
        <p:nvSpPr>
          <p:cNvPr id="6" name="Rectangle 6"/>
          <p:cNvSpPr>
            <a:spLocks noChangeArrowheads="1"/>
          </p:cNvSpPr>
          <p:nvPr/>
        </p:nvSpPr>
        <p:spPr bwMode="auto">
          <a:xfrm>
            <a:off x="368300" y="1780306"/>
            <a:ext cx="1003300" cy="276999"/>
          </a:xfrm>
          <a:prstGeom prst="rect">
            <a:avLst/>
          </a:prstGeom>
          <a:noFill/>
          <a:ln w="9525">
            <a:noFill/>
            <a:miter lim="800000"/>
            <a:headEnd/>
            <a:tailEnd/>
          </a:ln>
        </p:spPr>
        <p:txBody>
          <a:bodyPr wrap="square" lIns="0" tIns="0" rIns="0" bIns="0" anchor="ctr">
            <a:spAutoFit/>
          </a:bodyPr>
          <a:lstStyle/>
          <a:p>
            <a:pPr algn="l"/>
            <a:r>
              <a:rPr lang="en-US" sz="1800" dirty="0">
                <a:solidFill>
                  <a:schemeClr val="tx1"/>
                </a:solidFill>
                <a:cs typeface="Arial" charset="0"/>
                <a:sym typeface="Arial" charset="0"/>
              </a:rPr>
              <a:t>neutrons</a:t>
            </a:r>
          </a:p>
        </p:txBody>
      </p:sp>
      <p:sp>
        <p:nvSpPr>
          <p:cNvPr id="7" name="Rectangle 7"/>
          <p:cNvSpPr>
            <a:spLocks noChangeArrowheads="1"/>
          </p:cNvSpPr>
          <p:nvPr/>
        </p:nvSpPr>
        <p:spPr bwMode="auto">
          <a:xfrm>
            <a:off x="2540000" y="1678706"/>
            <a:ext cx="1041400" cy="276999"/>
          </a:xfrm>
          <a:prstGeom prst="rect">
            <a:avLst/>
          </a:prstGeom>
          <a:noFill/>
          <a:ln w="9525">
            <a:noFill/>
            <a:miter lim="800000"/>
            <a:headEnd/>
            <a:tailEnd/>
          </a:ln>
        </p:spPr>
        <p:txBody>
          <a:bodyPr wrap="square" lIns="0" tIns="0" rIns="0" bIns="0" anchor="ctr">
            <a:spAutoFit/>
          </a:bodyPr>
          <a:lstStyle/>
          <a:p>
            <a:pPr algn="l"/>
            <a:r>
              <a:rPr lang="en-US" sz="1800" dirty="0" err="1">
                <a:solidFill>
                  <a:schemeClr val="tx1"/>
                </a:solidFill>
                <a:cs typeface="Arial" charset="0"/>
                <a:sym typeface="Arial" charset="0"/>
              </a:rPr>
              <a:t>Pb</a:t>
            </a:r>
            <a:r>
              <a:rPr lang="en-US" sz="1800" dirty="0">
                <a:solidFill>
                  <a:schemeClr val="tx1"/>
                </a:solidFill>
                <a:cs typeface="Arial" charset="0"/>
                <a:sym typeface="Arial" charset="0"/>
              </a:rPr>
              <a:t> shield</a:t>
            </a:r>
          </a:p>
        </p:txBody>
      </p:sp>
      <p:sp>
        <p:nvSpPr>
          <p:cNvPr id="8" name="Rectangle 8"/>
          <p:cNvSpPr>
            <a:spLocks noChangeArrowheads="1"/>
          </p:cNvSpPr>
          <p:nvPr/>
        </p:nvSpPr>
        <p:spPr bwMode="auto">
          <a:xfrm>
            <a:off x="4800600" y="1219200"/>
            <a:ext cx="2286000" cy="553998"/>
          </a:xfrm>
          <a:prstGeom prst="rect">
            <a:avLst/>
          </a:prstGeom>
          <a:noFill/>
          <a:ln w="9525">
            <a:noFill/>
            <a:miter lim="800000"/>
            <a:headEnd/>
            <a:tailEnd/>
          </a:ln>
        </p:spPr>
        <p:txBody>
          <a:bodyPr wrap="square" lIns="0" tIns="0" rIns="0" bIns="0" anchor="ctr">
            <a:spAutoFit/>
          </a:bodyPr>
          <a:lstStyle/>
          <a:p>
            <a:pPr algn="l"/>
            <a:r>
              <a:rPr lang="en-US" sz="1800" dirty="0">
                <a:solidFill>
                  <a:schemeClr val="tx1"/>
                </a:solidFill>
                <a:cs typeface="Arial" charset="0"/>
                <a:sym typeface="Arial" charset="0"/>
              </a:rPr>
              <a:t>12-element annular</a:t>
            </a:r>
          </a:p>
          <a:p>
            <a:pPr algn="l"/>
            <a:r>
              <a:rPr lang="en-US" sz="1800" dirty="0">
                <a:solidFill>
                  <a:schemeClr val="tx1"/>
                </a:solidFill>
                <a:cs typeface="Arial" charset="0"/>
                <a:sym typeface="Arial" charset="0"/>
              </a:rPr>
              <a:t>BGO/APD array</a:t>
            </a:r>
          </a:p>
        </p:txBody>
      </p:sp>
      <p:sp>
        <p:nvSpPr>
          <p:cNvPr id="9" name="Line 9"/>
          <p:cNvSpPr>
            <a:spLocks noChangeShapeType="1"/>
          </p:cNvSpPr>
          <p:nvPr/>
        </p:nvSpPr>
        <p:spPr bwMode="auto">
          <a:xfrm rot="10800000">
            <a:off x="2743200" y="1981200"/>
            <a:ext cx="773623" cy="189076"/>
          </a:xfrm>
          <a:prstGeom prst="line">
            <a:avLst/>
          </a:prstGeom>
          <a:noFill/>
          <a:ln w="38100">
            <a:solidFill>
              <a:schemeClr val="tx1"/>
            </a:solidFill>
            <a:round/>
            <a:headEnd type="stealth" w="med" len="med"/>
            <a:tailEnd/>
          </a:ln>
        </p:spPr>
        <p:txBody>
          <a:bodyPr/>
          <a:lstStyle/>
          <a:p>
            <a:endParaRPr lang="en-US"/>
          </a:p>
        </p:txBody>
      </p:sp>
      <p:sp>
        <p:nvSpPr>
          <p:cNvPr id="10" name="Line 10"/>
          <p:cNvSpPr>
            <a:spLocks noChangeShapeType="1"/>
          </p:cNvSpPr>
          <p:nvPr/>
        </p:nvSpPr>
        <p:spPr bwMode="auto">
          <a:xfrm rot="10800000">
            <a:off x="6311900" y="1936901"/>
            <a:ext cx="307330" cy="245098"/>
          </a:xfrm>
          <a:prstGeom prst="line">
            <a:avLst/>
          </a:prstGeom>
          <a:noFill/>
          <a:ln w="38100">
            <a:solidFill>
              <a:schemeClr val="tx1"/>
            </a:solidFill>
            <a:round/>
            <a:headEnd type="stealth" w="med" len="med"/>
            <a:tailEnd/>
          </a:ln>
        </p:spPr>
        <p:txBody>
          <a:bodyPr/>
          <a:lstStyle/>
          <a:p>
            <a:endParaRPr lang="en-US"/>
          </a:p>
        </p:txBody>
      </p:sp>
      <p:sp>
        <p:nvSpPr>
          <p:cNvPr id="11" name="Line 11"/>
          <p:cNvSpPr>
            <a:spLocks noChangeShapeType="1"/>
          </p:cNvSpPr>
          <p:nvPr/>
        </p:nvSpPr>
        <p:spPr bwMode="auto">
          <a:xfrm rot="10800000">
            <a:off x="876300" y="2159000"/>
            <a:ext cx="370915" cy="350140"/>
          </a:xfrm>
          <a:prstGeom prst="line">
            <a:avLst/>
          </a:prstGeom>
          <a:noFill/>
          <a:ln w="38100">
            <a:solidFill>
              <a:schemeClr val="tx1"/>
            </a:solidFill>
            <a:round/>
            <a:headEnd type="stealth" w="med" len="med"/>
            <a:tailEnd/>
          </a:ln>
        </p:spPr>
        <p:txBody>
          <a:bodyPr/>
          <a:lstStyle/>
          <a:p>
            <a:endParaRPr lang="en-US"/>
          </a:p>
        </p:txBody>
      </p:sp>
      <p:sp>
        <p:nvSpPr>
          <p:cNvPr id="12" name="Rectangle 12"/>
          <p:cNvSpPr>
            <a:spLocks noChangeArrowheads="1"/>
          </p:cNvSpPr>
          <p:nvPr/>
        </p:nvSpPr>
        <p:spPr bwMode="auto">
          <a:xfrm>
            <a:off x="1600200" y="3505200"/>
            <a:ext cx="1816100" cy="276999"/>
          </a:xfrm>
          <a:prstGeom prst="rect">
            <a:avLst/>
          </a:prstGeom>
          <a:noFill/>
          <a:ln w="9525">
            <a:noFill/>
            <a:miter lim="800000"/>
            <a:headEnd/>
            <a:tailEnd/>
          </a:ln>
        </p:spPr>
        <p:txBody>
          <a:bodyPr wrap="square" lIns="0" tIns="0" rIns="0" bIns="0" anchor="ctr">
            <a:spAutoFit/>
          </a:bodyPr>
          <a:lstStyle/>
          <a:p>
            <a:pPr algn="l"/>
            <a:r>
              <a:rPr lang="en-US" sz="1800" dirty="0">
                <a:solidFill>
                  <a:schemeClr val="tx1"/>
                </a:solidFill>
                <a:cs typeface="Arial" charset="0"/>
                <a:sym typeface="Arial" charset="0"/>
              </a:rPr>
              <a:t>silicon detector</a:t>
            </a:r>
          </a:p>
        </p:txBody>
      </p:sp>
      <p:sp>
        <p:nvSpPr>
          <p:cNvPr id="13" name="Line 13"/>
          <p:cNvSpPr>
            <a:spLocks noChangeShapeType="1"/>
          </p:cNvSpPr>
          <p:nvPr/>
        </p:nvSpPr>
        <p:spPr bwMode="auto">
          <a:xfrm>
            <a:off x="1447800" y="3048000"/>
            <a:ext cx="685800" cy="381000"/>
          </a:xfrm>
          <a:prstGeom prst="line">
            <a:avLst/>
          </a:prstGeom>
          <a:noFill/>
          <a:ln w="38100">
            <a:solidFill>
              <a:schemeClr val="tx1"/>
            </a:solidFill>
            <a:round/>
            <a:headEnd type="stealth" w="med" len="med"/>
            <a:tailEnd/>
          </a:ln>
        </p:spPr>
        <p:txBody>
          <a:bodyPr/>
          <a:lstStyle/>
          <a:p>
            <a:endParaRPr lang="en-US"/>
          </a:p>
        </p:txBody>
      </p:sp>
      <p:cxnSp>
        <p:nvCxnSpPr>
          <p:cNvPr id="17" name="Straight Arrow Connector 16"/>
          <p:cNvCxnSpPr/>
          <p:nvPr/>
        </p:nvCxnSpPr>
        <p:spPr>
          <a:xfrm rot="16200000" flipV="1">
            <a:off x="4648200" y="3048000"/>
            <a:ext cx="381000" cy="228600"/>
          </a:xfrm>
          <a:prstGeom prst="straightConnector1">
            <a:avLst/>
          </a:prstGeom>
          <a:ln w="22225">
            <a:tailEnd type="arrow"/>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4191000" y="3276600"/>
            <a:ext cx="1524000" cy="646331"/>
          </a:xfrm>
          <a:prstGeom prst="rect">
            <a:avLst/>
          </a:prstGeom>
          <a:noFill/>
        </p:spPr>
        <p:txBody>
          <a:bodyPr wrap="square" rtlCol="0">
            <a:spAutoFit/>
          </a:bodyPr>
          <a:lstStyle/>
          <a:p>
            <a:r>
              <a:rPr lang="en-US" dirty="0" err="1" smtClean="0"/>
              <a:t>bAPD</a:t>
            </a:r>
            <a:r>
              <a:rPr lang="en-US" dirty="0" smtClean="0"/>
              <a:t> array</a:t>
            </a:r>
          </a:p>
          <a:p>
            <a:r>
              <a:rPr lang="en-US" dirty="0" smtClean="0"/>
              <a:t>(not shown)</a:t>
            </a:r>
            <a:endParaRPr lang="en-US" dirty="0"/>
          </a:p>
        </p:txBody>
      </p:sp>
      <p:sp>
        <p:nvSpPr>
          <p:cNvPr id="19" name="TextBox 18"/>
          <p:cNvSpPr txBox="1"/>
          <p:nvPr/>
        </p:nvSpPr>
        <p:spPr>
          <a:xfrm>
            <a:off x="5791200" y="3276600"/>
            <a:ext cx="2362200" cy="646331"/>
          </a:xfrm>
          <a:prstGeom prst="rect">
            <a:avLst/>
          </a:prstGeom>
          <a:noFill/>
        </p:spPr>
        <p:txBody>
          <a:bodyPr wrap="square" rtlCol="0">
            <a:spAutoFit/>
          </a:bodyPr>
          <a:lstStyle/>
          <a:p>
            <a:r>
              <a:rPr lang="en-US" dirty="0" smtClean="0"/>
              <a:t>electrostatic mirror (not shown)</a:t>
            </a:r>
            <a:endParaRPr lang="en-US" dirty="0"/>
          </a:p>
        </p:txBody>
      </p:sp>
      <p:cxnSp>
        <p:nvCxnSpPr>
          <p:cNvPr id="22" name="Straight Arrow Connector 21"/>
          <p:cNvCxnSpPr/>
          <p:nvPr/>
        </p:nvCxnSpPr>
        <p:spPr>
          <a:xfrm rot="5400000" flipH="1" flipV="1">
            <a:off x="7696200" y="2895600"/>
            <a:ext cx="533400" cy="381000"/>
          </a:xfrm>
          <a:prstGeom prst="straightConnector1">
            <a:avLst/>
          </a:prstGeom>
          <a:ln w="22225">
            <a:tailEnd type="arrow"/>
          </a:ln>
        </p:spPr>
        <p:style>
          <a:lnRef idx="1">
            <a:schemeClr val="dk1"/>
          </a:lnRef>
          <a:fillRef idx="0">
            <a:schemeClr val="dk1"/>
          </a:fillRef>
          <a:effectRef idx="0">
            <a:schemeClr val="dk1"/>
          </a:effectRef>
          <a:fontRef idx="minor">
            <a:schemeClr val="tx1"/>
          </a:fontRef>
        </p:style>
      </p:cxnSp>
      <p:sp>
        <p:nvSpPr>
          <p:cNvPr id="20" name="Oval 19"/>
          <p:cNvSpPr/>
          <p:nvPr/>
        </p:nvSpPr>
        <p:spPr>
          <a:xfrm>
            <a:off x="4572000" y="1981200"/>
            <a:ext cx="533400" cy="1371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334000" y="1981200"/>
            <a:ext cx="2667000" cy="1371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4114800" cy="3124199"/>
          </a:xfrm>
        </p:spPr>
        <p:txBody>
          <a:bodyPr>
            <a:normAutofit fontScale="92500" lnSpcReduction="10000"/>
          </a:bodyPr>
          <a:lstStyle/>
          <a:p>
            <a:r>
              <a:rPr lang="en-US" dirty="0" smtClean="0"/>
              <a:t>Bismuth </a:t>
            </a:r>
            <a:r>
              <a:rPr lang="en-US" dirty="0" err="1" smtClean="0"/>
              <a:t>germanate</a:t>
            </a:r>
            <a:r>
              <a:rPr lang="en-US" dirty="0" smtClean="0"/>
              <a:t> (BGO) </a:t>
            </a:r>
            <a:r>
              <a:rPr lang="en-US" dirty="0" err="1" smtClean="0"/>
              <a:t>scintillator</a:t>
            </a:r>
            <a:r>
              <a:rPr lang="en-US" dirty="0" smtClean="0"/>
              <a:t> crystals coupled to avalanche photo-diodes (APD)</a:t>
            </a:r>
          </a:p>
          <a:p>
            <a:pPr lvl="1"/>
            <a:r>
              <a:rPr lang="en-US" dirty="0" smtClean="0"/>
              <a:t>12 </a:t>
            </a:r>
            <a:r>
              <a:rPr lang="en-US" dirty="0" smtClean="0"/>
              <a:t>detectors</a:t>
            </a:r>
          </a:p>
          <a:p>
            <a:pPr lvl="1"/>
            <a:r>
              <a:rPr lang="en-US" dirty="0" smtClean="0"/>
              <a:t>200x12x12mm</a:t>
            </a:r>
            <a:r>
              <a:rPr lang="en-US" baseline="30000" dirty="0" smtClean="0"/>
              <a:t>3</a:t>
            </a:r>
            <a:r>
              <a:rPr lang="en-US" dirty="0" smtClean="0"/>
              <a:t> BGOs</a:t>
            </a:r>
          </a:p>
          <a:p>
            <a:pPr lvl="1"/>
            <a:r>
              <a:rPr lang="en-US" dirty="0" smtClean="0"/>
              <a:t>14x14mm</a:t>
            </a:r>
            <a:r>
              <a:rPr lang="en-US" baseline="30000" dirty="0" smtClean="0"/>
              <a:t>2</a:t>
            </a:r>
            <a:r>
              <a:rPr lang="en-US" dirty="0" smtClean="0"/>
              <a:t> APDs</a:t>
            </a:r>
          </a:p>
          <a:p>
            <a:pPr lvl="1"/>
            <a:r>
              <a:rPr lang="en-US" dirty="0" smtClean="0"/>
              <a:t>&lt;10</a:t>
            </a:r>
            <a:r>
              <a:rPr lang="en-US" dirty="0" smtClean="0"/>
              <a:t>keV-endpoint</a:t>
            </a:r>
            <a:endParaRPr lang="en-US" dirty="0" smtClean="0"/>
          </a:p>
        </p:txBody>
      </p:sp>
      <p:sp>
        <p:nvSpPr>
          <p:cNvPr id="3" name="Title 2"/>
          <p:cNvSpPr>
            <a:spLocks noGrp="1"/>
          </p:cNvSpPr>
          <p:nvPr>
            <p:ph type="title"/>
          </p:nvPr>
        </p:nvSpPr>
        <p:spPr/>
        <p:txBody>
          <a:bodyPr/>
          <a:lstStyle/>
          <a:p>
            <a:r>
              <a:rPr lang="en-US" dirty="0" smtClean="0"/>
              <a:t>Primary </a:t>
            </a:r>
            <a:r>
              <a:rPr lang="en-US" dirty="0" smtClean="0"/>
              <a:t>detector</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647057" y="1371600"/>
            <a:ext cx="4496943" cy="28194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6019800" y="4495800"/>
            <a:ext cx="2995386" cy="224654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2895600" y="4495800"/>
            <a:ext cx="2971800" cy="2228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719071"/>
          </a:xfrm>
        </p:spPr>
        <p:txBody>
          <a:bodyPr>
            <a:normAutofit fontScale="77500" lnSpcReduction="20000"/>
          </a:bodyPr>
          <a:lstStyle/>
          <a:p>
            <a:r>
              <a:rPr lang="en-US" dirty="0" smtClean="0"/>
              <a:t>APDs operate in vacuum and high magnetic field (~5 T)</a:t>
            </a:r>
          </a:p>
          <a:p>
            <a:r>
              <a:rPr lang="en-US" dirty="0" smtClean="0"/>
              <a:t>APD gain increases and noise decreases with cooling</a:t>
            </a:r>
          </a:p>
          <a:p>
            <a:r>
              <a:rPr lang="en-US" dirty="0" smtClean="0"/>
              <a:t>Light yield of BGO increases with cooling</a:t>
            </a:r>
          </a:p>
          <a:p>
            <a:r>
              <a:rPr lang="en-US" dirty="0" smtClean="0"/>
              <a:t>Large crystals available at reasonable cost</a:t>
            </a:r>
          </a:p>
          <a:p>
            <a:r>
              <a:rPr lang="en-US" dirty="0" smtClean="0"/>
              <a:t>Stable operation over weeks of operation</a:t>
            </a:r>
          </a:p>
        </p:txBody>
      </p:sp>
      <p:sp>
        <p:nvSpPr>
          <p:cNvPr id="3" name="Title 2"/>
          <p:cNvSpPr>
            <a:spLocks noGrp="1"/>
          </p:cNvSpPr>
          <p:nvPr>
            <p:ph type="title"/>
          </p:nvPr>
        </p:nvSpPr>
        <p:spPr/>
        <p:txBody>
          <a:bodyPr/>
          <a:lstStyle/>
          <a:p>
            <a:r>
              <a:rPr lang="en-US" dirty="0" smtClean="0"/>
              <a:t>Primary </a:t>
            </a:r>
            <a:r>
              <a:rPr lang="en-US" dirty="0" smtClean="0"/>
              <a:t>detector</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1676400" y="3048000"/>
            <a:ext cx="7340600" cy="3670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Large area bare avalanche photo-diode (</a:t>
            </a:r>
            <a:r>
              <a:rPr lang="en-US" dirty="0" err="1" smtClean="0"/>
              <a:t>bAPD</a:t>
            </a:r>
            <a:r>
              <a:rPr lang="en-US" dirty="0" smtClean="0"/>
              <a:t>)</a:t>
            </a:r>
          </a:p>
          <a:p>
            <a:pPr lvl="1"/>
            <a:r>
              <a:rPr lang="en-US" dirty="0" smtClean="0"/>
              <a:t>3 </a:t>
            </a:r>
            <a:r>
              <a:rPr lang="en-US" dirty="0" smtClean="0"/>
              <a:t>detectors</a:t>
            </a:r>
          </a:p>
          <a:p>
            <a:pPr lvl="1"/>
            <a:r>
              <a:rPr lang="en-US" dirty="0" smtClean="0"/>
              <a:t>28x28mm</a:t>
            </a:r>
            <a:r>
              <a:rPr lang="en-US" baseline="30000" dirty="0" smtClean="0"/>
              <a:t>2</a:t>
            </a:r>
          </a:p>
          <a:p>
            <a:pPr lvl="1"/>
            <a:r>
              <a:rPr lang="en-US" dirty="0" smtClean="0"/>
              <a:t>~500eV-20keV</a:t>
            </a:r>
            <a:endParaRPr lang="en-US" dirty="0" smtClean="0"/>
          </a:p>
        </p:txBody>
      </p:sp>
      <p:sp>
        <p:nvSpPr>
          <p:cNvPr id="3" name="Title 2"/>
          <p:cNvSpPr>
            <a:spLocks noGrp="1"/>
          </p:cNvSpPr>
          <p:nvPr>
            <p:ph type="title"/>
          </p:nvPr>
        </p:nvSpPr>
        <p:spPr/>
        <p:txBody>
          <a:bodyPr/>
          <a:lstStyle/>
          <a:p>
            <a:r>
              <a:rPr lang="en-US" dirty="0" smtClean="0"/>
              <a:t>Direct detector</a:t>
            </a:r>
            <a:endParaRPr lang="en-US" dirty="0"/>
          </a:p>
        </p:txBody>
      </p:sp>
      <p:pic>
        <p:nvPicPr>
          <p:cNvPr id="28673" name="Picture 1" descr="D:\Documents\DSCN0009.JPG"/>
          <p:cNvPicPr>
            <a:picLocks noChangeAspect="1" noChangeArrowheads="1"/>
          </p:cNvPicPr>
          <p:nvPr/>
        </p:nvPicPr>
        <p:blipFill>
          <a:blip r:embed="rId3" cstate="print"/>
          <a:srcRect/>
          <a:stretch>
            <a:fillRect/>
          </a:stretch>
        </p:blipFill>
        <p:spPr bwMode="auto">
          <a:xfrm>
            <a:off x="4114800" y="2133600"/>
            <a:ext cx="4876800" cy="36576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414272"/>
          </a:xfrm>
        </p:spPr>
        <p:txBody>
          <a:bodyPr>
            <a:normAutofit fontScale="85000" lnSpcReduction="20000"/>
          </a:bodyPr>
          <a:lstStyle/>
          <a:p>
            <a:r>
              <a:rPr lang="en-US" dirty="0" smtClean="0"/>
              <a:t>Lower energy range</a:t>
            </a:r>
          </a:p>
          <a:p>
            <a:r>
              <a:rPr lang="en-US" dirty="0" smtClean="0"/>
              <a:t>Lower background</a:t>
            </a:r>
          </a:p>
          <a:p>
            <a:r>
              <a:rPr lang="en-US" dirty="0" smtClean="0"/>
              <a:t>Narrower timing peak</a:t>
            </a:r>
          </a:p>
          <a:p>
            <a:r>
              <a:rPr lang="en-US" dirty="0" smtClean="0"/>
              <a:t>Smaller cross section</a:t>
            </a:r>
          </a:p>
          <a:p>
            <a:endParaRPr lang="en-US" dirty="0" smtClean="0"/>
          </a:p>
        </p:txBody>
      </p:sp>
      <p:sp>
        <p:nvSpPr>
          <p:cNvPr id="3" name="Title 2"/>
          <p:cNvSpPr>
            <a:spLocks noGrp="1"/>
          </p:cNvSpPr>
          <p:nvPr>
            <p:ph type="title"/>
          </p:nvPr>
        </p:nvSpPr>
        <p:spPr/>
        <p:txBody>
          <a:bodyPr/>
          <a:lstStyle/>
          <a:p>
            <a:r>
              <a:rPr lang="en-US" dirty="0" smtClean="0"/>
              <a:t>Direct detector</a:t>
            </a:r>
            <a:endParaRPr lang="en-US" dirty="0"/>
          </a:p>
        </p:txBody>
      </p:sp>
      <p:pic>
        <p:nvPicPr>
          <p:cNvPr id="4" name="Picture 2" descr="&#10;bAPDCoinc.jpg                                                  002E8465Macintosh HD                   BB703780:"/>
          <p:cNvPicPr>
            <a:picLocks noChangeAspect="1" noChangeArrowheads="1"/>
          </p:cNvPicPr>
          <p:nvPr/>
        </p:nvPicPr>
        <p:blipFill>
          <a:blip r:embed="rId3" cstate="print"/>
          <a:srcRect/>
          <a:stretch>
            <a:fillRect/>
          </a:stretch>
        </p:blipFill>
        <p:spPr bwMode="auto">
          <a:xfrm>
            <a:off x="1752600" y="3086241"/>
            <a:ext cx="7242540" cy="3619360"/>
          </a:xfrm>
          <a:prstGeom prst="rect">
            <a:avLst/>
          </a:prstGeom>
          <a:noFill/>
        </p:spPr>
      </p:pic>
      <p:pic>
        <p:nvPicPr>
          <p:cNvPr id="5" name="Picture 3" descr="bAPDwaveform.jpg                                               002E8465Macintosh HD                   BB703780:"/>
          <p:cNvPicPr>
            <a:picLocks noChangeAspect="1" noChangeArrowheads="1"/>
          </p:cNvPicPr>
          <p:nvPr/>
        </p:nvPicPr>
        <p:blipFill>
          <a:blip r:embed="rId4" cstate="print"/>
          <a:srcRect/>
          <a:stretch>
            <a:fillRect/>
          </a:stretch>
        </p:blipFill>
        <p:spPr bwMode="auto">
          <a:xfrm>
            <a:off x="4572000" y="3657600"/>
            <a:ext cx="3956770" cy="197838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0"/>
            <a:ext cx="8229600" cy="2197291"/>
          </a:xfrm>
        </p:spPr>
        <p:txBody>
          <a:bodyPr>
            <a:normAutofit fontScale="77500" lnSpcReduction="20000"/>
          </a:bodyPr>
          <a:lstStyle/>
          <a:p>
            <a:r>
              <a:rPr lang="en-US" dirty="0" smtClean="0"/>
              <a:t>Parameters to extract from waveforms</a:t>
            </a:r>
          </a:p>
          <a:p>
            <a:pPr lvl="1"/>
            <a:r>
              <a:rPr lang="en-US" dirty="0" smtClean="0"/>
              <a:t>Energy</a:t>
            </a:r>
          </a:p>
          <a:p>
            <a:pPr lvl="2"/>
            <a:r>
              <a:rPr lang="en-US" dirty="0" smtClean="0"/>
              <a:t>Electron</a:t>
            </a:r>
          </a:p>
          <a:p>
            <a:pPr lvl="2"/>
            <a:r>
              <a:rPr lang="en-US" dirty="0" smtClean="0"/>
              <a:t>Proton</a:t>
            </a:r>
          </a:p>
          <a:p>
            <a:pPr lvl="2"/>
            <a:r>
              <a:rPr lang="en-US" dirty="0" smtClean="0"/>
              <a:t>Photon</a:t>
            </a:r>
          </a:p>
          <a:p>
            <a:pPr lvl="1"/>
            <a:r>
              <a:rPr lang="en-US" dirty="0" smtClean="0"/>
              <a:t>Time of Flight</a:t>
            </a:r>
          </a:p>
          <a:p>
            <a:pPr lvl="2"/>
            <a:r>
              <a:rPr lang="en-US" dirty="0" smtClean="0"/>
              <a:t>Electron-proton</a:t>
            </a:r>
          </a:p>
          <a:p>
            <a:pPr lvl="2"/>
            <a:r>
              <a:rPr lang="en-US" dirty="0" smtClean="0"/>
              <a:t>Electron-photon</a:t>
            </a:r>
          </a:p>
        </p:txBody>
      </p:sp>
      <p:sp>
        <p:nvSpPr>
          <p:cNvPr id="3" name="Title 2"/>
          <p:cNvSpPr>
            <a:spLocks noGrp="1"/>
          </p:cNvSpPr>
          <p:nvPr>
            <p:ph type="title"/>
          </p:nvPr>
        </p:nvSpPr>
        <p:spPr/>
        <p:txBody>
          <a:bodyPr/>
          <a:lstStyle/>
          <a:p>
            <a:r>
              <a:rPr lang="en-US" dirty="0" smtClean="0"/>
              <a:t>Analysis</a:t>
            </a:r>
            <a:endParaRPr lang="en-US" dirty="0"/>
          </a:p>
        </p:txBody>
      </p:sp>
      <p:graphicFrame>
        <p:nvGraphicFramePr>
          <p:cNvPr id="4" name="Table 3"/>
          <p:cNvGraphicFramePr>
            <a:graphicFrameLocks noGrp="1"/>
          </p:cNvGraphicFramePr>
          <p:nvPr/>
        </p:nvGraphicFramePr>
        <p:xfrm>
          <a:off x="1524000" y="1397000"/>
          <a:ext cx="6096000" cy="22250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endParaRPr lang="en-US" dirty="0"/>
                    </a:p>
                  </a:txBody>
                  <a:tcPr/>
                </a:tc>
                <a:tc>
                  <a:txBody>
                    <a:bodyPr/>
                    <a:lstStyle/>
                    <a:p>
                      <a:r>
                        <a:rPr lang="en-US" dirty="0" smtClean="0"/>
                        <a:t>All voltages</a:t>
                      </a:r>
                      <a:endParaRPr lang="en-US" dirty="0"/>
                    </a:p>
                  </a:txBody>
                  <a:tcPr/>
                </a:tc>
                <a:tc>
                  <a:txBody>
                    <a:bodyPr/>
                    <a:lstStyle/>
                    <a:p>
                      <a:r>
                        <a:rPr lang="en-US" dirty="0" smtClean="0"/>
                        <a:t>Full </a:t>
                      </a:r>
                      <a:r>
                        <a:rPr lang="en-US" dirty="0" smtClean="0"/>
                        <a:t>Mirror</a:t>
                      </a:r>
                      <a:endParaRPr lang="en-US" dirty="0"/>
                    </a:p>
                  </a:txBody>
                  <a:tcPr/>
                </a:tc>
              </a:tr>
              <a:tr h="370840">
                <a:tc>
                  <a:txBody>
                    <a:bodyPr/>
                    <a:lstStyle/>
                    <a:p>
                      <a:r>
                        <a:rPr lang="en-US" dirty="0" smtClean="0"/>
                        <a:t>Run time</a:t>
                      </a:r>
                      <a:endParaRPr lang="en-US" dirty="0"/>
                    </a:p>
                  </a:txBody>
                  <a:tcPr/>
                </a:tc>
                <a:tc>
                  <a:txBody>
                    <a:bodyPr/>
                    <a:lstStyle/>
                    <a:p>
                      <a:r>
                        <a:rPr lang="en-US" dirty="0" smtClean="0"/>
                        <a:t>164.4d</a:t>
                      </a:r>
                      <a:endParaRPr lang="en-US" dirty="0"/>
                    </a:p>
                  </a:txBody>
                  <a:tcPr/>
                </a:tc>
                <a:tc>
                  <a:txBody>
                    <a:bodyPr/>
                    <a:lstStyle/>
                    <a:p>
                      <a:r>
                        <a:rPr lang="en-US" dirty="0" smtClean="0"/>
                        <a:t>97.8d</a:t>
                      </a:r>
                      <a:endParaRPr lang="en-US" dirty="0"/>
                    </a:p>
                  </a:txBody>
                  <a:tcPr/>
                </a:tc>
              </a:tr>
              <a:tr h="370840">
                <a:tc>
                  <a:txBody>
                    <a:bodyPr/>
                    <a:lstStyle/>
                    <a:p>
                      <a:r>
                        <a:rPr lang="en-US" dirty="0" smtClean="0"/>
                        <a:t>Live time</a:t>
                      </a:r>
                      <a:endParaRPr lang="en-US" dirty="0"/>
                    </a:p>
                  </a:txBody>
                  <a:tcPr/>
                </a:tc>
                <a:tc>
                  <a:txBody>
                    <a:bodyPr/>
                    <a:lstStyle/>
                    <a:p>
                      <a:r>
                        <a:rPr lang="en-US" dirty="0" smtClean="0"/>
                        <a:t>147.1d</a:t>
                      </a:r>
                      <a:endParaRPr lang="en-US" dirty="0"/>
                    </a:p>
                  </a:txBody>
                  <a:tcPr/>
                </a:tc>
                <a:tc>
                  <a:txBody>
                    <a:bodyPr/>
                    <a:lstStyle/>
                    <a:p>
                      <a:r>
                        <a:rPr lang="en-US" dirty="0" smtClean="0"/>
                        <a:t>87.5d</a:t>
                      </a:r>
                      <a:endParaRPr lang="en-US" dirty="0"/>
                    </a:p>
                  </a:txBody>
                  <a:tcPr/>
                </a:tc>
              </a:tr>
              <a:tr h="370840">
                <a:tc>
                  <a:txBody>
                    <a:bodyPr/>
                    <a:lstStyle/>
                    <a:p>
                      <a:r>
                        <a:rPr lang="en-US" dirty="0" smtClean="0"/>
                        <a:t>Total triggers</a:t>
                      </a:r>
                      <a:endParaRPr lang="en-US" dirty="0"/>
                    </a:p>
                  </a:txBody>
                  <a:tcPr/>
                </a:tc>
                <a:tc>
                  <a:txBody>
                    <a:bodyPr/>
                    <a:lstStyle/>
                    <a:p>
                      <a:r>
                        <a:rPr lang="en-US" dirty="0" smtClean="0"/>
                        <a:t>9.7x10</a:t>
                      </a:r>
                      <a:r>
                        <a:rPr lang="en-US" baseline="30000" dirty="0" smtClean="0"/>
                        <a:t>7</a:t>
                      </a:r>
                      <a:endParaRPr lang="en-US" baseline="30000" dirty="0"/>
                    </a:p>
                  </a:txBody>
                  <a:tcPr/>
                </a:tc>
                <a:tc>
                  <a:txBody>
                    <a:bodyPr/>
                    <a:lstStyle/>
                    <a:p>
                      <a:r>
                        <a:rPr lang="en-US" dirty="0" smtClean="0"/>
                        <a:t>6.8x10</a:t>
                      </a:r>
                      <a:r>
                        <a:rPr lang="en-US" baseline="30000" dirty="0" smtClean="0"/>
                        <a:t>7</a:t>
                      </a:r>
                      <a:endParaRPr lang="en-US" baseline="30000" dirty="0"/>
                    </a:p>
                  </a:txBody>
                  <a:tcPr/>
                </a:tc>
              </a:tr>
              <a:tr h="370840">
                <a:tc>
                  <a:txBody>
                    <a:bodyPr/>
                    <a:lstStyle/>
                    <a:p>
                      <a:r>
                        <a:rPr lang="en-US" dirty="0" smtClean="0"/>
                        <a:t>Run data</a:t>
                      </a:r>
                      <a:endParaRPr lang="en-US" dirty="0"/>
                    </a:p>
                  </a:txBody>
                  <a:tcPr/>
                </a:tc>
                <a:tc>
                  <a:txBody>
                    <a:bodyPr/>
                    <a:lstStyle/>
                    <a:p>
                      <a:r>
                        <a:rPr lang="en-US" dirty="0" smtClean="0"/>
                        <a:t>6.4Tb</a:t>
                      </a:r>
                      <a:endParaRPr lang="en-US" dirty="0"/>
                    </a:p>
                  </a:txBody>
                  <a:tcPr/>
                </a:tc>
                <a:tc>
                  <a:txBody>
                    <a:bodyPr/>
                    <a:lstStyle/>
                    <a:p>
                      <a:r>
                        <a:rPr lang="en-US" dirty="0" smtClean="0"/>
                        <a:t>4.4Tb</a:t>
                      </a:r>
                      <a:endParaRPr lang="en-US" dirty="0"/>
                    </a:p>
                  </a:txBody>
                  <a:tcPr/>
                </a:tc>
              </a:tr>
              <a:tr h="370840">
                <a:tc>
                  <a:txBody>
                    <a:bodyPr/>
                    <a:lstStyle/>
                    <a:p>
                      <a:r>
                        <a:rPr lang="en-US" dirty="0" smtClean="0"/>
                        <a:t>Total</a:t>
                      </a:r>
                      <a:r>
                        <a:rPr lang="en-US" baseline="0" dirty="0" smtClean="0"/>
                        <a:t> data</a:t>
                      </a:r>
                      <a:endParaRPr lang="en-US" dirty="0"/>
                    </a:p>
                  </a:txBody>
                  <a:tcPr/>
                </a:tc>
                <a:tc>
                  <a:txBody>
                    <a:bodyPr/>
                    <a:lstStyle/>
                    <a:p>
                      <a:r>
                        <a:rPr lang="en-US" dirty="0" smtClean="0"/>
                        <a:t>22Tb</a:t>
                      </a:r>
                      <a:endParaRPr lang="en-US" dirty="0"/>
                    </a:p>
                  </a:txBody>
                  <a:tcPr/>
                </a:tc>
                <a:tc>
                  <a:txBody>
                    <a:bodyPr/>
                    <a:lstStyle/>
                    <a:p>
                      <a:endParaRPr lang="en-US" dirty="0"/>
                    </a:p>
                  </a:txBody>
                  <a:tcPr/>
                </a:tc>
              </a:tr>
            </a:tbl>
          </a:graphicData>
        </a:graphic>
      </p:graphicFrame>
      <p:sp>
        <p:nvSpPr>
          <p:cNvPr id="5" name="Oval 4"/>
          <p:cNvSpPr/>
          <p:nvPr/>
        </p:nvSpPr>
        <p:spPr>
          <a:xfrm>
            <a:off x="1295400" y="4876800"/>
            <a:ext cx="9144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295400" y="5562600"/>
            <a:ext cx="1828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Fit function</a:t>
            </a:r>
          </a:p>
          <a:p>
            <a:pPr lvl="1"/>
            <a:r>
              <a:rPr lang="en-US" dirty="0" err="1" smtClean="0"/>
              <a:t>A+Be</a:t>
            </a:r>
            <a:r>
              <a:rPr lang="en-US" baseline="30000" dirty="0" smtClean="0"/>
              <a:t>-C(x-t)</a:t>
            </a:r>
            <a:r>
              <a:rPr lang="en-US" dirty="0" smtClean="0"/>
              <a:t>(1-e</a:t>
            </a:r>
            <a:r>
              <a:rPr lang="en-US" baseline="30000" dirty="0" smtClean="0"/>
              <a:t>-D(x-t)</a:t>
            </a:r>
            <a:r>
              <a:rPr lang="en-US" dirty="0" smtClean="0"/>
              <a:t>)</a:t>
            </a:r>
          </a:p>
          <a:p>
            <a:pPr lvl="1"/>
            <a:r>
              <a:rPr lang="en-US" dirty="0" smtClean="0"/>
              <a:t>A = signal drift (electronics)</a:t>
            </a:r>
          </a:p>
          <a:p>
            <a:pPr lvl="1"/>
            <a:r>
              <a:rPr lang="en-US" dirty="0" smtClean="0"/>
              <a:t>B = intensity</a:t>
            </a:r>
          </a:p>
          <a:p>
            <a:pPr lvl="1"/>
            <a:r>
              <a:rPr lang="en-US" dirty="0" smtClean="0"/>
              <a:t>C = </a:t>
            </a:r>
            <a:r>
              <a:rPr lang="en-US" dirty="0" smtClean="0"/>
              <a:t>falling </a:t>
            </a:r>
            <a:r>
              <a:rPr lang="en-US" dirty="0" smtClean="0"/>
              <a:t>rate (electronics)</a:t>
            </a:r>
          </a:p>
          <a:p>
            <a:pPr lvl="1"/>
            <a:r>
              <a:rPr lang="en-US" dirty="0" smtClean="0"/>
              <a:t>D = </a:t>
            </a:r>
            <a:r>
              <a:rPr lang="en-US" dirty="0" smtClean="0"/>
              <a:t>rising </a:t>
            </a:r>
            <a:r>
              <a:rPr lang="en-US" dirty="0" smtClean="0"/>
              <a:t>rate (</a:t>
            </a:r>
            <a:r>
              <a:rPr lang="en-US" dirty="0" smtClean="0"/>
              <a:t>BGO to APD)</a:t>
            </a:r>
            <a:endParaRPr lang="en-US" dirty="0" smtClean="0"/>
          </a:p>
          <a:p>
            <a:pPr lvl="1"/>
            <a:r>
              <a:rPr lang="en-US" dirty="0" smtClean="0"/>
              <a:t>t = time</a:t>
            </a:r>
          </a:p>
          <a:p>
            <a:pPr lvl="1"/>
            <a:r>
              <a:rPr lang="en-US" dirty="0" smtClean="0"/>
              <a:t>E = energy</a:t>
            </a:r>
          </a:p>
          <a:p>
            <a:r>
              <a:rPr lang="en-US" dirty="0" smtClean="0"/>
              <a:t>Hybrid linear/non-linear regression</a:t>
            </a:r>
          </a:p>
          <a:p>
            <a:r>
              <a:rPr lang="en-US" dirty="0" smtClean="0"/>
              <a:t>Allows measurement of additional parameters</a:t>
            </a:r>
          </a:p>
          <a:p>
            <a:r>
              <a:rPr lang="en-US" dirty="0" smtClean="0"/>
              <a:t>Poor fits with some signals</a:t>
            </a:r>
            <a:endParaRPr lang="en-US" baseline="30000" dirty="0"/>
          </a:p>
        </p:txBody>
      </p:sp>
      <p:sp>
        <p:nvSpPr>
          <p:cNvPr id="3" name="Title 2"/>
          <p:cNvSpPr>
            <a:spLocks noGrp="1"/>
          </p:cNvSpPr>
          <p:nvPr>
            <p:ph type="title"/>
          </p:nvPr>
        </p:nvSpPr>
        <p:spPr/>
        <p:txBody>
          <a:bodyPr/>
          <a:lstStyle/>
          <a:p>
            <a:r>
              <a:rPr lang="en-US" dirty="0" smtClean="0"/>
              <a:t>Curve fitting</a:t>
            </a:r>
            <a:endParaRPr lang="en-US" dirty="0"/>
          </a:p>
        </p:txBody>
      </p:sp>
      <p:graphicFrame>
        <p:nvGraphicFramePr>
          <p:cNvPr id="2051" name="Object 3"/>
          <p:cNvGraphicFramePr>
            <a:graphicFrameLocks noChangeAspect="1"/>
          </p:cNvGraphicFramePr>
          <p:nvPr/>
        </p:nvGraphicFramePr>
        <p:xfrm>
          <a:off x="5665788" y="1828800"/>
          <a:ext cx="2624137" cy="1828800"/>
        </p:xfrm>
        <a:graphic>
          <a:graphicData uri="http://schemas.openxmlformats.org/presentationml/2006/ole">
            <p:oleObj spid="_x0000_s2051" name="Equation" r:id="rId4" imgW="1384200" imgH="965160" progId="Equation.3">
              <p:embed/>
            </p:oleObj>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1208</TotalTime>
  <Words>2033</Words>
  <Application>Microsoft Office PowerPoint</Application>
  <PresentationFormat>On-screen Show (4:3)</PresentationFormat>
  <Paragraphs>194</Paragraphs>
  <Slides>24</Slides>
  <Notes>24</Notes>
  <HiddenSlides>6</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Concourse</vt:lpstr>
      <vt:lpstr>Equation</vt:lpstr>
      <vt:lpstr>Precision Measurement of the Radiative Decay Mode of the Neutron</vt:lpstr>
      <vt:lpstr>Theory</vt:lpstr>
      <vt:lpstr>Overview</vt:lpstr>
      <vt:lpstr>Primary detector</vt:lpstr>
      <vt:lpstr>Primary detector</vt:lpstr>
      <vt:lpstr>Direct detector</vt:lpstr>
      <vt:lpstr>Direct detector</vt:lpstr>
      <vt:lpstr>Analysis</vt:lpstr>
      <vt:lpstr>Curve fitting</vt:lpstr>
      <vt:lpstr>Curve fitting</vt:lpstr>
      <vt:lpstr>Curve fitting</vt:lpstr>
      <vt:lpstr>Curve fitting</vt:lpstr>
      <vt:lpstr>Smoothing</vt:lpstr>
      <vt:lpstr>Smoothing</vt:lpstr>
      <vt:lpstr>Smoothing</vt:lpstr>
      <vt:lpstr>Results</vt:lpstr>
      <vt:lpstr>Results</vt:lpstr>
      <vt:lpstr>Results</vt:lpstr>
      <vt:lpstr>Curve fitting</vt:lpstr>
      <vt:lpstr>Curve fitting</vt:lpstr>
      <vt:lpstr>Curve fitting</vt:lpstr>
      <vt:lpstr>Curve fitting</vt:lpstr>
      <vt:lpstr>Curve fitting</vt:lpstr>
      <vt:lpstr>Smoothing</vt:lpstr>
    </vt:vector>
  </TitlesOfParts>
  <Company>NIST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Precision Measurement of the Radiative Decay Mode of the Neutron</dc:title>
  <dc:creator>bwoneill</dc:creator>
  <cp:lastModifiedBy>Benjamin O</cp:lastModifiedBy>
  <cp:revision>126</cp:revision>
  <dcterms:created xsi:type="dcterms:W3CDTF">2010-02-03T17:44:28Z</dcterms:created>
  <dcterms:modified xsi:type="dcterms:W3CDTF">2010-02-13T22:25:15Z</dcterms:modified>
</cp:coreProperties>
</file>