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3028"/>
  </p:normalViewPr>
  <p:slideViewPr>
    <p:cSldViewPr snapToGrid="0">
      <p:cViewPr>
        <p:scale>
          <a:sx n="109" d="100"/>
          <a:sy n="109" d="100"/>
        </p:scale>
        <p:origin x="4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1D1DD-DD65-2947-BC3D-73AC0768D6F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F3DB-2F83-6842-8998-2069BF05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F3DB-2F83-6842-8998-2069BF052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717-E100-8592-7F51-221F47DB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98DA-AB3D-B45D-68D7-787EA17B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0" indent="0" algn="ctr">
              <a:buNone/>
              <a:defRPr sz="2000"/>
            </a:lvl2pPr>
            <a:lvl3pPr marL="914360" indent="0" algn="ctr">
              <a:buNone/>
              <a:defRPr sz="1800"/>
            </a:lvl3pPr>
            <a:lvl4pPr marL="1371540" indent="0" algn="ctr">
              <a:buNone/>
              <a:defRPr sz="1600"/>
            </a:lvl4pPr>
            <a:lvl5pPr marL="1828720" indent="0" algn="ctr">
              <a:buNone/>
              <a:defRPr sz="1600"/>
            </a:lvl5pPr>
            <a:lvl6pPr marL="2285900" indent="0" algn="ctr">
              <a:buNone/>
              <a:defRPr sz="1600"/>
            </a:lvl6pPr>
            <a:lvl7pPr marL="2743080" indent="0" algn="ctr">
              <a:buNone/>
              <a:defRPr sz="1600"/>
            </a:lvl7pPr>
            <a:lvl8pPr marL="3200260" indent="0" algn="ctr">
              <a:buNone/>
              <a:defRPr sz="1600"/>
            </a:lvl8pPr>
            <a:lvl9pPr marL="365744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688A-3C6B-552A-3D6A-95DDCDB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30-7860-F9D9-B481-70DE50FD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BAB6-3C82-2590-D88B-30C843D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239-1F3C-CC7E-0B25-2CF6C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ED55-43F6-9E08-A5A2-2D906049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0182-091F-DD56-D58E-26BA07E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E73E-CA42-52E5-F88C-9A757E72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5232-DDA2-C39E-69CA-042834E5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F7AF-298F-06E3-DF41-83546C2CF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E69AB-E93C-6B1A-9321-72DD5C86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5210-3FE2-9BB2-5AD3-CD7276E2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8B41-8292-BBFC-4523-9D8FD78F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42DF-B285-85AE-9D10-C4DF2288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6310-0B0A-40F7-E22F-7BB6ADA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7D00-E59B-F5FD-C8D8-17641B85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C9E5-66D5-96BC-FFA2-FC0765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D582-E6D5-0B2C-2E7B-D9DA491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640-8F5E-5938-EDC8-61211A6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A80-C0D0-3B81-9D0E-BC8A0CB5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F74F-EBC6-C6DF-E757-3D68E1B4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25E7-97A1-0B8B-5954-A50CE22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7506-8EBA-0FBA-22CC-A97744E5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22D4-6991-2F71-D21D-C6219ADA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5392-3C64-9F6C-4A57-BB31B5DF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24AD-EB11-4768-34E2-3776315C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CCA0-7F96-6652-0F41-D28BDC36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E4F5-4900-8D09-32D2-FDF3A34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549E-EC01-4C2E-F255-B35B68B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C0B1-B85B-76FE-81DF-A3A87D3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F0D-897E-8637-5015-736EE3F4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2EED-665D-1B20-7D0D-A1A37CA2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0" indent="0">
              <a:buNone/>
              <a:defRPr sz="1600" b="1"/>
            </a:lvl5pPr>
            <a:lvl6pPr marL="2285900" indent="0">
              <a:buNone/>
              <a:defRPr sz="1600" b="1"/>
            </a:lvl6pPr>
            <a:lvl7pPr marL="2743080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33DF-4860-C035-CE87-1E1849BC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44D47-BE9C-7621-042D-F21251C9A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0" indent="0">
              <a:buNone/>
              <a:defRPr sz="1600" b="1"/>
            </a:lvl5pPr>
            <a:lvl6pPr marL="2285900" indent="0">
              <a:buNone/>
              <a:defRPr sz="1600" b="1"/>
            </a:lvl6pPr>
            <a:lvl7pPr marL="2743080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40E50-F5C0-4BE4-7E85-C8722225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3D4A-C85E-EECC-E713-91797FE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C1635-C36A-90A2-70F7-450596E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4D59-86D4-956C-45AB-C5DF309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FF36-81AA-FA71-63BA-B302C52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459C-E29E-7FE6-A231-DADD380D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B1EE-A1F2-F187-4318-A3D2F587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5D4D7-A91C-3509-3832-23679430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3B608-7A88-AC34-22B2-3C37B232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3B46-08A1-D988-F010-BB8F040B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4B22-FEA8-399A-E50A-557EDBA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3E0-CF8F-712C-06C9-854B7AF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643F-6C56-56E5-DA78-FD1EC39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A698-341C-DCED-1AB8-C47EA3E8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0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0" indent="0">
              <a:buNone/>
              <a:defRPr sz="1000"/>
            </a:lvl8pPr>
            <a:lvl9pPr marL="365744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B664D-9D57-03D0-6C0E-DB70D4C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EACA-4421-5F03-C440-BB1DDB9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D798-FA82-B64A-68C3-9F22F9F1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44E-651C-9855-8951-ACB9679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31C3-3B90-9997-A4FE-654FD977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0" indent="0">
              <a:buNone/>
              <a:defRPr sz="2000"/>
            </a:lvl5pPr>
            <a:lvl6pPr marL="2285900" indent="0">
              <a:buNone/>
              <a:defRPr sz="2000"/>
            </a:lvl6pPr>
            <a:lvl7pPr marL="2743080" indent="0">
              <a:buNone/>
              <a:defRPr sz="2000"/>
            </a:lvl7pPr>
            <a:lvl8pPr marL="3200260" indent="0">
              <a:buNone/>
              <a:defRPr sz="2000"/>
            </a:lvl8pPr>
            <a:lvl9pPr marL="365744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90DB-F67E-F291-2D87-C588E521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0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0" indent="0">
              <a:buNone/>
              <a:defRPr sz="1000"/>
            </a:lvl8pPr>
            <a:lvl9pPr marL="365744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602D-F0FB-AA95-BD73-9234B68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931A-BB58-AA1E-DCCC-E4590CE4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4E6C-40C0-622A-7D69-C946F2A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89E69-1D63-318C-28FD-AAF12061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B18A-51C0-C435-518B-19039C36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EAA7-DF01-5102-988A-0494E53E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9744-FB6C-A34B-81EA-E13E079B3FD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771-716C-D12B-8F27-F8D6F70D8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4C89-0C42-0B08-20A0-09512A98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69EE13-A70A-4DF6-0A3A-5C0DA80F9746}"/>
              </a:ext>
            </a:extLst>
          </p:cNvPr>
          <p:cNvGrpSpPr/>
          <p:nvPr/>
        </p:nvGrpSpPr>
        <p:grpSpPr>
          <a:xfrm>
            <a:off x="133814" y="490654"/>
            <a:ext cx="12149824" cy="5486400"/>
            <a:chOff x="133814" y="490654"/>
            <a:chExt cx="12149824" cy="5486400"/>
          </a:xfrm>
        </p:grpSpPr>
        <p:pic>
          <p:nvPicPr>
            <p:cNvPr id="16" name="Picture 15" descr="A chart with different colored squares&#10;&#10;Description automatically generated">
              <a:extLst>
                <a:ext uri="{FF2B5EF4-FFF2-40B4-BE49-F238E27FC236}">
                  <a16:creationId xmlns:a16="http://schemas.microsoft.com/office/drawing/2014/main" id="{89FDCD68-798E-7256-4ED2-AF76915C5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65"/>
            <a:stretch/>
          </p:blipFill>
          <p:spPr>
            <a:xfrm>
              <a:off x="3412311" y="768141"/>
              <a:ext cx="2169962" cy="22572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4F0C8A-DD09-D98A-D3F5-B737091C2DC9}"/>
                </a:ext>
              </a:extLst>
            </p:cNvPr>
            <p:cNvGrpSpPr/>
            <p:nvPr/>
          </p:nvGrpSpPr>
          <p:grpSpPr>
            <a:xfrm>
              <a:off x="133814" y="490654"/>
              <a:ext cx="12149824" cy="5486400"/>
              <a:chOff x="0" y="0"/>
              <a:chExt cx="11640070" cy="5486400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5CCB477-0CAD-6DD2-2E4D-FC589FB28BE9}"/>
                  </a:ext>
                </a:extLst>
              </p:cNvPr>
              <p:cNvGrpSpPr/>
              <p:nvPr/>
            </p:nvGrpSpPr>
            <p:grpSpPr>
              <a:xfrm>
                <a:off x="0" y="0"/>
                <a:ext cx="11640070" cy="5486400"/>
                <a:chOff x="129462" y="499322"/>
                <a:chExt cx="10719107" cy="4375763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5CCE6F0-6A09-504D-A4C2-74FB780AF923}"/>
                    </a:ext>
                  </a:extLst>
                </p:cNvPr>
                <p:cNvSpPr txBox="1"/>
                <p:nvPr/>
              </p:nvSpPr>
              <p:spPr>
                <a:xfrm>
                  <a:off x="129462" y="499322"/>
                  <a:ext cx="223734" cy="171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A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9894E7B-FE7D-9A9A-6CB5-EB70BE8F9DAA}"/>
                    </a:ext>
                  </a:extLst>
                </p:cNvPr>
                <p:cNvSpPr txBox="1"/>
                <p:nvPr/>
              </p:nvSpPr>
              <p:spPr>
                <a:xfrm>
                  <a:off x="132709" y="2859641"/>
                  <a:ext cx="223734" cy="171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B</a:t>
                  </a:r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3B5505A-7DEC-39F1-DE12-8857777E62E5}"/>
                    </a:ext>
                  </a:extLst>
                </p:cNvPr>
                <p:cNvGrpSpPr/>
                <p:nvPr/>
              </p:nvGrpSpPr>
              <p:grpSpPr>
                <a:xfrm>
                  <a:off x="570026" y="3075085"/>
                  <a:ext cx="10278543" cy="1800000"/>
                  <a:chOff x="354447" y="3107458"/>
                  <a:chExt cx="10278543" cy="180000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CF891CB6-B2C4-00FF-15FA-3174A872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54447" y="3107458"/>
                    <a:ext cx="2117647" cy="1800000"/>
                    <a:chOff x="313671" y="3075085"/>
                    <a:chExt cx="2117647" cy="1800000"/>
                  </a:xfrm>
                </p:grpSpPr>
                <p:pic>
                  <p:nvPicPr>
                    <p:cNvPr id="66" name="Picture 65" descr="Cg fuso">
                      <a:extLst>
                        <a:ext uri="{FF2B5EF4-FFF2-40B4-BE49-F238E27FC236}">
                          <a16:creationId xmlns:a16="http://schemas.microsoft.com/office/drawing/2014/main" id="{1FC158EC-D34A-AC53-7959-F7E9CC6317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13671" y="3075085"/>
                      <a:ext cx="2117647" cy="180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66C01AB-B0D0-E3E1-2F33-7D2A3217FB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609" y="4698220"/>
                      <a:ext cx="976110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down-represented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 </a:t>
                      </a:r>
                      <a:r>
                        <a:rPr lang="en-US" sz="400" dirty="0">
                          <a:latin typeface="Helvetica" pitchFamily="2" charset="0"/>
                        </a:rPr>
                        <a:t>low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9F6DCC74-A0F9-095F-17E9-26EB48DFBFE9}"/>
                      </a:ext>
                    </a:extLst>
                  </p:cNvPr>
                  <p:cNvGrpSpPr/>
                  <p:nvPr/>
                </p:nvGrpSpPr>
                <p:grpSpPr>
                  <a:xfrm>
                    <a:off x="3040990" y="3107458"/>
                    <a:ext cx="1527069" cy="1800000"/>
                    <a:chOff x="2482278" y="3075085"/>
                    <a:chExt cx="1527069" cy="1800000"/>
                  </a:xfrm>
                </p:grpSpPr>
                <p:pic>
                  <p:nvPicPr>
                    <p:cNvPr id="68" name="Picture 67" descr="Im fuso">
                      <a:extLst>
                        <a:ext uri="{FF2B5EF4-FFF2-40B4-BE49-F238E27FC236}">
                          <a16:creationId xmlns:a16="http://schemas.microsoft.com/office/drawing/2014/main" id="{30076E6F-26ED-5B01-B49F-5DFF6100AD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6531"/>
                    <a:stretch/>
                  </p:blipFill>
                  <p:spPr>
                    <a:xfrm>
                      <a:off x="2981187" y="3075085"/>
                      <a:ext cx="1028160" cy="180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CAB3007F-9A85-1CBE-5D6E-5EA1C438B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78" y="4698220"/>
                      <a:ext cx="976110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down-represented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 </a:t>
                      </a:r>
                      <a:r>
                        <a:rPr lang="en-US" sz="400" dirty="0">
                          <a:latin typeface="Helvetica" pitchFamily="2" charset="0"/>
                        </a:rPr>
                        <a:t>low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21B1AE58-95D9-B2CB-C5C7-42A794E8D0A6}"/>
                      </a:ext>
                    </a:extLst>
                  </p:cNvPr>
                  <p:cNvGrpSpPr/>
                  <p:nvPr/>
                </p:nvGrpSpPr>
                <p:grpSpPr>
                  <a:xfrm>
                    <a:off x="7251664" y="3107458"/>
                    <a:ext cx="3381326" cy="1800000"/>
                    <a:chOff x="6309662" y="3075085"/>
                    <a:chExt cx="3381326" cy="1800000"/>
                  </a:xfrm>
                </p:grpSpPr>
                <p:pic>
                  <p:nvPicPr>
                    <p:cNvPr id="90" name="Picture 89" descr="A graph of a graph with text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0B42F9D1-DF48-7368-9ED2-E7F6F74C09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2283"/>
                    <a:stretch/>
                  </p:blipFill>
                  <p:spPr>
                    <a:xfrm>
                      <a:off x="6309662" y="3075085"/>
                      <a:ext cx="3176124" cy="180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F0EAF2FF-37AF-3CD4-959E-1142E18531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0721" y="4698220"/>
                      <a:ext cx="976110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down-represented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 </a:t>
                      </a:r>
                      <a:r>
                        <a:rPr lang="en-US" sz="400" dirty="0">
                          <a:latin typeface="Helvetica" pitchFamily="2" charset="0"/>
                        </a:rPr>
                        <a:t>low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D5356E7D-92B2-FCBE-7083-45FBB49D0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2862" y="4698220"/>
                      <a:ext cx="918126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up-represented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</a:t>
                      </a:r>
                      <a:r>
                        <a:rPr lang="en-US" sz="400" dirty="0">
                          <a:latin typeface="Helvetica" pitchFamily="2" charset="0"/>
                        </a:rPr>
                        <a:t> low</a:t>
                      </a:r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B3B717AB-EF11-AC26-D615-8BB5EF3B2BF8}"/>
                      </a:ext>
                    </a:extLst>
                  </p:cNvPr>
                  <p:cNvGrpSpPr/>
                  <p:nvPr/>
                </p:nvGrpSpPr>
                <p:grpSpPr>
                  <a:xfrm>
                    <a:off x="4781642" y="3107458"/>
                    <a:ext cx="2971464" cy="1800000"/>
                    <a:chOff x="4031285" y="3075085"/>
                    <a:chExt cx="2971464" cy="1800000"/>
                  </a:xfrm>
                </p:grpSpPr>
                <p:pic>
                  <p:nvPicPr>
                    <p:cNvPr id="80" name="Picture 79" descr="A colorful graph with text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65455E7C-9E8F-80C2-7361-F1707E3A9F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2724"/>
                    <a:stretch/>
                  </p:blipFill>
                  <p:spPr>
                    <a:xfrm>
                      <a:off x="4031285" y="3075085"/>
                      <a:ext cx="2677957" cy="180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CD185532-8C08-4C3B-E072-C5CD418349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09604" y="4698220"/>
                      <a:ext cx="976110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down-represented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 </a:t>
                      </a:r>
                      <a:r>
                        <a:rPr lang="en-US" sz="400" dirty="0">
                          <a:latin typeface="Helvetica" pitchFamily="2" charset="0"/>
                        </a:rPr>
                        <a:t>low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DBA3878C-9D53-C509-A536-B2EB024B9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4623" y="4698220"/>
                      <a:ext cx="918126" cy="1227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" dirty="0">
                          <a:latin typeface="Helvetica" pitchFamily="2" charset="0"/>
                        </a:rPr>
                        <a:t>up-represented in </a:t>
                      </a:r>
                      <a:r>
                        <a:rPr lang="en-US" sz="400" i="1" dirty="0">
                          <a:latin typeface="Helvetica" pitchFamily="2" charset="0"/>
                        </a:rPr>
                        <a:t>Fusobacterium</a:t>
                      </a:r>
                      <a:r>
                        <a:rPr lang="en-US" sz="400" dirty="0">
                          <a:latin typeface="Helvetica" pitchFamily="2" charset="0"/>
                        </a:rPr>
                        <a:t> low</a:t>
                      </a:r>
                    </a:p>
                  </p:txBody>
                </p:sp>
              </p:grp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190E770-7AE6-5453-2127-112844F1A974}"/>
                    </a:ext>
                  </a:extLst>
                </p:cNvPr>
                <p:cNvGrpSpPr/>
                <p:nvPr/>
              </p:nvGrpSpPr>
              <p:grpSpPr>
                <a:xfrm>
                  <a:off x="253896" y="714766"/>
                  <a:ext cx="10513843" cy="1806135"/>
                  <a:chOff x="253896" y="714766"/>
                  <a:chExt cx="10513843" cy="1806135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A001F23-6D3E-F66C-FAA1-6C56A610E7D0}"/>
                      </a:ext>
                    </a:extLst>
                  </p:cNvPr>
                  <p:cNvGrpSpPr/>
                  <p:nvPr/>
                </p:nvGrpSpPr>
                <p:grpSpPr>
                  <a:xfrm>
                    <a:off x="253896" y="714766"/>
                    <a:ext cx="10513843" cy="1806135"/>
                    <a:chOff x="253896" y="714766"/>
                    <a:chExt cx="10513843" cy="1806135"/>
                  </a:xfrm>
                </p:grpSpPr>
                <p:pic>
                  <p:nvPicPr>
                    <p:cNvPr id="93" name="Picture 92" descr="A graph with different colored squares&#10;&#10;Description automatically generated">
                      <a:extLst>
                        <a:ext uri="{FF2B5EF4-FFF2-40B4-BE49-F238E27FC236}">
                          <a16:creationId xmlns:a16="http://schemas.microsoft.com/office/drawing/2014/main" id="{108662DC-34AA-D644-5467-9BE5AE9FE5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53896" y="714766"/>
                      <a:ext cx="2752942" cy="180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Picture 96" descr="A graph with different colored bars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692B1532-4EA9-CA71-3290-6C5210753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/>
                    <a:srcRect l="2724"/>
                    <a:stretch/>
                  </p:blipFill>
                  <p:spPr>
                    <a:xfrm>
                      <a:off x="5034800" y="714766"/>
                      <a:ext cx="2677956" cy="180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graph of a number of cells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FBADE764-9C6B-FC74-6646-4CD4082C35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/>
                    <a:srcRect l="2590"/>
                    <a:stretch/>
                  </p:blipFill>
                  <p:spPr>
                    <a:xfrm>
                      <a:off x="8005870" y="720901"/>
                      <a:ext cx="2761869" cy="180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C7ABE07B-F020-D13C-9848-ABE924E8B0D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8097" y="2337731"/>
                    <a:ext cx="868628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up-represented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CF75305-5AEE-C47E-1C9C-81B124EC36F9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22" y="2337731"/>
                    <a:ext cx="868628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up-represented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4B5893A-34CE-25C7-33F2-375D10AE6CB9}"/>
                      </a:ext>
                    </a:extLst>
                  </p:cNvPr>
                  <p:cNvSpPr txBox="1"/>
                  <p:nvPr/>
                </p:nvSpPr>
                <p:spPr>
                  <a:xfrm>
                    <a:off x="9859807" y="2337731"/>
                    <a:ext cx="868628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up-represented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EE1F4D96-2211-BA60-B40F-79485BD01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149913" y="2337731"/>
                    <a:ext cx="868628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up-represented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A23F27DF-F68A-C35D-60A5-0985314FD6D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8059" y="2337731"/>
                    <a:ext cx="926612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down-represented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9CB302D1-4FA2-9C8E-470A-FC356866D7C1}"/>
                      </a:ext>
                    </a:extLst>
                  </p:cNvPr>
                  <p:cNvSpPr txBox="1"/>
                  <p:nvPr/>
                </p:nvSpPr>
                <p:spPr>
                  <a:xfrm>
                    <a:off x="8558272" y="2337731"/>
                    <a:ext cx="926612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down-represented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5B08779E-42AF-3345-83F7-FB24C06D3E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35" y="2337731"/>
                    <a:ext cx="926612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down-represented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32B9A982-EFDD-3E34-483B-6ABECB94543B}"/>
                      </a:ext>
                    </a:extLst>
                  </p:cNvPr>
                  <p:cNvSpPr txBox="1"/>
                  <p:nvPr/>
                </p:nvSpPr>
                <p:spPr>
                  <a:xfrm>
                    <a:off x="3308314" y="2337731"/>
                    <a:ext cx="926612" cy="122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" dirty="0">
                        <a:latin typeface="Helvetica" pitchFamily="2" charset="0"/>
                      </a:rPr>
                      <a:t>down-represented in </a:t>
                    </a:r>
                    <a:r>
                      <a:rPr lang="en-US" sz="400" i="1" dirty="0">
                        <a:latin typeface="Helvetica" pitchFamily="2" charset="0"/>
                      </a:rPr>
                      <a:t>H. pylori </a:t>
                    </a:r>
                    <a:r>
                      <a:rPr lang="en-US" sz="400" dirty="0">
                        <a:latin typeface="Helvetica" pitchFamily="2" charset="0"/>
                      </a:rPr>
                      <a:t>positive</a:t>
                    </a:r>
                  </a:p>
                </p:txBody>
              </p: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43E16A-F4BC-8F04-52AC-9A403B9873A3}"/>
                  </a:ext>
                </a:extLst>
              </p:cNvPr>
              <p:cNvSpPr txBox="1"/>
              <p:nvPr/>
            </p:nvSpPr>
            <p:spPr>
              <a:xfrm>
                <a:off x="1501181" y="7693"/>
                <a:ext cx="7927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Chronic gastritis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592050-9193-6613-AEF9-F6237B51CF35}"/>
                  </a:ext>
                </a:extLst>
              </p:cNvPr>
              <p:cNvSpPr txBox="1"/>
              <p:nvPr/>
            </p:nvSpPr>
            <p:spPr>
              <a:xfrm>
                <a:off x="4180409" y="7694"/>
                <a:ext cx="9601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Intestinal metaplasia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E84E3-36F5-8385-85E0-72A63D089E51}"/>
                  </a:ext>
                </a:extLst>
              </p:cNvPr>
              <p:cNvSpPr txBox="1"/>
              <p:nvPr/>
            </p:nvSpPr>
            <p:spPr>
              <a:xfrm>
                <a:off x="6825475" y="7693"/>
                <a:ext cx="107686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Intraepithelial neoplasia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1329F0-A873-AC78-8D8C-86248994483D}"/>
                  </a:ext>
                </a:extLst>
              </p:cNvPr>
              <p:cNvSpPr txBox="1"/>
              <p:nvPr/>
            </p:nvSpPr>
            <p:spPr>
              <a:xfrm>
                <a:off x="10095165" y="7693"/>
                <a:ext cx="73285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Gastric cancer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5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244</TotalTime>
  <Words>83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9</cp:revision>
  <dcterms:created xsi:type="dcterms:W3CDTF">2024-12-08T18:38:56Z</dcterms:created>
  <dcterms:modified xsi:type="dcterms:W3CDTF">2024-12-11T03:53:09Z</dcterms:modified>
</cp:coreProperties>
</file>