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386"/>
    <p:restoredTop sz="93034"/>
  </p:normalViewPr>
  <p:slideViewPr>
    <p:cSldViewPr snapToGrid="0">
      <p:cViewPr>
        <p:scale>
          <a:sx n="100" d="100"/>
          <a:sy n="100" d="100"/>
        </p:scale>
        <p:origin x="1432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1D1DD-DD65-2947-BC3D-73AC0768D6FD}" type="datetimeFigureOut">
              <a:rPr lang="en-US" smtClean="0"/>
              <a:t>12/8/24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9EF3DB-2F83-6842-8998-2069BF052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08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EF3DB-2F83-6842-8998-2069BF052C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89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A8717-E100-8592-7F51-221F47DB0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A698DA-AB3D-B45D-68D7-787EA17BA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9688A-3C6B-552A-3D6A-95DDCDB09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59744-FB6C-A34B-81EA-E13E079B3FD2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65F30-7860-F9D9-B481-70DE50FD8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8BAB6-3C82-2590-D88B-30C843DB9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CD7A-2EF2-9D48-8DD4-C1155B3FE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14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22239-1F3C-CC7E-0B25-2CF6C7C3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EED55-43F6-9E08-A5A2-2D906049E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F0182-091F-DD56-D58E-26BA07E8E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59744-FB6C-A34B-81EA-E13E079B3FD2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FE73E-CA42-52E5-F88C-9A757E726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F5232-DDA2-C39E-69CA-042834E53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CD7A-2EF2-9D48-8DD4-C1155B3FE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20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CDF7AF-298F-06E3-DF41-83546C2CF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0E69AB-E93C-6B1A-9321-72DD5C860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55210-3FE2-9BB2-5AD3-CD7276E2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59744-FB6C-A34B-81EA-E13E079B3FD2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E8B41-8292-BBFC-4523-9D8FD78FB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842DF-B285-85AE-9D10-C4DF22881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CD7A-2EF2-9D48-8DD4-C1155B3FE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36310-0B0A-40F7-E22F-7BB6ADAA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07D00-E59B-F5FD-C8D8-17641B857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5C9E5-66D5-96BC-FFA2-FC07653F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59744-FB6C-A34B-81EA-E13E079B3FD2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3D582-E6D5-0B2C-2E7B-D9DA491B0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E7640-8F5E-5938-EDC8-61211A663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CD7A-2EF2-9D48-8DD4-C1155B3FE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3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59A80-C0D0-3B81-9D0E-BC8A0CB56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0F74F-EBC6-C6DF-E757-3D68E1B48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C25E7-97A1-0B8B-5954-A50CE22A7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59744-FB6C-A34B-81EA-E13E079B3FD2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37506-8EBA-0FBA-22CC-A97744E5C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722D4-6991-2F71-D21D-C6219ADA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CD7A-2EF2-9D48-8DD4-C1155B3FE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4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F5392-3C64-9F6C-4A57-BB31B5DF8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624AD-EB11-4768-34E2-3776315C4C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81CCA0-7F96-6652-0F41-D28BDC364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6E4F5-4900-8D09-32D2-FDF3A34A7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59744-FB6C-A34B-81EA-E13E079B3FD2}" type="datetimeFigureOut">
              <a:rPr lang="en-US" smtClean="0"/>
              <a:t>12/8/24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D549E-EC01-4C2E-F255-B35B68BEB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CC0B1-B85B-76FE-81DF-A3A87D3C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CD7A-2EF2-9D48-8DD4-C1155B3FE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7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25F0D-897E-8637-5015-736EE3F4A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32EED-665D-1B20-7D0D-A1A37CA26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D33DF-4860-C035-CE87-1E1849BC4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44D47-BE9C-7621-042D-F21251C9A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840E50-F5C0-4BE4-7E85-C872222548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703D4A-C85E-EECC-E713-91797FE30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59744-FB6C-A34B-81EA-E13E079B3FD2}" type="datetimeFigureOut">
              <a:rPr lang="en-US" smtClean="0"/>
              <a:t>12/8/24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AC1635-C36A-90A2-70F7-450596ED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734D59-86D4-956C-45AB-C5DF30913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CD7A-2EF2-9D48-8DD4-C1155B3FE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3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FF36-81AA-FA71-63BA-B302C527E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E459C-E29E-7FE6-A231-DADD380DE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59744-FB6C-A34B-81EA-E13E079B3FD2}" type="datetimeFigureOut">
              <a:rPr lang="en-US" smtClean="0"/>
              <a:t>12/8/24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FBB1EE-A1F2-F187-4318-A3D2F587C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45D4D7-A91C-3509-3832-236794308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CD7A-2EF2-9D48-8DD4-C1155B3FE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44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13B608-7A88-AC34-22B2-3C37B232B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59744-FB6C-A34B-81EA-E13E079B3FD2}" type="datetimeFigureOut">
              <a:rPr lang="en-US" smtClean="0"/>
              <a:t>12/8/24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CE3B46-08A1-D988-F010-BB8F040B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B4B22-FEA8-399A-E50A-557EDBAE8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CD7A-2EF2-9D48-8DD4-C1155B3FE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2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6D3E0-CF8F-712C-06C9-854B7AFE5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9643F-6C56-56E5-DA78-FD1EC399B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0A698-341C-DCED-1AB8-C47EA3E81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B664D-9D57-03D0-6C0E-DB70D4CE8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59744-FB6C-A34B-81EA-E13E079B3FD2}" type="datetimeFigureOut">
              <a:rPr lang="en-US" smtClean="0"/>
              <a:t>12/8/24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DEACA-4421-5F03-C440-BB1DDB92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4D798-FA82-B64A-68C3-9F22F9F18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CD7A-2EF2-9D48-8DD4-C1155B3FE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22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B344E-651C-9855-8951-ACB96798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0931C3-3B90-9997-A4FE-654FD977F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A90DB-F67E-F291-2D87-C588E521E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1602D-F0FB-AA95-BD73-9234B68DE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59744-FB6C-A34B-81EA-E13E079B3FD2}" type="datetimeFigureOut">
              <a:rPr lang="en-US" smtClean="0"/>
              <a:t>12/8/24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C931A-BB58-AA1E-DCCC-E4590CE4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34E6C-40C0-622A-7D69-C946F2AE8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CD7A-2EF2-9D48-8DD4-C1155B3FE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14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489E69-1D63-318C-28FD-AAF120613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FB18A-51C0-C435-518B-19039C36A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DEAA7-DF01-5102-988A-0494E53E9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59744-FB6C-A34B-81EA-E13E079B3FD2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55771-716C-D12B-8F27-F8D6F70D8D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E4C89-0C42-0B08-20A0-09512A98B5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DCD7A-2EF2-9D48-8DD4-C1155B3FE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01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30">
            <a:extLst>
              <a:ext uri="{FF2B5EF4-FFF2-40B4-BE49-F238E27FC236}">
                <a16:creationId xmlns:a16="http://schemas.microsoft.com/office/drawing/2014/main" id="{25CCB477-0CAD-6DD2-2E4D-FC589FB28BE9}"/>
              </a:ext>
            </a:extLst>
          </p:cNvPr>
          <p:cNvGrpSpPr/>
          <p:nvPr/>
        </p:nvGrpSpPr>
        <p:grpSpPr>
          <a:xfrm>
            <a:off x="0" y="0"/>
            <a:ext cx="12192000" cy="5486400"/>
            <a:chOff x="129462" y="499322"/>
            <a:chExt cx="11227378" cy="4375763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5CCE6F0-6A09-504D-A4C2-74FB780AF923}"/>
                </a:ext>
              </a:extLst>
            </p:cNvPr>
            <p:cNvSpPr txBox="1"/>
            <p:nvPr/>
          </p:nvSpPr>
          <p:spPr>
            <a:xfrm>
              <a:off x="129462" y="499322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Helvetica" pitchFamily="2" charset="0"/>
                </a:rPr>
                <a:t>a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9894E7B-FE7D-9A9A-6CB5-EB70BE8F9DAA}"/>
                </a:ext>
              </a:extLst>
            </p:cNvPr>
            <p:cNvSpPr txBox="1"/>
            <p:nvPr/>
          </p:nvSpPr>
          <p:spPr>
            <a:xfrm>
              <a:off x="132709" y="2859641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Helvetica" pitchFamily="2" charset="0"/>
                </a:rPr>
                <a:t>b</a:t>
              </a:r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A3B5505A-7DEC-39F1-DE12-8857777E62E5}"/>
                </a:ext>
              </a:extLst>
            </p:cNvPr>
            <p:cNvGrpSpPr/>
            <p:nvPr/>
          </p:nvGrpSpPr>
          <p:grpSpPr>
            <a:xfrm>
              <a:off x="371836" y="3075085"/>
              <a:ext cx="10856642" cy="1800000"/>
              <a:chOff x="156257" y="3107458"/>
              <a:chExt cx="10856642" cy="1800000"/>
            </a:xfrm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CF891CB6-B2C4-00FF-15FA-3174A8729B36}"/>
                  </a:ext>
                </a:extLst>
              </p:cNvPr>
              <p:cNvGrpSpPr/>
              <p:nvPr/>
            </p:nvGrpSpPr>
            <p:grpSpPr>
              <a:xfrm>
                <a:off x="156257" y="3107458"/>
                <a:ext cx="2117647" cy="1800000"/>
                <a:chOff x="115481" y="3075085"/>
                <a:chExt cx="2117647" cy="1800000"/>
              </a:xfrm>
            </p:grpSpPr>
            <p:pic>
              <p:nvPicPr>
                <p:cNvPr id="66" name="Picture 65" descr="Cg fuso">
                  <a:extLst>
                    <a:ext uri="{FF2B5EF4-FFF2-40B4-BE49-F238E27FC236}">
                      <a16:creationId xmlns:a16="http://schemas.microsoft.com/office/drawing/2014/main" id="{1FC158EC-D34A-AC53-7959-F7E9CC6317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5481" y="3075085"/>
                  <a:ext cx="2117647" cy="1800000"/>
                </a:xfrm>
                <a:prstGeom prst="rect">
                  <a:avLst/>
                </a:prstGeom>
              </p:spPr>
            </p:pic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B66C01AB-B0D0-E3E1-2F33-7D2A3217FBD2}"/>
                    </a:ext>
                  </a:extLst>
                </p:cNvPr>
                <p:cNvSpPr txBox="1"/>
                <p:nvPr/>
              </p:nvSpPr>
              <p:spPr>
                <a:xfrm>
                  <a:off x="377469" y="4679758"/>
                  <a:ext cx="1128835" cy="153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" dirty="0">
                      <a:latin typeface="Helvetica" pitchFamily="2" charset="0"/>
                    </a:rPr>
                    <a:t>down-represented in </a:t>
                  </a:r>
                  <a:r>
                    <a:rPr lang="en-US" sz="400" i="1" dirty="0">
                      <a:latin typeface="Helvetica" pitchFamily="2" charset="0"/>
                    </a:rPr>
                    <a:t>Fusobacterium </a:t>
                  </a:r>
                  <a:r>
                    <a:rPr lang="en-US" sz="400" dirty="0">
                      <a:latin typeface="Helvetica" pitchFamily="2" charset="0"/>
                    </a:rPr>
                    <a:t>low</a:t>
                  </a:r>
                </a:p>
              </p:txBody>
            </p:sp>
          </p:grp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9F6DCC74-A0F9-095F-17E9-26EB48DFBFE9}"/>
                  </a:ext>
                </a:extLst>
              </p:cNvPr>
              <p:cNvGrpSpPr/>
              <p:nvPr/>
            </p:nvGrpSpPr>
            <p:grpSpPr>
              <a:xfrm>
                <a:off x="2535892" y="3107458"/>
                <a:ext cx="1567893" cy="1800000"/>
                <a:chOff x="1977180" y="3075085"/>
                <a:chExt cx="1567893" cy="1800000"/>
              </a:xfrm>
            </p:grpSpPr>
            <p:pic>
              <p:nvPicPr>
                <p:cNvPr id="68" name="Picture 67" descr="Im fuso">
                  <a:extLst>
                    <a:ext uri="{FF2B5EF4-FFF2-40B4-BE49-F238E27FC236}">
                      <a16:creationId xmlns:a16="http://schemas.microsoft.com/office/drawing/2014/main" id="{30076E6F-26ED-5B01-B49F-5DFF6100AD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45073" y="3075085"/>
                  <a:ext cx="1100000" cy="1800000"/>
                </a:xfrm>
                <a:prstGeom prst="rect">
                  <a:avLst/>
                </a:prstGeom>
              </p:spPr>
            </p:pic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CAB3007F-9A85-1CBE-5D6E-5EA1C438B34A}"/>
                    </a:ext>
                  </a:extLst>
                </p:cNvPr>
                <p:cNvSpPr txBox="1"/>
                <p:nvPr/>
              </p:nvSpPr>
              <p:spPr>
                <a:xfrm>
                  <a:off x="1977180" y="4679758"/>
                  <a:ext cx="1103187" cy="153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" dirty="0">
                      <a:latin typeface="Helvetica" pitchFamily="2" charset="0"/>
                    </a:rPr>
                    <a:t>down-represented in </a:t>
                  </a:r>
                  <a:r>
                    <a:rPr lang="en-US" sz="400" i="1" dirty="0">
                      <a:latin typeface="Helvetica" pitchFamily="2" charset="0"/>
                    </a:rPr>
                    <a:t>Fusobacterium </a:t>
                  </a:r>
                  <a:r>
                    <a:rPr lang="en-US" sz="400" dirty="0">
                      <a:latin typeface="Helvetica" pitchFamily="2" charset="0"/>
                    </a:rPr>
                    <a:t>low</a:t>
                  </a:r>
                </a:p>
              </p:txBody>
            </p:sp>
          </p:grp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21B1AE58-95D9-B2CB-C5C7-42A794E8D0A6}"/>
                  </a:ext>
                </a:extLst>
              </p:cNvPr>
              <p:cNvGrpSpPr/>
              <p:nvPr/>
            </p:nvGrpSpPr>
            <p:grpSpPr>
              <a:xfrm>
                <a:off x="7387077" y="3107458"/>
                <a:ext cx="3625822" cy="1800000"/>
                <a:chOff x="6445075" y="3075085"/>
                <a:chExt cx="3625822" cy="1800000"/>
              </a:xfrm>
            </p:grpSpPr>
            <p:pic>
              <p:nvPicPr>
                <p:cNvPr id="90" name="Picture 89" descr="A graph of a graph with text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0B42F9D1-DF48-7368-9ED2-E7F6F74C09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45075" y="3075085"/>
                  <a:ext cx="3344118" cy="1800000"/>
                </a:xfrm>
                <a:prstGeom prst="rect">
                  <a:avLst/>
                </a:prstGeom>
              </p:spPr>
            </p:pic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F0EAF2FF-37AF-3CD4-959E-1142E1853175}"/>
                    </a:ext>
                  </a:extLst>
                </p:cNvPr>
                <p:cNvSpPr txBox="1"/>
                <p:nvPr/>
              </p:nvSpPr>
              <p:spPr>
                <a:xfrm>
                  <a:off x="7549510" y="4679758"/>
                  <a:ext cx="1135247" cy="153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" dirty="0">
                      <a:latin typeface="Helvetica" pitchFamily="2" charset="0"/>
                    </a:rPr>
                    <a:t>down-represented in </a:t>
                  </a:r>
                  <a:r>
                    <a:rPr lang="en-US" sz="400" i="1" dirty="0">
                      <a:latin typeface="Helvetica" pitchFamily="2" charset="0"/>
                    </a:rPr>
                    <a:t>Fusobacterium </a:t>
                  </a:r>
                  <a:r>
                    <a:rPr lang="en-US" sz="400" dirty="0">
                      <a:latin typeface="Helvetica" pitchFamily="2" charset="0"/>
                    </a:rPr>
                    <a:t>low</a:t>
                  </a:r>
                </a:p>
              </p:txBody>
            </p: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D5356E7D-92B2-FCBE-7083-45FBB49D0AA0}"/>
                    </a:ext>
                  </a:extLst>
                </p:cNvPr>
                <p:cNvSpPr txBox="1"/>
                <p:nvPr/>
              </p:nvSpPr>
              <p:spPr>
                <a:xfrm>
                  <a:off x="9030227" y="4679758"/>
                  <a:ext cx="1040670" cy="153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" dirty="0">
                      <a:latin typeface="Helvetica" pitchFamily="2" charset="0"/>
                    </a:rPr>
                    <a:t>up-represented in </a:t>
                  </a:r>
                  <a:r>
                    <a:rPr lang="en-US" sz="400" i="1" dirty="0">
                      <a:latin typeface="Helvetica" pitchFamily="2" charset="0"/>
                    </a:rPr>
                    <a:t>Fusobacterium</a:t>
                  </a:r>
                  <a:r>
                    <a:rPr lang="en-US" sz="400" dirty="0">
                      <a:latin typeface="Helvetica" pitchFamily="2" charset="0"/>
                    </a:rPr>
                    <a:t> low</a:t>
                  </a:r>
                </a:p>
              </p:txBody>
            </p:sp>
          </p:grp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B3B717AB-EF11-AC26-D615-8BB5EF3B2BF8}"/>
                  </a:ext>
                </a:extLst>
              </p:cNvPr>
              <p:cNvGrpSpPr/>
              <p:nvPr/>
            </p:nvGrpSpPr>
            <p:grpSpPr>
              <a:xfrm>
                <a:off x="4368960" y="3107458"/>
                <a:ext cx="3168993" cy="1800000"/>
                <a:chOff x="3618603" y="3075085"/>
                <a:chExt cx="3168993" cy="1800000"/>
              </a:xfrm>
            </p:grpSpPr>
            <p:pic>
              <p:nvPicPr>
                <p:cNvPr id="80" name="Picture 79" descr="A colorful graph with text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65455E7C-9E8F-80C2-7361-F1707E3A9F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618603" y="3075085"/>
                  <a:ext cx="2752942" cy="1800000"/>
                </a:xfrm>
                <a:prstGeom prst="rect">
                  <a:avLst/>
                </a:prstGeom>
              </p:spPr>
            </p:pic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CD185532-8C08-4C3B-E072-C5CD4183493D}"/>
                    </a:ext>
                  </a:extLst>
                </p:cNvPr>
                <p:cNvSpPr txBox="1"/>
                <p:nvPr/>
              </p:nvSpPr>
              <p:spPr>
                <a:xfrm>
                  <a:off x="4271907" y="4679758"/>
                  <a:ext cx="1103187" cy="153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" dirty="0">
                      <a:latin typeface="Helvetica" pitchFamily="2" charset="0"/>
                    </a:rPr>
                    <a:t>down-represented in </a:t>
                  </a:r>
                  <a:r>
                    <a:rPr lang="en-US" sz="400" i="1" dirty="0">
                      <a:latin typeface="Helvetica" pitchFamily="2" charset="0"/>
                    </a:rPr>
                    <a:t>Fusobacterium </a:t>
                  </a:r>
                  <a:r>
                    <a:rPr lang="en-US" sz="400" dirty="0">
                      <a:latin typeface="Helvetica" pitchFamily="2" charset="0"/>
                    </a:rPr>
                    <a:t>low</a:t>
                  </a:r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DBA3878C-9D53-C509-A536-B2EB024B9EB2}"/>
                    </a:ext>
                  </a:extLst>
                </p:cNvPr>
                <p:cNvSpPr txBox="1"/>
                <p:nvPr/>
              </p:nvSpPr>
              <p:spPr>
                <a:xfrm>
                  <a:off x="5746926" y="4679758"/>
                  <a:ext cx="1040670" cy="153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" dirty="0">
                      <a:latin typeface="Helvetica" pitchFamily="2" charset="0"/>
                    </a:rPr>
                    <a:t>up-represented in </a:t>
                  </a:r>
                  <a:r>
                    <a:rPr lang="en-US" sz="400" i="1" dirty="0">
                      <a:latin typeface="Helvetica" pitchFamily="2" charset="0"/>
                    </a:rPr>
                    <a:t>Fusobacterium</a:t>
                  </a:r>
                  <a:r>
                    <a:rPr lang="en-US" sz="400" dirty="0">
                      <a:latin typeface="Helvetica" pitchFamily="2" charset="0"/>
                    </a:rPr>
                    <a:t> low</a:t>
                  </a:r>
                </a:p>
              </p:txBody>
            </p:sp>
          </p:grp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D190E770-7AE6-5453-2127-112844F1A974}"/>
                </a:ext>
              </a:extLst>
            </p:cNvPr>
            <p:cNvGrpSpPr/>
            <p:nvPr/>
          </p:nvGrpSpPr>
          <p:grpSpPr>
            <a:xfrm>
              <a:off x="253896" y="714766"/>
              <a:ext cx="11102944" cy="1800000"/>
              <a:chOff x="253896" y="714766"/>
              <a:chExt cx="11102944" cy="1800000"/>
            </a:xfrm>
          </p:grpSpPr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5A001F23-6D3E-F66C-FAA1-6C56A610E7D0}"/>
                  </a:ext>
                </a:extLst>
              </p:cNvPr>
              <p:cNvGrpSpPr/>
              <p:nvPr/>
            </p:nvGrpSpPr>
            <p:grpSpPr>
              <a:xfrm>
                <a:off x="253896" y="714766"/>
                <a:ext cx="11102944" cy="1800000"/>
                <a:chOff x="253896" y="714766"/>
                <a:chExt cx="11102944" cy="1800000"/>
              </a:xfrm>
            </p:grpSpPr>
            <p:pic>
              <p:nvPicPr>
                <p:cNvPr id="93" name="Picture 92" descr="A graph with different colored squares&#10;&#10;Description automatically generated">
                  <a:extLst>
                    <a:ext uri="{FF2B5EF4-FFF2-40B4-BE49-F238E27FC236}">
                      <a16:creationId xmlns:a16="http://schemas.microsoft.com/office/drawing/2014/main" id="{108662DC-34AA-D644-5467-9BE5AE9FE5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3896" y="714766"/>
                  <a:ext cx="2752942" cy="1800000"/>
                </a:xfrm>
                <a:prstGeom prst="rect">
                  <a:avLst/>
                </a:prstGeom>
              </p:spPr>
            </p:pic>
            <p:pic>
              <p:nvPicPr>
                <p:cNvPr id="95" name="Picture 94" descr="A chart with different colored squares&#10;&#10;Description automatically generated">
                  <a:extLst>
                    <a:ext uri="{FF2B5EF4-FFF2-40B4-BE49-F238E27FC236}">
                      <a16:creationId xmlns:a16="http://schemas.microsoft.com/office/drawing/2014/main" id="{C0D3C271-AFBD-F1A3-E213-47771AB2A2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080367" y="714766"/>
                  <a:ext cx="2541177" cy="180000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pic>
              <p:nvPicPr>
                <p:cNvPr id="97" name="Picture 96" descr="A graph with different colored bars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692B1532-4EA9-CA71-3290-6C52107537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695074" y="714766"/>
                  <a:ext cx="2752942" cy="1800000"/>
                </a:xfrm>
                <a:prstGeom prst="rect">
                  <a:avLst/>
                </a:prstGeom>
              </p:spPr>
            </p:pic>
            <p:pic>
              <p:nvPicPr>
                <p:cNvPr id="99" name="Picture 98" descr="A graph of a number of cells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FBADE764-9C6B-FC74-6646-4CD4082C35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521546" y="714766"/>
                  <a:ext cx="2835294" cy="1800000"/>
                </a:xfrm>
                <a:prstGeom prst="rect">
                  <a:avLst/>
                </a:prstGeom>
              </p:spPr>
            </p:pic>
          </p:grp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7ABE07B-F020-D13C-9848-ABE924E8B0D8}"/>
                  </a:ext>
                </a:extLst>
              </p:cNvPr>
              <p:cNvSpPr txBox="1"/>
              <p:nvPr/>
            </p:nvSpPr>
            <p:spPr>
              <a:xfrm>
                <a:off x="5225420" y="2319835"/>
                <a:ext cx="981359" cy="153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" dirty="0">
                    <a:latin typeface="Helvetica" pitchFamily="2" charset="0"/>
                  </a:rPr>
                  <a:t>up-represented in </a:t>
                </a:r>
                <a:r>
                  <a:rPr lang="en-US" sz="400" i="1" dirty="0">
                    <a:latin typeface="Helvetica" pitchFamily="2" charset="0"/>
                  </a:rPr>
                  <a:t>H. pylori </a:t>
                </a:r>
                <a:r>
                  <a:rPr lang="en-US" sz="400" dirty="0">
                    <a:latin typeface="Helvetica" pitchFamily="2" charset="0"/>
                  </a:rPr>
                  <a:t>positive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CF75305-5AEE-C47E-1C9C-81B124EC36F9}"/>
                  </a:ext>
                </a:extLst>
              </p:cNvPr>
              <p:cNvSpPr txBox="1"/>
              <p:nvPr/>
            </p:nvSpPr>
            <p:spPr>
              <a:xfrm>
                <a:off x="7715157" y="2319835"/>
                <a:ext cx="981359" cy="153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" dirty="0">
                    <a:latin typeface="Helvetica" pitchFamily="2" charset="0"/>
                  </a:rPr>
                  <a:t>up-represented in </a:t>
                </a:r>
                <a:r>
                  <a:rPr lang="en-US" sz="400" i="1" dirty="0">
                    <a:latin typeface="Helvetica" pitchFamily="2" charset="0"/>
                  </a:rPr>
                  <a:t>H. pylori </a:t>
                </a:r>
                <a:r>
                  <a:rPr lang="en-US" sz="400" dirty="0">
                    <a:latin typeface="Helvetica" pitchFamily="2" charset="0"/>
                  </a:rPr>
                  <a:t>positive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4B5893A-34CE-25C7-33F2-375D10AE6CB9}"/>
                  </a:ext>
                </a:extLst>
              </p:cNvPr>
              <p:cNvSpPr txBox="1"/>
              <p:nvPr/>
            </p:nvSpPr>
            <p:spPr>
              <a:xfrm>
                <a:off x="10375481" y="2319835"/>
                <a:ext cx="981359" cy="153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" dirty="0">
                    <a:latin typeface="Helvetica" pitchFamily="2" charset="0"/>
                  </a:rPr>
                  <a:t>up-represented in </a:t>
                </a:r>
                <a:r>
                  <a:rPr lang="en-US" sz="400" i="1" dirty="0">
                    <a:latin typeface="Helvetica" pitchFamily="2" charset="0"/>
                  </a:rPr>
                  <a:t>H. pylori </a:t>
                </a:r>
                <a:r>
                  <a:rPr lang="en-US" sz="400" dirty="0">
                    <a:latin typeface="Helvetica" pitchFamily="2" charset="0"/>
                  </a:rPr>
                  <a:t>positive</a:t>
                </a: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E1F4D96-2211-BA60-B40F-79485BD01FB2}"/>
                  </a:ext>
                </a:extLst>
              </p:cNvPr>
              <p:cNvSpPr txBox="1"/>
              <p:nvPr/>
            </p:nvSpPr>
            <p:spPr>
              <a:xfrm>
                <a:off x="2149913" y="2319835"/>
                <a:ext cx="981359" cy="153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" dirty="0">
                    <a:latin typeface="Helvetica" pitchFamily="2" charset="0"/>
                  </a:rPr>
                  <a:t>up-represented in </a:t>
                </a:r>
                <a:r>
                  <a:rPr lang="en-US" sz="400" i="1" dirty="0">
                    <a:latin typeface="Helvetica" pitchFamily="2" charset="0"/>
                  </a:rPr>
                  <a:t>H. pylori </a:t>
                </a:r>
                <a:r>
                  <a:rPr lang="en-US" sz="400" dirty="0">
                    <a:latin typeface="Helvetica" pitchFamily="2" charset="0"/>
                  </a:rPr>
                  <a:t>positive</a:t>
                </a: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2B9A982-EFDD-3E34-483B-6ABECB94543B}"/>
                  </a:ext>
                </a:extLst>
              </p:cNvPr>
              <p:cNvSpPr txBox="1"/>
              <p:nvPr/>
            </p:nvSpPr>
            <p:spPr>
              <a:xfrm>
                <a:off x="3854422" y="2319835"/>
                <a:ext cx="1050288" cy="153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" dirty="0">
                    <a:latin typeface="Helvetica" pitchFamily="2" charset="0"/>
                  </a:rPr>
                  <a:t>down-represented in </a:t>
                </a:r>
                <a:r>
                  <a:rPr lang="en-US" sz="400" i="1" dirty="0">
                    <a:latin typeface="Helvetica" pitchFamily="2" charset="0"/>
                  </a:rPr>
                  <a:t>H. pylori </a:t>
                </a:r>
                <a:r>
                  <a:rPr lang="en-US" sz="400" dirty="0">
                    <a:latin typeface="Helvetica" pitchFamily="2" charset="0"/>
                  </a:rPr>
                  <a:t>positive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A23F27DF-F68A-C35D-60A5-0985314FD6DF}"/>
                  </a:ext>
                </a:extLst>
              </p:cNvPr>
              <p:cNvSpPr txBox="1"/>
              <p:nvPr/>
            </p:nvSpPr>
            <p:spPr>
              <a:xfrm>
                <a:off x="6344694" y="2319835"/>
                <a:ext cx="1050288" cy="153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" dirty="0">
                    <a:latin typeface="Helvetica" pitchFamily="2" charset="0"/>
                  </a:rPr>
                  <a:t>down-represented in </a:t>
                </a:r>
                <a:r>
                  <a:rPr lang="en-US" sz="400" i="1" dirty="0">
                    <a:latin typeface="Helvetica" pitchFamily="2" charset="0"/>
                  </a:rPr>
                  <a:t>H. pylori </a:t>
                </a:r>
                <a:r>
                  <a:rPr lang="en-US" sz="400" dirty="0">
                    <a:latin typeface="Helvetica" pitchFamily="2" charset="0"/>
                  </a:rPr>
                  <a:t>positive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9CB302D1-4FA2-9C8E-470A-FC356866D7C1}"/>
                  </a:ext>
                </a:extLst>
              </p:cNvPr>
              <p:cNvSpPr txBox="1"/>
              <p:nvPr/>
            </p:nvSpPr>
            <p:spPr>
              <a:xfrm>
                <a:off x="9073947" y="2319835"/>
                <a:ext cx="1050288" cy="153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" dirty="0">
                    <a:latin typeface="Helvetica" pitchFamily="2" charset="0"/>
                  </a:rPr>
                  <a:t>down-represented in </a:t>
                </a:r>
                <a:r>
                  <a:rPr lang="en-US" sz="400" i="1" dirty="0">
                    <a:latin typeface="Helvetica" pitchFamily="2" charset="0"/>
                  </a:rPr>
                  <a:t>H. pylori </a:t>
                </a:r>
                <a:r>
                  <a:rPr lang="en-US" sz="400" dirty="0">
                    <a:latin typeface="Helvetica" pitchFamily="2" charset="0"/>
                  </a:rPr>
                  <a:t>positive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5B08779E-42AF-3345-83F7-FB24C06D3E7F}"/>
                  </a:ext>
                </a:extLst>
              </p:cNvPr>
              <p:cNvSpPr txBox="1"/>
              <p:nvPr/>
            </p:nvSpPr>
            <p:spPr>
              <a:xfrm>
                <a:off x="627335" y="2319835"/>
                <a:ext cx="1050288" cy="153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" dirty="0">
                    <a:latin typeface="Helvetica" pitchFamily="2" charset="0"/>
                  </a:rPr>
                  <a:t>down-represented in </a:t>
                </a:r>
                <a:r>
                  <a:rPr lang="en-US" sz="400" i="1" dirty="0">
                    <a:latin typeface="Helvetica" pitchFamily="2" charset="0"/>
                  </a:rPr>
                  <a:t>H. pylori </a:t>
                </a:r>
                <a:r>
                  <a:rPr lang="en-US" sz="400" dirty="0">
                    <a:latin typeface="Helvetica" pitchFamily="2" charset="0"/>
                  </a:rPr>
                  <a:t>positive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2533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75</Words>
  <Application>Microsoft Macintosh PowerPoint</Application>
  <PresentationFormat>Widescreen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msilva17@student.ubc.ca</dc:creator>
  <cp:lastModifiedBy>msilva17@student.ubc.ca</cp:lastModifiedBy>
  <cp:revision>5</cp:revision>
  <dcterms:created xsi:type="dcterms:W3CDTF">2024-12-08T18:38:56Z</dcterms:created>
  <dcterms:modified xsi:type="dcterms:W3CDTF">2024-12-09T05:06:53Z</dcterms:modified>
</cp:coreProperties>
</file>