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8" r:id="rId3"/>
    <p:sldId id="299" r:id="rId4"/>
    <p:sldId id="300" r:id="rId5"/>
    <p:sldId id="302" r:id="rId6"/>
    <p:sldId id="301" r:id="rId7"/>
    <p:sldId id="303" r:id="rId8"/>
    <p:sldId id="289" r:id="rId9"/>
    <p:sldId id="264" r:id="rId10"/>
    <p:sldId id="265" r:id="rId11"/>
    <p:sldId id="297" r:id="rId12"/>
    <p:sldId id="267" r:id="rId13"/>
    <p:sldId id="304" r:id="rId14"/>
    <p:sldId id="305" r:id="rId15"/>
    <p:sldId id="306" r:id="rId16"/>
    <p:sldId id="307" r:id="rId17"/>
    <p:sldId id="273" r:id="rId18"/>
    <p:sldId id="274" r:id="rId19"/>
    <p:sldId id="308" r:id="rId20"/>
    <p:sldId id="319" r:id="rId21"/>
    <p:sldId id="320" r:id="rId22"/>
    <p:sldId id="317" r:id="rId23"/>
    <p:sldId id="276" r:id="rId24"/>
    <p:sldId id="321" r:id="rId25"/>
    <p:sldId id="310" r:id="rId26"/>
    <p:sldId id="312" r:id="rId27"/>
    <p:sldId id="313" r:id="rId28"/>
    <p:sldId id="314" r:id="rId29"/>
    <p:sldId id="322" r:id="rId30"/>
    <p:sldId id="315" r:id="rId31"/>
    <p:sldId id="323" r:id="rId32"/>
    <p:sldId id="31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38" autoAdjust="0"/>
    <p:restoredTop sz="94628" autoAdjust="0"/>
  </p:normalViewPr>
  <p:slideViewPr>
    <p:cSldViewPr>
      <p:cViewPr varScale="1">
        <p:scale>
          <a:sx n="72" d="100"/>
          <a:sy n="72" d="100"/>
        </p:scale>
        <p:origin x="1169"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4T23:59:33.5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0,'746'0,"-729"0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30:09.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0 117,'22'-1,"0"-1,0-2,38-10,-32 7,44-6,206 8,-184 7,552-2,-409 7,-83-2,-77-3,117-1,-186-2,0 0,1-1,-1 0,10-5,-10 4,1 1,0-1,15-1,118 0,-19 1,-97 1,0-1,45-11,-31 0,-29 9,0 1,0 0,17-2,12 2,77 4,-50 2,-17-1,0 3,73 14,-40 0,36 7,-75-20,0-2,62-4,-39-1,-43 3,-9 0,18-3,-29 2,0-1,1 1,-1-1,0-1,0 1,0-1,0 1,7-5,5-5,-2-1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7:51.1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0 976,'1'-5,"0"0,-1 0,2 0,-1 0,1 0,1-4,4-10,3-12,10-21,1 1,-10 21,-2 6,-1 0,0 0,-2-1,2-17,12-87,-8 65,1-52,-10 87,1 0,6-17,-2 6,-1 13,0 1,2 0,1 1,11-19,-15 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7:53.0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1 808,'1'0,"0"0,1-1,-1 1,0-1,1 1,-1-1,0 1,0-1,0 1,1-1,-1 0,0 0,0 0,0 0,0 0,0 0,-1 0,1 0,0 0,0-1,14-27,-14 26,17-43,-2-2,5-26,-1 0,-7 23,-6 22,7-17,-2 10,2-17,-7 24,7-18,-6 19,0-2,-1-9,-3 21,0 0,5-11,4-16,-9 25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7:55.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0 877,'3'-1,"-1"-1,0 0,-1 0,1 0,0 0,0 0,-1 0,0 0,1 0,-1-1,0 1,1-3,3-5,7-12,-2-1,0 0,-2-1,1-6,11-29,-4 21,-11 27,0-1,-1 0,0 0,0 0,-1 0,0-8,3-22,2 0,10-30,-8 25,1-19,-2 11,-4 14,-2 0,-1 1,-3-16,1 46,0-5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7:56.6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0 870,'3'-2,"0"1,1-1,-1 0,0 0,-1 0,1 0,0 0,-1 0,1-1,-1 1,1-1,-1 0,1-2,4-6,0-1,4-12,-6 13,12-28,9-37,-4 13,14-42,-31 85,0 1,-1-1,0-8,6-31,-5 26,-1-1,-1 0,-2 0,-2-22,2-49,3 69,-2 18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7:58.5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0 857,'1'0,"0"0,0 0,0 0,-1-1,1 1,0 0,0-1,0 1,-1 0,1-1,0 1,0-1,-1 0,1 1,-1-1,1 0,10-13,-9 12,17-27,-1-1,-2 0,12-30,-10 23,-8 17,-1 0,-1-1,3-14,-4 14,8-21,-5 18,1-9,10-43,5-50,-24 105,0 0,-2-1,-1-8,0 5,3-26,7 11,-4 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08:00.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0 927,'37'-83,"-22"48,-10 22,0-1,3-2,1-2,-1-1,4-14,5-10,23-73,-35 101,-1 0,0 0,-1 0,-1 0,0-10,0 13,7-47,-4 36,-2 0,0-7,3-48,1-30,-6 93,1 0,0 0,4-8,-3 7,1-3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1:19.361"/>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1,'18'1,"-1"0,6 2,27 3,-35-5,-1 1,1 1,6 2,-4-1,0-1,2 0,46 0,-48-3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1:21.94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1,'296'0,"-276"1,0 0,4 3,27 2,-37-6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1:54.040"/>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12,'84'-1,"20"-5,-29 2,26 4,-66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4T23:59:35.7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61,'106'-8,"-2"1,21-1,-91 5,-24 2,0 0,1 0,-1-1,0 0,17-6,-15 4,-1 0,1 1,0 0,0 1,19-1,63 3,-50 1,7-1,-30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1:56.535"/>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1,'4'0,"7"0,4 0,3 0,1 0,3 0,1 0,4 0,-2 0,-1 0,-2 0,1 0,2 0,1 0,2 4,3 1,-1 0,-5-1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3:15.336"/>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0,'369'0,"-351"0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3:17.271"/>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0,'478'0,"-450"0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3:27.29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1,'8'3,"-1"0,1 0,0-1,0 0,8 1,18 4,-9 1,0-2,0-1,16 1,36 1,37-3,-97-4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3:29.55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1,'26'3,"-6"0,45 1,-34-3,0 1,25 5,-9 3,0-3,0-1,21-2,-56-3,0 0,1 1,-1 0,3 2,-1-1,4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6:43.5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7:11.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18:45.9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20:52.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21:03.1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1 350,'12'0,"0"-1,7-2,13-1,20-2,0-2,23-7,-49 10,16-5,9-3,-13 2,-1 2,1 2,30-1,59 1,-17 2,-42 2,-25 1,-1-1,4-3,34-4,79 0,-134 9,341-3,-272 5,-50-4,0-1,-1-2,10-4,27-4,-73 13,283-33,-15 9,-163 18,-63 5,-1-2,20-5,-27 1,35-7,0 3,15 3,175-3,-229 12,-13 0,0-2,-1 0,18-4,-9 0,-1 2,32-1,65 5,-68 1,97-2,136 3,90 23,-166-15,-185-9,-1 2,16 4,-10-1,21-1,258-3,-166-3,869 1,-843 6,-3-1,98 7,12 0,1189-13,-1382-2,13-6,-10 1,2 4,-27 3,244 3,-191 4,74 0,-30 0,-17-1,-109-2,0 1,0 2,23 7,31 6,-52-14,-24-4,0 1,0 1,-1 1,11 3,64 31,28 17,15 7,-130-61,13 6,-1 0,1 1,-1 1,0 1,-1 0,4 4,-2 1,-2-3,0 2,-1 0,0 0,-1 1,-1 2,-4-7,-1 2,-1-1,0 1,0 0,-1 0,-1 1,0-1,0 1,-2 0,1 0,-2 0,0 0,0 8,-4 105,-10 51,7-135,-6 16,1-8,-19 114,22-130,-7 20,5-21,0 0,-2-1,-8 13,-33 62,46-94,-68 124,73-134,1-1,0 0,0 0,-1 0,1 0,-1 0,1 0,-1-1,0 1,0-1,0 1,0-1,-1 1,2-1,0-1,0 1,0-1,0 0,0 0,0 0,0 1,-1-1,1 0,0 0,0 0,0-1,0 1,0 0,0 0,0 0,0-1,0 1,0-1,0 1,0-1,0 1,0-1,1 1,-1-1,0 0,0 0,0 1,1-1,-1 0,0 0,1 0,-3-3,0 0,1 0,-1-1,1 1,0-1,0 1,1-1,0 0,-1 1,2-1,-1-2,-1-12,1 0,0-6,1 13,1-14,0 17,-1 1,0 0,0-1,-1 1,0 0,0-1,-1 1,0 0,-2-3,-3-3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29:47.9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16,'0'-3,"5"0,4 0,5 0,3 1,1 1,3 0,4 1,1 0,1 0,-1 0,-1 1,-5-1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21:17.9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0 152,'4'0,"3"0,5 0,2 0,4-4,6-1,6 0,0-1,-3-3,2-1,-2 0,-4-2,-1-2,-4 0,-3-1,-2-1,-2-1,-3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21:54.4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1:21:56.8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24:44.894"/>
    </inkml:context>
    <inkml:brush xml:id="br0">
      <inkml:brushProperty name="width" value="0.05" units="cm"/>
      <inkml:brushProperty name="height" value="0.05" units="cm"/>
      <inkml:brushProperty name="color" value="#FFFFFF"/>
    </inkml:brush>
  </inkml:definitions>
  <inkml:trace contextRef="#ctx0" brushRef="#br0">1 75 24575,'9'-1'0,"-1"0"0,1-1 0,0 0 0,-1-1 0,10-3 0,-8 2 0,2 0 0,1-1 0,0 1 0,0 0 0,0 1 0,27-3 0,153 6 0,-91 1 0,14 4 0,-102-3 0,0 0 0,0 1 0,0 0 0,0 1 0,23 11 0,-34-13 0,0-1 0,0 1 0,0 0 0,-1 0 0,1 0 0,-1 0 0,1 0 0,2 4 0,-5-5 0,1-1 0,-1 1 0,0-1 0,1 1 0,-1-1 0,0 1 0,1 0 0,-1-1 0,0 1 0,0 0 0,1-1 0,-1 1 0,0-1 0,0 1 0,0 0 0,0-1 0,0 1 0,0 0 0,0-1 0,0 1 0,0 0 0,-1-1 0,1 1 0,0 0 0,0-1 0,0 1 0,-1 0 0,1-1 0,0 1 0,-1-1 0,1 1 0,-1-1 0,1 1 0,0-1 0,-1 1 0,1-1 0,-1 1 0,1-1 0,-1 0 0,0 1 0,1-1 0,-1 0 0,0 1 0,-4 1 0,1 0 0,0-1 0,-1 1 0,1-1 0,-1 0 0,1 0 0,-1 0 0,0-1 0,1 0 0,-7 0 0,4 0 0,1-1 0,-1 0 0,0 0 0,1-1 0,-1 0 0,-9-4 0,9 2 0,0 0 0,0-1 0,0 0 0,1 0 0,-12-11 0,14 10 0,-1 1 0,-1 1 0,1-1 0,-1 1 0,1 0 0,-1 0 0,-1 1 0,1-1 0,-9-2 0,-18 0 0,26 5 0,-1 0 0,1 0 0,-11-4 0,13 3 0,1 0 0,-1 1 0,1-1 0,-1 1 0,0 0 0,1 1 0,-1-1 0,0 1 0,0 0 0,0 0 0,1 0 0,-1 1 0,0-1 0,1 1 0,-1 1 0,0-1 0,1 0 0,-6 4 0,1-1 8,1-1 0,-1 0 0,0 0 0,0-1 0,0 0 0,-18 1 0,-58-2-341,48-3-755,18 2-5738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24:28.411"/>
    </inkml:context>
    <inkml:brush xml:id="br0">
      <inkml:brushProperty name="width" value="0.05" units="cm"/>
      <inkml:brushProperty name="height" value="0.05" units="cm"/>
      <inkml:brushProperty name="color" value="#008C3A"/>
    </inkml:brush>
  </inkml:definitions>
  <inkml:trace contextRef="#ctx0" brushRef="#br0">59 101 24575,'2'-1'0,"-1"0"0,0 1 0,1-1 0,-1 0 0,0 0 0,0 0 0,0 0 0,1 0 0,-1 0 0,0 0 0,0 0 0,0 0 0,0-2 0,5-3 0,12-12 0,-10 10 0,17-13 0,-22 18 0,1 1 0,-1 0 0,1 0 0,0 0 0,0 0 0,0 1 0,-1 0 0,9-2 0,26-3 0,68-2 0,-89 8 0,0 1 0,0 0 0,0 2 0,0 0 0,0 1 0,22 8 0,-28-8 0,-6-3 0,0 1 0,-1-1 0,1 1 0,0 1 0,-1-1 0,1 1 0,-1-1 0,0 1 0,7 7 0,-10-10 0,-1 1 0,1-1 0,-1 1 0,1 0 0,-1-1 0,1 1 0,-1-1 0,0 1 0,0 0 0,1-1 0,-1 1 0,0 0 0,0-1 0,0 1 0,1 0 0,-1 0 0,0-1 0,0 1 0,0 0 0,0-1 0,-1 1 0,1 0 0,0-1 0,0 1 0,0 0 0,0 0 0,-1-1 0,1 1 0,0-1 0,-1 1 0,1 0 0,0-1 0,-1 1 0,1-1 0,-1 1 0,1-1 0,-1 1 0,1-1 0,-1 1 0,0 0 0,-2 1 0,0-1 0,0 1 0,1-1 0,-1 1 0,0-1 0,-1 0 0,-4 1 0,-21 2 0,0-1 0,0-1 0,-53-4 0,16 0 0,29 1 0,-57-7 0,71 6 0,-25-1 0,7 2 0,30-1 0,11 2 0,0 0 0,0 0 0,0 0 0,0 0 0,0 0 0,-1 0 0,1 0 0,0 0 0,0 0 0,0-1 0,0 1 0,0 0 0,0 0 0,0 0 0,0 0 0,0 0 0,0 0 0,0 0 0,0 0 0,0 0 0,-1 0 0,1 0 0,0 0 0,0 0 0,0-1 0,0 1 0,0 0 0,0 0 0,0 0 0,0 0 0,0 0 0,0 0 0,0 0 0,0 0 0,0 0 0,0 0 0,0-1 0,0 1 0,0 0 0,0 0 0,0 0 0,0 0 0,0 0 0,0 0 0,0 0 0,1 0 0,0-1 0,0 0 0,0 1 0,0-1 0,0 0 0,0 1 0,1-1 0,-1 1 0,0 0 0,0-1 0,1 1 0,0 0 0,37-4 0,73 4 0,-54 1 0,-49-2 0,0 0 0,0-1 0,1 1 0,-1-2 0,11-3 0,-9 2 0,0 1 0,0 0 0,14-1 0,14 1 0,33-4 0,-56 5-1365,-2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2:57:09.39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1,'4'0,"4"0,1 0,4 0,2 0,2 0,0 0,1 2,4 0,0 0,2 0,-1 0,-1 1,-1 0,-5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2:57:09.39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1,'4'0,"4"0,1 0,4 0,2 0,2 0,0 0,1 2,4 0,0 0,2 0,-1 0,-1 1,-1 0,-5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22:57:09.39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1,'4'0,"4"0,1 0,4 0,2 0,2 0,0 0,1 2,4 0,0 0,2 0,-1 0,-1 1,-1 0,-5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0:55.800"/>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387 12,'0'0,"0"-1,0 1,0-1,-1 1,1-1,0 1,-1 0,1-1,0 1,-1-1,1 1,0 0,-1-1,1 1,0 0,-1-1,1 1,-1 0,1 0,-1 0,1-1,-1 1,1 0,-2 0,-13-4,14 4,-6 0,1 0,0 0,0 1,0 0,0 0,0 0,0 1,-9 4,5-3,-20 5,-10-4,27-4,0 1,0 1,-15 4,24-5,0 1,0-1,1 1,-1 0,1 0,-1 0,1 0,0 0,0 1,0 0,0-1,0 1,0 0,-3 6,1-2,1 0,-1 0,-1-1,0 0,1 0,-2 0,1-1,-11 7,14-9,0-1,1 1,-1-1,1 1,-1 0,1 0,0 0,0 0,0 0,1 0,-1 0,1 1,-1-1,1 1,0-1,1 1,-2 5,1 7,0 0,2 28,0-22,-1 35,2 34,5-40,-4-33,2 19,-4 217,-2-130,1 1367,0-1473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1:00.048"/>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431 0,'-226'0,"214"1,1 1,-1 0,1 1,0 0,0 0,-22 11,7-3,20-8,0-1,-1 1,1 1,0 0,-10 8,13-10,1 0,0 0,-1 1,1 0,0-1,0 1,1 0,-1 0,0 0,1 0,0 0,0 0,0 0,-1 5,0 20,0 0,4 37,0-11,-2 3,8 154,-3-157,-4 58,-1-89,1-10,0 0,1 0,1 0,5 16,-4-14,0 1,2 20,-4 133,-4-87,3 15,-2 107,-11-53,3-58,0 25,9-106,-5 114,-3 97,8-202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29:49.4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2,'45'-1,"-14"0,36 4,-55-1,-1 0,-1 1,1 1,13 5,-13-4,0-1,1 0,18 3,-9-5,36-1,7 0,-44 3,-4 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1:07.169"/>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518 0,'-347'0,"342"0,1 0,-1 1,0-1,1 1,-1 0,1 0,-1 0,1 1,-9 3,11-3,-1 0,0 0,1 0,0 0,-1 0,1 0,0 1,0-1,1 1,-1-1,0 1,1 0,-1-1,1 1,-2 6,0 4,0 1,0 0,0 27,5 45,0-30,-2 344,-1-387,0 0,-1-1,-1 1,-5 15,4-13,0 0,-2 22,4 138,4-97,-2-24,1 7,-8 73,0-50,4 94,3-119,-1-42,0-1,-2 1,-6 24,4-21,-4 35,7 130,3-99,-2-1,2 90,0-162,1 0,0 1,4 13,-4-20,1 0,0 0,0 0,0 0,1 0,8 11,-6-10,1 1,0-1,11 10,-4-6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1:16.780"/>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0 120,'3'-1,"0"0,0 0,0 0,-1-1,1 1,0-1,-1 1,1-1,-1 0,5-4,0 0,20-16,-11 8,31-18,-41 28,1 0,0 1,0 0,0 0,1 1,-1 0,1 0,10 0,134 1,-68 4,188-4,-261 2,0 0,-1 1,1 0,14 5,16 3,9-4,0-3,67-4,-42 0,-41 1,251 8,11-1,-186-8,816 1,-602 21,-123-9,3-13,-69-1,432 2,-528 2,51 9,-15-1,-2-2,104 5,855-14,-577 2,-371 1,-1 4,161 33,-215-33,1-2,39 2,61-8,-41 1,53-7,0 0,-94 7,92-12,30-26,-145 32,1 1,0 2,33-2,-8 2,112-4,-127 8,0-2,0-1,38-9,-29 2,1 3,0 1,58 0,713 8,-542-2,-259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1:40.47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90,'1'0,"0"0,0-1,0 1,-1 0,1-1,0 1,-1-1,1 0,0 1,-1-1,1 0,5-4,1 1,1 1,0 0,-1 0,2 1,-1 0,16-2,-6 0,-10 3,6-2,0 0,0-1,14-5,-19 5,0 1,0 1,1-1,17-1,38 2,-18 1,5-6,1 1,187 4,-124 3,-108-1,0 1,0 0,0 1,0-1,0 1,11 5,45 24,-47-22,1 0,29 9,-34-14,1-1,0-1,24 1,43-5,-28 1,220 0,-253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11:43.4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61,'49'1,"-18"1,45-5,-62 0,0 0,13-5,-13 4,25-5,66-8,-66 10,-21 4,27-3,127 6,-86 0,-64 2,-1 0,1 1,-1 1,24 8,-22-5,-1-2,1 0,32 1,13 1,-35-2,-16-4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4.510"/>
    </inkml:context>
    <inkml:brush xml:id="br0">
      <inkml:brushProperty name="width" value="0.05" units="cm"/>
      <inkml:brushProperty name="height" value="0.05" units="cm"/>
    </inkml:brush>
  </inkml:definitions>
  <inkml:trace contextRef="#ctx0" brushRef="#br0">236 26 24575,'-4'-1'0,"-1"0"0,0 1 0,0-2 0,1 1 0,-1 0 0,1-1 0,-6-2 0,-18-7 0,21 10 0,0 0 0,1 1 0,-1 0 0,0 0 0,1 0 0,-1 1 0,0 0 0,1 1 0,-1-1 0,1 1 0,-1 0 0,1 1 0,0-1 0,0 1 0,0 0 0,0 1 0,1 0 0,-1 0 0,1 0 0,0 0 0,0 1 0,-7 9 0,9-11 0,1 1 0,0-1 0,1 1 0,-1 0 0,1 0 0,-1 0 0,1 0 0,0 0 0,1 0 0,-2 5 0,2 6 0,0 22 0,1-23 0,-1-10 0,0-1 0,1 0 0,-1 1 0,1-1 0,-1 0 0,1 1 0,3 5 0,-3-7 0,0-1 0,0 1 0,0 0 0,1 0 0,-1-1 0,1 1 0,-1-1 0,1 1 0,0-1 0,-1 0 0,1 0 0,0 0 0,3 2 0,14 6 0,-6-4 0,-1 1 0,-1 1 0,15 9 0,-21-12 0,0-1 0,0 0 0,0 0 0,0 0 0,0 0 0,1-1 0,7 2 0,-12-3 0,1-1 0,0 1 0,0-1 0,0 0 0,-1 0 0,1 1 0,0-1 0,0 0 0,0-1 0,-1 1 0,1 0 0,0-1 0,0 1 0,0-1 0,-1 1 0,1-1 0,0 0 0,-1 0 0,1 1 0,-1-1 0,1 0 0,-1-1 0,1 1 0,-1 0 0,0 0 0,1-1 0,1-1 0,1-5 0,0 0 0,0 0 0,5-14 0,-6 13 0,0 0 0,10-16 0,-9 19 0,-1 0 0,0 1 0,0-1 0,0-1 0,0 1 0,-1 0 0,0-1 0,-1 1 0,1-1 0,-1 0 0,0 1 0,-1-1 0,0 0 0,0 1 0,0-1 0,-3-10 0,1 3-66,-7-22-1233,4 23-5527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7.308"/>
    </inkml:context>
    <inkml:brush xml:id="br0">
      <inkml:brushProperty name="width" value="0.05" units="cm"/>
      <inkml:brushProperty name="height" value="0.05" units="cm"/>
    </inkml:brush>
  </inkml:definitions>
  <inkml:trace contextRef="#ctx0" brushRef="#br0">1 0 24575,'0'3'0,"0"2"0,2 2 0,4-2 0,0 4 0,5 1 0,0 0 0,0-1 0,-1 0 0,0 4 0,-2 2 0,-2 6 0,3-1 0,0 2 0,1-4 0,3-1 0,0 0 0,-2-3-8191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9.221"/>
    </inkml:context>
    <inkml:brush xml:id="br0">
      <inkml:brushProperty name="width" value="0.05" units="cm"/>
      <inkml:brushProperty name="height" value="0.05" units="cm"/>
    </inkml:brush>
  </inkml:definitions>
  <inkml:trace contextRef="#ctx0" brushRef="#br0">0 78 24575,'143'0'0,"-137"-1"12,1 1 0,-1-1 0,1 0 0,-1-1 0,1 1 0,-1-1 0,0-1 0,0 1 0,11-7 0,1-3-755,28-22 1,-34 25-6084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28.784"/>
    </inkml:context>
    <inkml:brush xml:id="br0">
      <inkml:brushProperty name="width" value="0.1" units="cm"/>
      <inkml:brushProperty name="height" value="0.1" units="cm"/>
      <inkml:brushProperty name="color" value="#008C3A"/>
    </inkml:brush>
  </inkml:definitions>
  <inkml:trace contextRef="#ctx0" brushRef="#br0">50 0 24575,'0'476'0,"-1"-472"0,1 0 0,1 0 0,-1 1 0,1-1 0,-1 0 0,3 6 0,-3-10 0,0 1 0,0-1 0,1 1 0,-1-1 0,0 1 0,1-1 0,-1 1 0,0-1 0,1 1 0,-1-1 0,1 1 0,-1-1 0,1 0 0,-1 1 0,1-1 0,-1 0 0,1 1 0,-1-1 0,1 0 0,0 1 0,0-1 0,1 0 0,-1 0 0,0 0 0,0 0 0,0-1 0,0 1 0,1 0 0,-1 0 0,0-1 0,0 1 0,0-1 0,0 1 0,0-1 0,2-1 0,32-21 0,-27 17 0,1 0 0,-1 0 0,1 1 0,0 1 0,0-1 0,1 1 0,0 1 0,13-4 0,7 1 0,-17 3 0,1 0 0,0 1 0,0 1 0,0 0 0,15 1 0,-23 1 0,0 1 0,0-1 0,0 1 0,0 0 0,0 1 0,0 0 0,0 0 0,-1 0 0,1 0 0,-1 1 0,0 0 0,0 0 0,0 0 0,-1 1 0,1 0 0,-1 0 0,5 7 0,-5-5 0,-1 0 0,0 1 0,0 0 0,0 0 0,-1 0 0,0 0 0,0 0 0,0 13 0,-1 9 0,-2 31 0,0-22 0,0-14 0,2-2 0,-2 0 0,-7 41 0,7-58 0,-1 1 0,1-1 0,-2 1 0,1-1 0,-1 0 0,0 0 0,0 0 0,0-1 0,-1 1 0,0-1 0,0 0 0,0 0 0,-1 0 0,-7 6 0,-48 39 0,55-47 0,0 0 0,0-1 0,-1 1 0,1-1 0,-1 0 0,1-1 0,-1 1 0,0-1 0,0 0 0,-6 0 0,-1-1 0,0 0 0,0 0 0,-19-4 0,8 0 0,1-2 0,-44-17 0,58 19 43,1 0-1,-13-10 0,13 9-539,0 0-1,-10-5 1,1 4-6329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29.966"/>
    </inkml:context>
    <inkml:brush xml:id="br0">
      <inkml:brushProperty name="width" value="0.1" units="cm"/>
      <inkml:brushProperty name="height" value="0.1" units="cm"/>
      <inkml:brushProperty name="color" value="#008C3A"/>
    </inkml:brush>
  </inkml:definitions>
  <inkml:trace contextRef="#ctx0" brushRef="#br0">0 87 24575,'0'-3'0,"1"1"0,-1 0 0,0 0 0,1 0 0,0 0 0,-1 0 0,1 0 0,0 0 0,0 0 0,0 1 0,0-1 0,0 0 0,0 0 0,1 1 0,-1-1 0,1 1 0,-1-1 0,1 1 0,-1-1 0,1 1 0,0 0 0,0 0 0,0 0 0,0 0 0,3-1 0,3-1 0,0 0 0,0 1 0,1 0 0,16-2 0,19 1 0,50 3 0,-66 1 0,-18-1 0,0-1 0,0-1 0,0 0 0,0 0 0,10-4 0,-10 3 0,-1 0 0,0 1 0,1 0 0,-1 1 0,1 0 0,9 0 0,-6 1-273,0 1 0,0 1 0,-1 0 0,16 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42.149"/>
    </inkml:context>
    <inkml:brush xml:id="br0">
      <inkml:brushProperty name="width" value="0.1" units="cm"/>
      <inkml:brushProperty name="height" value="0.1" units="cm"/>
      <inkml:brushProperty name="color" value="#008C3A"/>
    </inkml:brush>
  </inkml:definitions>
  <inkml:trace contextRef="#ctx0" brushRef="#br0">593 378 24575,'-1'-2'0,"1"1"0,0-1 0,-1 0 0,0 1 0,1-1 0,-1 0 0,0 1 0,0-1 0,0 1 0,0-1 0,0 1 0,0 0 0,0-1 0,-1 1 0,1 0 0,-2-1 0,0-1 0,-48-40 0,36 31 0,0 0 0,-22-23 0,22 16 0,5 7 0,0 0 0,0 1 0,-1 0 0,-1 0 0,-23-15 0,12 10 0,18 12 0,1 0 0,-2 1 0,1 0 0,0 0 0,-1 0 0,-10-4 0,2 4 0,-2-1 0,0-1 0,-30-13 0,-57-27 0,85 37 0,-22-7 0,34 13 0,5 2 0,0-1 0,0 1 0,0 0 0,0 0 0,0-1 0,0 1 0,0 0 0,0 0 0,0 0 0,0 0 0,0 0 0,0 0 0,1 0 0,-1 1 0,0-1 0,-2 1 0,3-1 0,-1 0 0,1 1 0,0-1 0,-1 1 0,1-1 0,0 1 0,-1-1 0,1 1 0,0-1 0,-1 1 0,1 0 0,0-1 0,0 1 0,0-1 0,0 1 0,-1 0 0,1-1 0,0 1 0,0-1 0,0 1 0,0 0 0,1-1 0,-1 1 0,0-1 0,0 1 0,0 0 0,1 0 0,7 30 0,15 39 0,-2-10 0,-9-29 66,20 42 1,6 14-1565,-30-64-5328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29:51.1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1,'3'0,"2"0,7 0,3 0,1 0,3 0,2 0,0 0,1 4,0 3,0-1,-2-1,-4-1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43.786"/>
    </inkml:context>
    <inkml:brush xml:id="br0">
      <inkml:brushProperty name="width" value="0.1" units="cm"/>
      <inkml:brushProperty name="height" value="0.1" units="cm"/>
      <inkml:brushProperty name="color" value="#008C3A"/>
    </inkml:brush>
  </inkml:definitions>
  <inkml:trace contextRef="#ctx0" brushRef="#br0">1 173 24575,'0'-3'0,"1"-1"0,-1 1 0,1 0 0,0 0 0,0 0 0,0 0 0,0 0 0,0 0 0,1 0 0,0 0 0,2-3 0,4-5 0,12-14 0,-16 22 0,1-3 0,1 0 0,0 0 0,0 1 0,1 0 0,-1 0 0,1 1 0,0 0 0,0 0 0,1 0 0,-1 1 0,1 0 0,0 1 0,-1-1 0,1 1 0,10 0 0,92-22-1143,-107 24 921,19-6-6604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45.86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0,'0'856,"0"-838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49.21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4 47,'0'-1,"0"0,1 0,-1 0,0 0,1 0,-1 0,1 0,-1 0,1 0,-1 0,1 0,0 0,-1 0,1 0,0 0,0 1,-1-1,1 0,0 1,0-1,0 0,0 1,2-1,3-2,1 1,11-4,-15 6,18-5,-1 2,35-3,44 6,-64 0,236 1,-248 1,0 0,39 9,62 24,-106-30,-1 0,0 1,24 11,-30-11,0 0,-1 0,1 2,-1-1,17 17,-23-19,0 0,-1 0,0 0,0 0,0 0,0 1,-1 0,0-1,0 1,0 0,-1 0,2 12,-2 5,0 1,-3 25,0-9,2 3,1-18,-4 31,-1-36,-1 0,-1 0,-15 35,15-40,1-6,0 0,-1 0,0-1,0 1,-8 7,9-11,-7 9,0 0,-14 24,23-33,0 0,-1-1,0 1,1-1,-2 0,1 0,0 0,-1 0,0-1,1 0,-2 0,1 0,0-1,0 1,-1-1,1-1,-12 3,-4 0,-1-2,0-1,-31-1,27-1,9 0,0-1,0-1,-26-7,-19-4,-2 1,-8-1,60 13,0 0,0 1,0 0,-13 1,4 2,1 1,-1 1,-23 8,29-8,-1-1,0 0,0-2,0 1,-31-1,28-2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1.41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49 1,'4'0,"0"0,1 0,-1 1,0-1,1 1,-1 0,0 1,0-1,0 1,0 0,0 0,0 0,0 0,0 0,-1 1,1 0,-1 0,0 0,0 0,0 0,0 1,-1-1,0 1,1 0,-1 0,0 0,-1 0,1 0,-1 0,1 0,0 8,0 10,-1 1,-2 28,0-21,0-19,0-1,-1 1,0 0,0-1,-5 12,-24 51,5-11,-29 114,39-123,7-21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4.74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0 755,'0'-1,"0"1,1-1,-1 1,0-1,1 1,-1-1,0 1,1-1,-1 1,1-1,-1 1,0 0,1-1,-1 1,1 0,-1-1,1 1,-1 0,1 0,0 0,-1-1,1 1,0 0,3-1,9-6,0 1,1 1,0 1,0 0,0 0,20-1,-31 5,11-1,20-5,-30 5,0 0,0 0,0 0,0-1,0 0,-1 0,1 0,0 0,4-5,-3 2,1 1,-1-1,1 1,0 0,1 1,-1-1,1 1,-1 1,1-1,0 1,0 0,11-1,50-1,-45 4,0-1,43-8,-40 3,0 1,1 1,45 1,-66 3,0 0,-1-1,1 1,0-1,0 0,0-1,0 1,-1-1,1 0,-1-1,10-4,-4 2,-1 0,1 1,1 0,-1 1,1 0,-1 1,16-2,-13 3,0-1,-1-1,1 0,21-9,-29 9,5-2,0 0,0 1,1 0,16-3,-18 5,0 1,-1-2,1 1,-1-1,1-1,11-6,-17 8,0-1,0 1,0-1,-1 0,1 0,-1 0,0-1,0 1,0-1,0 0,-1 0,1 0,-1 0,0 0,3-9,-3 1,1-1,-1 1,-1-1,0 0,-1 0,-2-18,2 28,0 1,-1 0,0-1,1 1,-1 0,0 0,0-1,0 1,0 0,0 0,0 0,-1 0,1 0,-1 1,-3-4,0 1,-1-1,0 1,-12-5,-9-7,17 8,-1 1,0 0,0 1,-16-7,-10-2,17 7,-34-11,33 14,9 3,0-1,-12-5,2-2,13 6,-1 0,1 0,-17-3,14 4,-24-8,25 6,0 2,-21-5,-4 4,17 2,1 0,0-1,0-1,0 0,-23-11,26 10,0-1,0 2,0 0,0 1,-1 0,-16 0,-19-3,-46-2,79 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8.23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0,'13'1,"0"0,-1 0,25 7,35 15,-35-10,-13-6,1-2,0 0,30 1,22 4,164 43,-229-50,-1 0,1 1,-1 1,0 0,0 1,16 11,-26-17,1 1,-1 0,-1 0,1 0,0 0,0 0,0 0,0 0,-1 1,1-1,0 0,-1 0,1 0,0 2,-1-2,0 0,0 0,0 0,0 0,0-1,0 1,-1 0,1 0,0 0,0 0,0 0,-1-1,1 1,-1 0,1 0,-1 1,-1 0,0 0,0 0,0-1,0 1,0 0,0-1,-1 1,1-1,0 0,-1 0,1 0,-4 1,-13 2,0 0,-1-2,1 0,0-1,-1-1,-21-3,14-1,1-1,-48-17,34 10,-15-8,43 14,-1 1,0 0,-1 1,-15-3,10 5,6 1,0-1,-20-6,45 6,160 2,-84 0,-50 2,1 2,-1 1,49 13,-80-16,0 0,-1 0,0 0,1 1,-1 0,0 0,8 6,-13-8,1 0,-1 0,0 0,1 0,-1 1,0-1,0 0,0 1,0-1,0 1,0-1,0 1,-1-1,1 1,-1 0,1-1,-1 1,1 0,-1-1,0 1,0 0,0 0,0-1,0 1,0 0,0 0,-1-1,1 1,-1 0,1-1,-1 1,1 0,-2 1,-4 6,0 0,-1-1,0 0,0 0,-1 0,0-1,0 0,-14 8,16-12,1 0,-1 0,0-1,0 1,0-1,0-1,0 1,0-1,-10 1,-7-1,-30-2,21-1,-57 2,-41-2,127 2,-1 0,1-1,0 0,-1 1,1-1,-6-3,9 4,-1 0,1-1,-1 1,1 0,0 0,-1 0,1-1,0 1,-1 0,1-1,0 1,-1 0,1-1,0 1,0-1,-1 1,1 0,0-1,0 1,0-1,0 1,0 0,-1-1,2 0,-1 0,0 0,0 1,1-1,-1 0,0 1,1-1,-1 0,1 1,-1-1,1 0,-1 1,1-1,-1 1,1-1,0 1,-1 0,2-1,16-10,0 1,0 1,1 1,0 1,29-8,-24 8,-12 3,-1 1,1 0,0 0,18 0,-27 2,0 2,1-1,-1 0,0 0,0 1,0 0,0 0,0 0,0 0,0 0,0 0,0 1,0-1,0 1,-1 0,1 0,-1 0,1 0,-1 1,0-1,4 5,-5-4,1-1,-1 1,1-1,-1 1,0-1,0 1,0-1,0 1,0 0,-1 0,1 0,-1-1,0 1,0 0,0 0,0 0,0-1,-1 1,1 0,-1 0,-1 4,-1-2,0 0,1 0,-2 0,1-1,0 1,-1-1,0 0,0 0,-8 7,-10 6,5-5,2 1,0 0,-18 21,7-3,-30 40,46-56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04.7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722 76,'-9'0,"0"1,1 0,-12 4,-17 1,2-4,24-2,-1 1,1 0,0 0,-1 1,-15 5,-68 23,57-18,26-7,0-1,-26 5,0-6,-65-3,54-1,48 1,-6 0,0 0,0-1,1 0,-8-1,13 1,-1 1,1 0,0-1,-1 0,1 1,0-1,0 0,0 1,-1-1,1 0,-2-2,3 2,-1 1,1-1,0 0,-1 0,1 1,0-1,0 0,-1 0,1 1,0-1,0 0,0 0,0 0,0 0,0 1,0-1,0 0,0 0,0 0,1 1,-1-1,1-1,0 0,0 1,0-1,0 0,0 1,1-1,-1 1,0 0,1-1,-1 1,1 0,0 0,-1 0,1 0,0 0,0 0,0 0,-1 1,1-1,0 1,3-1,5-1,0 1,15-1,-24 2,11 0,0 0,-1 0,1 1,0 1,0 0,-1 1,1 0,-1 1,0 0,0 0,14 9,3 3,71 39,-72-42,52 17,-42-18,-13-4,45 10,14-9,-82-9,0 0,1 0,-1 0,0 0,0 1,1-1,-1 0,0 1,0-1,0 1,1 0,-1-1,0 1,0 0,0 0,0-1,0 1,0 0,0 0,-1 0,1 0,1 2,-2-2,0 1,1-1,-1 1,0-1,0 1,0-1,0 1,-1-1,1 0,0 1,-1-1,1 1,-1-1,1 0,-1 1,1-1,-1 0,0 0,0 1,-1 0,-2 4,-1 0,0-1,-1 1,1-1,-1 0,0-1,-13 9,2-5,0 1,-19 5,9-5,-1-1,0-1,0-2,-40 3,18-6,-86-7,-65-19,199 24,-5-1,0 0,0 0,0 0,0-1,-10-4,16 6,-1-1,0 0,1 0,-1 0,1 0,-1 0,1-1,0 1,-1 0,1-1,0 1,0-1,0 1,0-1,0 0,0 1,0-1,1 0,-1 0,1 1,-1-1,1 0,-1 0,1 0,0-3,1-14,1 0,1 0,0 1,2 0,0 0,9-22,-8 28,0 1,1 0,1 0,0 1,15-16,-4 4,-1 1,27-31,-41 49,0 0,0 0,1 0,-1 1,1 0,-1 0,1 0,0 0,0 1,8-2,8-2,58-16,-70 20,0-1,1 2,-1-1,1 1,0 1,13 1,-18 0,0-1,0 1,0 0,0 0,0 1,-1 0,1-1,-1 2,1-1,-1 0,0 1,4 5,6 7,20 33,-17-24,-11-16,1 0,0-1,1 1,0-2,0 1,11 7,-13-11,0 0,0-1,0 0,0 0,0-1,1 0,-1 0,1 0,0-1,-1 0,12 1,-13-2,1 0,-1 1,0 0,0 0,1 1,-1-1,8 5,0 1,18 11,-8-3,-13-10,0 0,1-1,0 0,0-1,0 0,0-1,1 0,-1-1,1 0,11-1,-18 0,-1-1,0 1,1-1,-1 0,0-1,0 1,0-1,0 0,4-2,-6 3,-1 1,0-1,0 0,0 0,1 0,-1 0,0 0,0-1,-1 1,1 0,0 0,0-1,0 0,-1 1,1 0,-1 0,0 0,0 0,0 0,0 0,0 0,0 0,0 0,0 0,-1 0,1 0,0 0,0 0,-1 0,1 0,-1 0,1 0,-1 0,1 0,-2-1,0 1,0-1,0 0,0 0,0 1,0-1,-1 1,1 0,0-1,-1 1,1 0,-1 1,0-1,1 0,-6 0,-5 0,-22 0,27 1,-163 3,86 7,60-6,22-4,-1 0,1 1,0 0,-1 0,1 0,0 0,0 0,0 0,0 1,0 0,0-1,0 1,0 0,0 0,1 1,0-1,-1 1,1-1,0 1,-4 5,3-4,0 0,0 0,0 0,-1-1,1 0,-1 0,0 0,0 0,0 0,-1-1,-8 4,5-3,-1-1,1 0,-1 0,1-1,-19 1,-13 2,29-2,-1-1,-14 0,25-1,1 0,-1 0,1 0,-1 0,1 0,-1 0,1 0,-1-1,1 1,-1 0,1 0,-1 0,1 0,-1-1,1 1,-1 0,1-1,0 1,-1 0,0-1,1 1,0-1,0 1,0 0,0-1,0 1,0 0,0-1,0 1,0 0,0-1,0 1,1 0,-1-1,0 1,0 0,0-1,0 1,0 0,1 0,-1-1,0 1,0 0,1-1,16-13,7 0,-1 1,34-13,-36 16,-13 6,1 1,-1-1,9-1,6 0,0 1,39-1,49 7,-41-1,-12-2,-25 0,64 6,-88-4,0 1,-1 0,1 0,-1 1,0 0,1 0,-1 1,10 6,-17-9,1 0,-1 1,1-1,-1 0,0 1,1-1,-1 1,0 0,0-1,0 1,0 0,-1-1,1 1,0 0,-1 0,1 0,-1 0,0 0,1-1,-1 1,0 0,0 0,0 0,-1 0,1 0,0 0,-1 0,1 0,-1-1,0 1,1 0,-2 2,-3 5,-1-1,0 1,0-1,-13 13,13-13,-54 49,39-40,-26 31,-12 19,-73 62,102-100,-25 21,52-47,0-1,0 0,0 0,0 0,0-1,0 1,-1-1,1 0,0 1,-1-1,1-1,-1 1,1-1,-5 1,3-1,0-1,0 0,0 0,0 0,0-1,1 1,-1-1,1 0,-9-5,-9-7,1-2,-23-19,24 17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08.34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190 532,'-10'-26,"7"18,0 1,-7-13,-24-32,18 28,-17-31,29 46,0 0,0 0,1-1,0 1,1-1,0 0,-1-14,2 1,2 0,0 1,9-40,-8 52,0 0,-1 0,0-1,0 1,-1 0,-1 0,-1-14,1 22,1 1,0 0,-1 0,1 0,-1-1,1 1,-1 0,0 0,1 0,-1 0,0 0,0 0,0 0,1 0,-1 1,0-1,0 0,0 0,-1 1,1-1,0 0,0 1,0 0,0-1,-1 1,0-1,-1 1,1 0,-1 0,1 0,-1 0,1 1,-1-1,1 1,-1-1,1 1,-1 0,-3 2,-6 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16.78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1 338,'1'0,"1"0,-1-1,1 1,-1-1,1 1,-1-1,1 0,-1 0,1 0,-1 0,2-1,10-6,-1 3,1 1,0 1,0 0,24-1,-21 2,1 0,22-7,4-4,62-22,-30 10,-29 11,-32 10,28-4,-26 5,22-6,-28 6,1 0,0 0,0 1,0 1,0 0,17 0,-27 1,0 0,-1 0,1 0,0 0,-1 0,1 1,-1-1,1 0,0 0,-1 0,1 1,-1-1,1 0,0 1,-1-1,1 0,-1 1,1 0,-1-1,1 1,-1-1,0 1,0-1,0 0,0 1,0-1,0 1,0-1,0 0,0 1,0-1,0 1,0-1,0 0,0 1,-1-1,1 0,0 1,0-1,0 0,-1 1,-1 3,-1-1,0 1,0-1,-5 4,3-2,-54 51,42-42,0-1,-31 19,38-26,0-1,0-1,-1 0,0 0,1-1,-23 4,24-6,0 1,-12 5,7-3,37-23,-13 12,19-10,8-5,47-33,-55 37,0-1,48-41,-67 52,1 0,-1 1,1 0,0 1,23-8,-19 7,-11 5,99-41,-77 33,0 2,28-5,-32 7,21-2,-39 7,-1 1,1 0,-1 0,1 0,-1 0,1 1,-1-1,1 1,3 1,-5-1,-1-1,0 0,0 1,0 0,0-1,1 1,-1 0,0 0,0-1,0 1,-1 0,1 0,0 0,0 0,0 0,-1 0,1 0,0 1,-1-1,1 0,-1 0,0 0,1 1,-1-1,0 0,0 0,0 1,1-1,-1 0,-1 1,1-1,0 0,0 0,0 1,-1-1,1 0,-1 0,1 1,-1-1,0 1,-3 6,0-1,0 0,-1 0,-10 11,15-17,-27 31,-32 50,54-76,0 0,-1-1,1 1,-1-1,-1 0,1-1,-1 1,-7 3,-65 36,64-37,0-1,0-1,-1-1,-21 4,-27 8,30-6,22-7,0 1,0 0,-21 11,24-10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4.510"/>
    </inkml:context>
    <inkml:brush xml:id="br0">
      <inkml:brushProperty name="width" value="0.05" units="cm"/>
      <inkml:brushProperty name="height" value="0.05" units="cm"/>
    </inkml:brush>
  </inkml:definitions>
  <inkml:trace contextRef="#ctx0" brushRef="#br0">236 26 24575,'-4'-1'0,"-1"0"0,0 1 0,0-2 0,1 1 0,-1 0 0,1-1 0,-6-2 0,-18-7 0,21 10 0,0 0 0,1 1 0,-1 0 0,0 0 0,1 0 0,-1 1 0,0 0 0,1 1 0,-1-1 0,1 1 0,-1 0 0,1 1 0,0-1 0,0 1 0,0 0 0,0 1 0,1 0 0,-1 0 0,1 0 0,0 0 0,0 1 0,-7 9 0,9-11 0,1 1 0,0-1 0,1 1 0,-1 0 0,1 0 0,-1 0 0,1 0 0,0 0 0,1 0 0,-2 5 0,2 6 0,0 22 0,1-23 0,-1-10 0,0-1 0,1 0 0,-1 1 0,1-1 0,-1 0 0,1 1 0,3 5 0,-3-7 0,0-1 0,0 1 0,0 0 0,1 0 0,-1-1 0,1 1 0,-1-1 0,1 1 0,0-1 0,-1 0 0,1 0 0,0 0 0,3 2 0,14 6 0,-6-4 0,-1 1 0,-1 1 0,15 9 0,-21-12 0,0-1 0,0 0 0,0 0 0,0 0 0,0 0 0,1-1 0,7 2 0,-12-3 0,1-1 0,0 1 0,0-1 0,0 0 0,-1 0 0,1 1 0,0-1 0,0 0 0,0-1 0,-1 1 0,1 0 0,0-1 0,0 1 0,0-1 0,-1 1 0,1-1 0,0 0 0,-1 0 0,1 1 0,-1-1 0,1 0 0,-1-1 0,1 1 0,-1 0 0,0 0 0,1-1 0,1-1 0,1-5 0,0 0 0,0 0 0,5-14 0,-6 13 0,0 0 0,10-16 0,-9 19 0,-1 0 0,0 1 0,0-1 0,0-1 0,0 1 0,-1 0 0,0-1 0,-1 1 0,1-1 0,-1 0 0,0 1 0,-1-1 0,0 0 0,0 1 0,0-1 0,-3-10 0,1 3-66,-7-22-1233,4 23-5527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29:52.4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1,'5'0,"4"0,6 0,7 0,3 0,-1 2,1 1,-2 0,1-1,-2 0,1-1,-2 0,-1-1,0 0,0 0,-4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7.308"/>
    </inkml:context>
    <inkml:brush xml:id="br0">
      <inkml:brushProperty name="width" value="0.05" units="cm"/>
      <inkml:brushProperty name="height" value="0.05" units="cm"/>
    </inkml:brush>
  </inkml:definitions>
  <inkml:trace contextRef="#ctx0" brushRef="#br0">1 0 24575,'0'3'0,"0"2"0,2 2 0,4-2 0,0 4 0,5 1 0,0 0 0,0-1 0,-1 0 0,0 4 0,-2 2 0,-2 6 0,3-1 0,0 2 0,1-4 0,3-1 0,0 0 0,-2-3-8191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9.221"/>
    </inkml:context>
    <inkml:brush xml:id="br0">
      <inkml:brushProperty name="width" value="0.05" units="cm"/>
      <inkml:brushProperty name="height" value="0.05" units="cm"/>
    </inkml:brush>
  </inkml:definitions>
  <inkml:trace contextRef="#ctx0" brushRef="#br0">0 78 24575,'143'0'0,"-137"-1"12,1 1 0,-1-1 0,1 0 0,-1-1 0,1 1 0,-1-1 0,0-1 0,0 1 0,11-7 0,1-3-755,28-22 1,-34 25-6084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28.784"/>
    </inkml:context>
    <inkml:brush xml:id="br0">
      <inkml:brushProperty name="width" value="0.1" units="cm"/>
      <inkml:brushProperty name="height" value="0.1" units="cm"/>
      <inkml:brushProperty name="color" value="#008C3A"/>
    </inkml:brush>
  </inkml:definitions>
  <inkml:trace contextRef="#ctx0" brushRef="#br0">50 0 24575,'0'476'0,"-1"-472"0,1 0 0,1 0 0,-1 1 0,1-1 0,-1 0 0,3 6 0,-3-10 0,0 1 0,0-1 0,1 1 0,-1-1 0,0 1 0,1-1 0,-1 1 0,0-1 0,1 1 0,-1-1 0,1 1 0,-1-1 0,1 0 0,-1 1 0,1-1 0,-1 0 0,1 1 0,-1-1 0,1 0 0,0 1 0,0-1 0,1 0 0,-1 0 0,0 0 0,0 0 0,0-1 0,0 1 0,1 0 0,-1 0 0,0-1 0,0 1 0,0-1 0,0 1 0,0-1 0,2-1 0,32-21 0,-27 17 0,1 0 0,-1 0 0,1 1 0,0 1 0,0-1 0,1 1 0,0 1 0,13-4 0,7 1 0,-17 3 0,1 0 0,0 1 0,0 1 0,0 0 0,15 1 0,-23 1 0,0 1 0,0-1 0,0 1 0,0 0 0,0 1 0,0 0 0,0 0 0,-1 0 0,1 0 0,-1 1 0,0 0 0,0 0 0,0 0 0,-1 1 0,1 0 0,-1 0 0,5 7 0,-5-5 0,-1 0 0,0 1 0,0 0 0,0 0 0,-1 0 0,0 0 0,0 0 0,0 13 0,-1 9 0,-2 31 0,0-22 0,0-14 0,2-2 0,-2 0 0,-7 41 0,7-58 0,-1 1 0,1-1 0,-2 1 0,1-1 0,-1 0 0,0 0 0,0 0 0,0-1 0,-1 1 0,0-1 0,0 0 0,0 0 0,-1 0 0,-7 6 0,-48 39 0,55-47 0,0 0 0,0-1 0,-1 1 0,1-1 0,-1 0 0,1-1 0,-1 1 0,0-1 0,0 0 0,-6 0 0,-1-1 0,0 0 0,0 0 0,-19-4 0,8 0 0,1-2 0,-44-17 0,58 19 43,1 0-1,-13-10 0,13 9-539,0 0-1,-10-5 1,1 4-6329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29.966"/>
    </inkml:context>
    <inkml:brush xml:id="br0">
      <inkml:brushProperty name="width" value="0.1" units="cm"/>
      <inkml:brushProperty name="height" value="0.1" units="cm"/>
      <inkml:brushProperty name="color" value="#008C3A"/>
    </inkml:brush>
  </inkml:definitions>
  <inkml:trace contextRef="#ctx0" brushRef="#br0">0 87 24575,'0'-3'0,"1"1"0,-1 0 0,0 0 0,1 0 0,0 0 0,-1 0 0,1 0 0,0 0 0,0 0 0,0 1 0,0-1 0,0 0 0,0 0 0,1 1 0,-1-1 0,1 1 0,-1-1 0,1 1 0,-1-1 0,1 1 0,0 0 0,0 0 0,0 0 0,0 0 0,3-1 0,3-1 0,0 0 0,0 1 0,1 0 0,16-2 0,19 1 0,50 3 0,-66 1 0,-18-1 0,0-1 0,0-1 0,0 0 0,0 0 0,10-4 0,-10 3 0,-1 0 0,0 1 0,1 0 0,-1 1 0,1 0 0,9 0 0,-6 1-273,0 1 0,0 1 0,-1 0 0,16 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42.149"/>
    </inkml:context>
    <inkml:brush xml:id="br0">
      <inkml:brushProperty name="width" value="0.1" units="cm"/>
      <inkml:brushProperty name="height" value="0.1" units="cm"/>
      <inkml:brushProperty name="color" value="#008C3A"/>
    </inkml:brush>
  </inkml:definitions>
  <inkml:trace contextRef="#ctx0" brushRef="#br0">593 378 24575,'-1'-2'0,"1"1"0,0-1 0,-1 0 0,0 1 0,1-1 0,-1 0 0,0 1 0,0-1 0,0 1 0,0-1 0,0 1 0,0 0 0,0-1 0,-1 1 0,1 0 0,-2-1 0,0-1 0,-48-40 0,36 31 0,0 0 0,-22-23 0,22 16 0,5 7 0,0 0 0,0 1 0,-1 0 0,-1 0 0,-23-15 0,12 10 0,18 12 0,1 0 0,-2 1 0,1 0 0,0 0 0,-1 0 0,-10-4 0,2 4 0,-2-1 0,0-1 0,-30-13 0,-57-27 0,85 37 0,-22-7 0,34 13 0,5 2 0,0-1 0,0 1 0,0 0 0,0 0 0,0-1 0,0 1 0,0 0 0,0 0 0,0 0 0,0 0 0,0 0 0,0 0 0,1 0 0,-1 1 0,0-1 0,-2 1 0,3-1 0,-1 0 0,1 1 0,0-1 0,-1 1 0,1-1 0,0 1 0,-1-1 0,1 1 0,0-1 0,-1 1 0,1 0 0,0-1 0,0 1 0,0-1 0,0 1 0,-1 0 0,1-1 0,0 1 0,0-1 0,0 1 0,0 0 0,1-1 0,-1 1 0,0-1 0,0 1 0,0 0 0,1 0 0,7 30 0,15 39 0,-2-10 0,-9-29 66,20 42 1,6 14-1565,-30-64-5328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4:24:43.786"/>
    </inkml:context>
    <inkml:brush xml:id="br0">
      <inkml:brushProperty name="width" value="0.1" units="cm"/>
      <inkml:brushProperty name="height" value="0.1" units="cm"/>
      <inkml:brushProperty name="color" value="#008C3A"/>
    </inkml:brush>
  </inkml:definitions>
  <inkml:trace contextRef="#ctx0" brushRef="#br0">1 173 24575,'0'-3'0,"1"-1"0,-1 1 0,1 0 0,0 0 0,0 0 0,0 0 0,0 0 0,0 0 0,1 0 0,0 0 0,2-3 0,4-5 0,12-14 0,-16 22 0,1-3 0,1 0 0,0 0 0,0 1 0,1 0 0,-1 0 0,1 1 0,0 0 0,0 0 0,1 0 0,-1 1 0,1 0 0,0 1 0,-1-1 0,1 1 0,10 0 0,92-22-1143,-107 24 921,19-6-6604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45.86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0,'0'856,"0"-838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49.21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4 47,'0'-1,"0"0,1 0,-1 0,0 0,1 0,-1 0,1 0,-1 0,1 0,-1 0,1 0,0 0,-1 0,1 0,0 0,0 1,-1-1,1 0,0 1,0-1,0 0,0 1,2-1,3-2,1 1,11-4,-15 6,18-5,-1 2,35-3,44 6,-64 0,236 1,-248 1,0 0,39 9,62 24,-106-30,-1 0,0 1,24 11,-30-11,0 0,-1 0,1 2,-1-1,17 17,-23-19,0 0,-1 0,0 0,0 0,0 0,0 1,-1 0,0-1,0 1,0 0,-1 0,2 12,-2 5,0 1,-3 25,0-9,2 3,1-18,-4 31,-1-36,-1 0,-1 0,-15 35,15-40,1-6,0 0,-1 0,0-1,0 1,-8 7,9-11,-7 9,0 0,-14 24,23-33,0 0,-1-1,0 1,1-1,-2 0,1 0,0 0,-1 0,0-1,1 0,-2 0,1 0,0-1,0 1,-1-1,1-1,-12 3,-4 0,-1-2,0-1,-31-1,27-1,9 0,0-1,0-1,-26-7,-19-4,-2 1,-8-1,60 13,0 0,0 1,0 0,-13 1,4 2,1 1,-1 1,-23 8,29-8,-1-1,0 0,0-2,0 1,-31-1,28-2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1.41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49 1,'4'0,"0"0,1 0,-1 1,0-1,1 1,-1 0,0 1,0-1,0 1,0 0,0 0,0 0,0 0,0 0,-1 1,1 0,-1 0,0 0,0 0,0 0,0 1,-1-1,0 1,1 0,-1 0,0 0,-1 0,1 0,-1 0,1 0,0 8,0 10,-1 1,-2 28,0-21,0-19,0-1,-1 1,0 0,0-1,-5 12,-24 51,5-11,-29 114,39-123,7-21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4.74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0 755,'0'-1,"0"1,1-1,-1 1,0-1,1 1,-1-1,0 1,1-1,-1 1,1-1,-1 1,0 0,1-1,-1 1,1 0,-1-1,1 1,-1 0,1 0,0 0,-1-1,1 1,0 0,3-1,9-6,0 1,1 1,0 1,0 0,0 0,20-1,-31 5,11-1,20-5,-30 5,0 0,0 0,0 0,0-1,0 0,-1 0,1 0,0 0,4-5,-3 2,1 1,-1-1,1 1,0 0,1 1,-1-1,1 1,-1 1,1-1,0 1,0 0,11-1,50-1,-45 4,0-1,43-8,-40 3,0 1,1 1,45 1,-66 3,0 0,-1-1,1 1,0-1,0 0,0-1,0 1,-1-1,1 0,-1-1,10-4,-4 2,-1 0,1 1,1 0,-1 1,1 0,-1 1,16-2,-13 3,0-1,-1-1,1 0,21-9,-29 9,5-2,0 0,0 1,1 0,16-3,-18 5,0 1,-1-2,1 1,-1-1,1-1,11-6,-17 8,0-1,0 1,0-1,-1 0,1 0,-1 0,0-1,0 1,0-1,0 0,-1 0,1 0,-1 0,0 0,3-9,-3 1,1-1,-1 1,-1-1,0 0,-1 0,-2-18,2 28,0 1,-1 0,0-1,1 1,-1 0,0 0,0-1,0 1,0 0,0 0,0 0,-1 0,1 0,-1 1,-3-4,0 1,-1-1,0 1,-12-5,-9-7,17 8,-1 1,0 0,0 1,-16-7,-10-2,17 7,-34-11,33 14,9 3,0-1,-12-5,2-2,13 6,-1 0,1 0,-17-3,14 4,-24-8,25 6,0 2,-21-5,-4 4,17 2,1 0,0-1,0-1,0 0,-23-11,26 10,0-1,0 2,0 0,0 1,-1 0,-16 0,-19-3,-46-2,79 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29:56.7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1 132,'0'-1,"0"0,0 0,1 0,-1 0,0 0,1 0,-1 0,1 1,-1-1,1 0,-1 0,1 0,0 1,-1-1,1 0,0 1,0-1,0 0,-1 1,1-1,0 1,0-1,0 1,0 0,0-1,2 1,3-2,0 0,13-1,-17 3,51-4,83 4,-59 1,94-9,150-12,147 19,-265 1,-132 4,127 22,-127-14,132 6,-93-25,-25 0,-52 5,21 1,99-17,-82 7,83-4,105 2,-197 7,-1-1,98-27,-140 30,-1 1,1 0,0 1,32 2,73 13,-50 1,-59-12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1:58.23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0,'13'1,"0"0,-1 0,25 7,35 15,-35-10,-13-6,1-2,0 0,30 1,22 4,164 43,-229-50,-1 0,1 1,-1 1,0 0,0 1,16 11,-26-17,1 1,-1 0,-1 0,1 0,0 0,0 0,0 0,0 0,-1 1,1-1,0 0,-1 0,1 0,0 2,-1-2,0 0,0 0,0 0,0 0,0-1,0 1,-1 0,1 0,0 0,0 0,0 0,-1-1,1 1,-1 0,1 0,-1 1,-1 0,0 0,0 0,0-1,0 1,0 0,0-1,-1 1,1-1,0 0,-1 0,1 0,-4 1,-13 2,0 0,-1-2,1 0,0-1,-1-1,-21-3,14-1,1-1,-48-17,34 10,-15-8,43 14,-1 1,0 0,-1 1,-15-3,10 5,6 1,0-1,-20-6,45 6,160 2,-84 0,-50 2,1 2,-1 1,49 13,-80-16,0 0,-1 0,0 0,1 1,-1 0,0 0,8 6,-13-8,1 0,-1 0,0 0,1 0,-1 1,0-1,0 0,0 1,0-1,0 1,0-1,0 1,-1-1,1 1,-1 0,1-1,-1 1,1 0,-1-1,0 1,0 0,0 0,0-1,0 1,0 0,0 0,-1-1,1 1,-1 0,1-1,-1 1,1 0,-2 1,-4 6,0 0,-1-1,0 0,0 0,-1 0,0-1,0 0,-14 8,16-12,1 0,-1 0,0-1,0 1,0-1,0-1,0 1,0-1,-10 1,-7-1,-30-2,21-1,-57 2,-41-2,127 2,-1 0,1-1,0 0,-1 1,1-1,-6-3,9 4,-1 0,1-1,-1 1,1 0,0 0,-1 0,1-1,0 1,-1 0,1-1,0 1,-1 0,1-1,0 1,0-1,-1 1,1 0,0-1,0 1,0-1,0 1,0 0,-1-1,2 0,-1 0,0 0,0 1,1-1,-1 0,0 1,1-1,-1 0,1 1,-1-1,1 0,-1 1,1-1,-1 1,1-1,0 1,-1 0,2-1,16-10,0 1,0 1,1 1,0 1,29-8,-24 8,-12 3,-1 1,1 0,0 0,18 0,-27 2,0 2,1-1,-1 0,0 0,0 1,0 0,0 0,0 0,0 0,0 0,0 0,0 1,0-1,0 1,-1 0,1 0,-1 0,1 0,-1 1,0-1,4 5,-5-4,1-1,-1 1,1-1,-1 1,0-1,0 1,0-1,0 1,0 0,-1 0,1 0,-1-1,0 1,0 0,0 0,0 0,0-1,-1 1,1 0,-1 0,-1 4,-1-2,0 0,1 0,-2 0,1-1,0 1,-1-1,0 0,0 0,-8 7,-10 6,5-5,2 1,0 0,-18 21,7-3,-30 40,46-56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04.7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722 76,'-9'0,"0"1,1 0,-12 4,-17 1,2-4,24-2,-1 1,1 0,0 0,-1 1,-15 5,-68 23,57-18,26-7,0-1,-26 5,0-6,-65-3,54-1,48 1,-6 0,0 0,0-1,1 0,-8-1,13 1,-1 1,1 0,0-1,-1 0,1 1,0-1,0 0,0 1,-1-1,1 0,-2-2,3 2,-1 1,1-1,0 0,-1 0,1 1,0-1,0 0,-1 0,1 1,0-1,0 0,0 0,0 0,0 0,0 1,0-1,0 0,0 0,0 0,1 1,-1-1,1-1,0 0,0 1,0-1,0 0,0 1,1-1,-1 1,0 0,1-1,-1 1,1 0,0 0,-1 0,1 0,0 0,0 0,0 0,-1 1,1-1,0 1,3-1,5-1,0 1,15-1,-24 2,11 0,0 0,-1 0,1 1,0 1,0 0,-1 1,1 0,-1 1,0 0,0 0,14 9,3 3,71 39,-72-42,52 17,-42-18,-13-4,45 10,14-9,-82-9,0 0,1 0,-1 0,0 0,0 1,1-1,-1 0,0 1,0-1,0 1,1 0,-1-1,0 1,0 0,0 0,0-1,0 1,0 0,0 0,-1 0,1 0,1 2,-2-2,0 1,1-1,-1 1,0-1,0 1,0-1,0 1,-1-1,1 0,0 1,-1-1,1 1,-1-1,1 0,-1 1,1-1,-1 0,0 0,0 1,-1 0,-2 4,-1 0,0-1,-1 1,1-1,-1 0,0-1,-13 9,2-5,0 1,-19 5,9-5,-1-1,0-1,0-2,-40 3,18-6,-86-7,-65-19,199 24,-5-1,0 0,0 0,0 0,0-1,-10-4,16 6,-1-1,0 0,1 0,-1 0,1 0,-1 0,1-1,0 1,-1 0,1-1,0 1,0-1,0 1,0-1,0 0,0 1,0-1,1 0,-1 0,1 1,-1-1,1 0,-1 0,1 0,0-3,1-14,1 0,1 0,0 1,2 0,0 0,9-22,-8 28,0 1,1 0,1 0,0 1,15-16,-4 4,-1 1,27-31,-41 49,0 0,0 0,1 0,-1 1,1 0,-1 0,1 0,0 0,0 1,8-2,8-2,58-16,-70 20,0-1,1 2,-1-1,1 1,0 1,13 1,-18 0,0-1,0 1,0 0,0 0,0 1,-1 0,1-1,-1 2,1-1,-1 0,0 1,4 5,6 7,20 33,-17-24,-11-16,1 0,0-1,1 1,0-2,0 1,11 7,-13-11,0 0,0-1,0 0,0 0,0-1,1 0,-1 0,1 0,0-1,-1 0,12 1,-13-2,1 0,-1 1,0 0,0 0,1 1,-1-1,8 5,0 1,18 11,-8-3,-13-10,0 0,1-1,0 0,0-1,0 0,0-1,1 0,-1-1,1 0,11-1,-18 0,-1-1,0 1,1-1,-1 0,0-1,0 1,0-1,0 0,4-2,-6 3,-1 1,0-1,0 0,0 0,1 0,-1 0,0 0,0-1,-1 1,1 0,0 0,0-1,0 0,-1 1,1 0,-1 0,0 0,0 0,0 0,0 0,0 0,0 0,0 0,0 0,-1 0,1 0,0 0,0 0,-1 0,1 0,-1 0,1 0,-1 0,1 0,-2-1,0 1,0-1,0 0,0 0,0 1,0-1,-1 1,1 0,0-1,-1 1,1 0,-1 1,0-1,1 0,-6 0,-5 0,-22 0,27 1,-163 3,86 7,60-6,22-4,-1 0,1 1,0 0,-1 0,1 0,0 0,0 0,0 0,0 1,0 0,0-1,0 1,0 0,0 0,1 1,0-1,-1 1,1-1,0 1,-4 5,3-4,0 0,0 0,0 0,-1-1,1 0,-1 0,0 0,0 0,0 0,-1-1,-8 4,5-3,-1-1,1 0,-1 0,1-1,-19 1,-13 2,29-2,-1-1,-14 0,25-1,1 0,-1 0,1 0,-1 0,1 0,-1 0,1 0,-1-1,1 1,-1 0,1 0,-1 0,1 0,-1-1,1 1,-1 0,1-1,0 1,-1 0,0-1,1 1,0-1,0 1,0 0,0-1,0 1,0 0,0-1,0 1,0 0,0-1,0 1,1 0,-1-1,0 1,0 0,0-1,0 1,0 0,1 0,-1-1,0 1,0 0,1-1,16-13,7 0,-1 1,34-13,-36 16,-13 6,1 1,-1-1,9-1,6 0,0 1,39-1,49 7,-41-1,-12-2,-25 0,64 6,-88-4,0 1,-1 0,1 0,-1 1,0 0,1 0,-1 1,10 6,-17-9,1 0,-1 1,1-1,-1 0,0 1,1-1,-1 1,0 0,0-1,0 1,0 0,-1-1,1 1,0 0,-1 0,1 0,-1 0,0 0,1-1,-1 1,0 0,0 0,0 0,-1 0,1 0,0 0,-1 0,1 0,-1-1,0 1,1 0,-2 2,-3 5,-1-1,0 1,0-1,-13 13,13-13,-54 49,39-40,-26 31,-12 19,-73 62,102-100,-25 21,52-47,0-1,0 0,0 0,0 0,0-1,0 1,-1-1,1 0,0 1,-1-1,1-1,-1 1,1-1,-5 1,3-1,0-1,0 0,0 0,0 0,0-1,1 1,-1-1,1 0,-9-5,-9-7,1-2,-23-19,24 17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08.34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190 532,'-10'-26,"7"18,0 1,-7-13,-24-32,18 28,-17-31,29 46,0 0,0 0,1-1,0 1,1-1,0 0,-1-14,2 1,2 0,0 1,9-40,-8 52,0 0,-1 0,0-1,0 1,-1 0,-1 0,-1-14,1 22,1 1,0 0,-1 0,1 0,-1-1,1 1,-1 0,0 0,1 0,-1 0,0 0,0 0,0 0,1 0,-1 1,0-1,0 0,0 0,-1 1,1-1,0 0,0 1,0 0,0-1,-1 1,0-1,-1 1,1 0,-1 0,1 0,-1 0,1 1,-1-1,1 1,-1-1,1 1,-1 0,-3 2,-6 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32:16.78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1 338,'1'0,"1"0,-1-1,1 1,-1-1,1 1,-1-1,1 0,-1 0,1 0,-1 0,2-1,10-6,-1 3,1 1,0 1,0 0,24-1,-21 2,1 0,22-7,4-4,62-22,-30 10,-29 11,-32 10,28-4,-26 5,22-6,-28 6,1 0,0 0,0 1,0 1,0 0,17 0,-27 1,0 0,-1 0,1 0,0 0,-1 0,1 1,-1-1,1 0,0 0,-1 0,1 1,-1-1,1 0,0 1,-1-1,1 0,-1 1,1 0,-1-1,1 1,-1-1,0 1,0-1,0 0,0 1,0-1,0 1,0-1,0 0,0 1,0-1,0 1,0-1,0 0,0 1,-1-1,1 0,0 1,0-1,0 0,-1 1,-1 3,-1-1,0 1,0-1,-5 4,3-2,-54 51,42-42,0-1,-31 19,38-26,0-1,0-1,-1 0,0 0,1-1,-23 4,24-6,0 1,-12 5,7-3,37-23,-13 12,19-10,8-5,47-33,-55 37,0-1,48-41,-67 52,1 0,-1 1,1 0,0 1,23-8,-19 7,-11 5,99-41,-77 33,0 2,28-5,-32 7,21-2,-39 7,-1 1,1 0,-1 0,1 0,-1 0,1 1,-1-1,1 1,3 1,-5-1,-1-1,0 0,0 1,0 0,0-1,1 1,-1 0,0 0,0-1,0 1,-1 0,1 0,0 0,0 0,0 0,-1 0,1 0,0 1,-1-1,1 0,-1 0,0 0,1 1,-1-1,0 0,0 0,0 1,1-1,-1 0,-1 1,1-1,0 0,0 0,0 1,-1-1,1 0,-1 0,1 1,-1-1,0 1,-3 6,0-1,0 0,-1 0,-10 11,15-17,-27 31,-32 50,54-76,0 0,-1-1,1 1,-1-1,-1 0,1-1,-1 1,-7 3,-65 36,64-37,0-1,0-1,-1-1,-21 4,-27 8,30-6,22-7,0 1,0 0,-21 11,24-10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4.510"/>
    </inkml:context>
    <inkml:brush xml:id="br0">
      <inkml:brushProperty name="width" value="0.05" units="cm"/>
      <inkml:brushProperty name="height" value="0.05" units="cm"/>
    </inkml:brush>
  </inkml:definitions>
  <inkml:trace contextRef="#ctx0" brushRef="#br0">236 26 24575,'-4'-1'0,"-1"0"0,0 1 0,0-2 0,1 1 0,-1 0 0,1-1 0,-6-2 0,-18-7 0,21 10 0,0 0 0,1 1 0,-1 0 0,0 0 0,1 0 0,-1 1 0,0 0 0,1 1 0,-1-1 0,1 1 0,-1 0 0,1 1 0,0-1 0,0 1 0,0 0 0,0 1 0,1 0 0,-1 0 0,1 0 0,0 0 0,0 1 0,-7 9 0,9-11 0,1 1 0,0-1 0,1 1 0,-1 0 0,1 0 0,-1 0 0,1 0 0,0 0 0,1 0 0,-2 5 0,2 6 0,0 22 0,1-23 0,-1-10 0,0-1 0,1 0 0,-1 1 0,1-1 0,-1 0 0,1 1 0,3 5 0,-3-7 0,0-1 0,0 1 0,0 0 0,1 0 0,-1-1 0,1 1 0,-1-1 0,1 1 0,0-1 0,-1 0 0,1 0 0,0 0 0,3 2 0,14 6 0,-6-4 0,-1 1 0,-1 1 0,15 9 0,-21-12 0,0-1 0,0 0 0,0 0 0,0 0 0,0 0 0,1-1 0,7 2 0,-12-3 0,1-1 0,0 1 0,0-1 0,0 0 0,-1 0 0,1 1 0,0-1 0,0 0 0,0-1 0,-1 1 0,1 0 0,0-1 0,0 1 0,0-1 0,-1 1 0,1-1 0,0 0 0,-1 0 0,1 1 0,-1-1 0,1 0 0,-1-1 0,1 1 0,-1 0 0,0 0 0,1-1 0,1-1 0,1-5 0,0 0 0,0 0 0,5-14 0,-6 13 0,0 0 0,10-16 0,-9 19 0,-1 0 0,0 1 0,0-1 0,0-1 0,0 1 0,-1 0 0,0-1 0,-1 1 0,1-1 0,-1 0 0,0 1 0,-1-1 0,0 0 0,0 1 0,0-1 0,-3-10 0,1 3-66,-7-22-1233,4 23-5527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7.308"/>
    </inkml:context>
    <inkml:brush xml:id="br0">
      <inkml:brushProperty name="width" value="0.05" units="cm"/>
      <inkml:brushProperty name="height" value="0.05" units="cm"/>
    </inkml:brush>
  </inkml:definitions>
  <inkml:trace contextRef="#ctx0" brushRef="#br0">1 0 24575,'0'3'0,"0"2"0,2 2 0,4-2 0,0 4 0,5 1 0,0 0 0,0-1 0,-1 0 0,0 4 0,-2 2 0,-2 6 0,3-1 0,0 2 0,1-4 0,3-1 0,0 0 0,-2-3-8191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5:34:29.221"/>
    </inkml:context>
    <inkml:brush xml:id="br0">
      <inkml:brushProperty name="width" value="0.05" units="cm"/>
      <inkml:brushProperty name="height" value="0.05" units="cm"/>
    </inkml:brush>
  </inkml:definitions>
  <inkml:trace contextRef="#ctx0" brushRef="#br0">0 78 24575,'143'0'0,"-137"-1"12,1 1 0,-1-1 0,1 0 0,-1-1 0,1 1 0,-1-1 0,0-1 0,0 1 0,11-7 0,1-3-755,28-22 1,-34 25-6084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44:02.2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45,'2'-1,"1"-1,-1 1,1-1,-1 1,1 0,0 0,5-1,6-3,-1 0,1 0,-1 0,1 2,-1 0,1 0,0 1,0 1,0 0,1 1,19 2,-22 1,1 1,-2 0,1 0,12 7,-10-4,28 9,-12-9,0 0,0-3,0 0,46-1,-69-3,1 0,0 0,0 1,0 0,-1 0,1 1,12 4,-4 0,0-1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44:30.8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74,'1'0,"-1"-1,0 1,1-1,-1 1,0-1,1 1,-1-1,0 1,1 0,-1-1,1 1,-1 0,1-1,-1 1,1 0,-1-1,1 1,-1 0,1 0,-1 0,1 0,0-1,4 0,2-3,27-10,38-12,-53 21,1 0,0 1,-1 1,32-1,-28 6,-1 0,1 1,-1 1,33 10,-29-6,30 3,-39-8,0 1,-1 0,0 1,17 7,-20-6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4:44:33.18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2,'78'-1,"84"2,-136 2,0 1,39 11,-48-10,25 8,-22-7,22 5,-5-5,1 0,55-1,31-5,-104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30:02.2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71,'9'-4,"1"2,-1-1,1 1,0 1,0 0,0 0,12 2,-4-2,313 0,-170 2,470-1,-504-8,-18 1,348 6,-236 2,-50 0,184-3,-266-4,-26 0,-48 5,1-2,25-7,-27 6,1 0,27-2,-14 6,48 6,-2 0,100-6,-91 0,-66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5T00:30:05.9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0 118,'2'-1,"0"1,0-1,0 0,0 1,0-1,3-2,0 0,24-15,-21 13,-1 1,1-1,11-4,-1 4,0 0,1 0,-1 2,34-3,78 7,-58 0,-30 0,-14 0,39-4,-60 2,0-1,0 0,10-4,15-4,-13 7,0 0,1 2,33 1,59 12,-12-1,168-4,-226-5,61 9,29 3,291-11,-253-5,-101 3,72-3,-121 0,-1-1,23-6,-25 4,-1 2,1 0,22-1,40-3,-5 0,-50 7,5-1,1 0,40-9,-37 4,-1 1,1 1,43 1,239 4,-295-1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453EA2-0472-4575-A972-3E76ABCB937B}" type="datetimeFigureOut">
              <a:rPr lang="en-US" smtClean="0"/>
              <a:pPr/>
              <a:t>9/17/2023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5EB92-3178-4B1E-A975-424B30E33B25}" type="slidenum">
              <a:rPr lang="en-US" smtClean="0"/>
              <a:pPr/>
              <a:t>‹#›</a:t>
            </a:fld>
            <a:endParaRPr lang="en-US"/>
          </a:p>
        </p:txBody>
      </p:sp>
    </p:spTree>
    <p:extLst>
      <p:ext uri="{BB962C8B-B14F-4D97-AF65-F5344CB8AC3E}">
        <p14:creationId xmlns:p14="http://schemas.microsoft.com/office/powerpoint/2010/main" val="264547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422B2-6DCA-4F5E-AA3B-82B5EBDAE1D8}"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422B2-6DCA-4F5E-AA3B-82B5EBDAE1D8}"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422B2-6DCA-4F5E-AA3B-82B5EBDAE1D8}"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422B2-6DCA-4F5E-AA3B-82B5EBDAE1D8}"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422B2-6DCA-4F5E-AA3B-82B5EBDAE1D8}" type="datetimeFigureOut">
              <a:rPr lang="en-US" smtClean="0"/>
              <a:pPr/>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422B2-6DCA-4F5E-AA3B-82B5EBDAE1D8}" type="datetimeFigureOut">
              <a:rPr lang="en-US" smtClean="0"/>
              <a:pPr/>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422B2-6DCA-4F5E-AA3B-82B5EBDAE1D8}" type="datetimeFigureOut">
              <a:rPr lang="en-US" smtClean="0"/>
              <a:pPr/>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422B2-6DCA-4F5E-AA3B-82B5EBDAE1D8}"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422B2-6DCA-4F5E-AA3B-82B5EBDAE1D8}"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EA41-BC86-4BD7-903F-8C1BEF3C85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422B2-6DCA-4F5E-AA3B-82B5EBDAE1D8}" type="datetimeFigureOut">
              <a:rPr lang="en-US" smtClean="0"/>
              <a:pPr/>
              <a:t>9/17/2023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1EA41-BC86-4BD7-903F-8C1BEF3C85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90.png"/><Relationship Id="rId18" Type="http://schemas.openxmlformats.org/officeDocument/2006/relationships/customXml" Target="../ink/ink17.xml"/><Relationship Id="rId26" Type="http://schemas.openxmlformats.org/officeDocument/2006/relationships/customXml" Target="../ink/ink21.xml"/><Relationship Id="rId3" Type="http://schemas.openxmlformats.org/officeDocument/2006/relationships/image" Target="../media/image25.png"/><Relationship Id="rId21" Type="http://schemas.openxmlformats.org/officeDocument/2006/relationships/image" Target="../media/image28.png"/><Relationship Id="rId7" Type="http://schemas.openxmlformats.org/officeDocument/2006/relationships/image" Target="../media/image160.png"/><Relationship Id="rId12" Type="http://schemas.openxmlformats.org/officeDocument/2006/relationships/customXml" Target="../ink/ink14.xml"/><Relationship Id="rId17" Type="http://schemas.openxmlformats.org/officeDocument/2006/relationships/image" Target="../media/image210.png"/><Relationship Id="rId25" Type="http://schemas.openxmlformats.org/officeDocument/2006/relationships/image" Target="../media/image30.png"/><Relationship Id="rId33"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customXml" Target="../ink/ink16.xml"/><Relationship Id="rId20" Type="http://schemas.openxmlformats.org/officeDocument/2006/relationships/customXml" Target="../ink/ink18.xml"/><Relationship Id="rId29" Type="http://schemas.openxmlformats.org/officeDocument/2006/relationships/image" Target="../media/image32.png"/><Relationship Id="rId1" Type="http://schemas.openxmlformats.org/officeDocument/2006/relationships/slideLayout" Target="../slideLayouts/slideLayout2.xml"/><Relationship Id="rId11" Type="http://schemas.openxmlformats.org/officeDocument/2006/relationships/image" Target="../media/image180.png"/><Relationship Id="rId24" Type="http://schemas.openxmlformats.org/officeDocument/2006/relationships/customXml" Target="../ink/ink20.xml"/><Relationship Id="rId32" Type="http://schemas.openxmlformats.org/officeDocument/2006/relationships/customXml" Target="../ink/ink24.xml"/><Relationship Id="rId5" Type="http://schemas.openxmlformats.org/officeDocument/2006/relationships/customXml" Target="../ink/ink11.xml"/><Relationship Id="rId15" Type="http://schemas.openxmlformats.org/officeDocument/2006/relationships/image" Target="../media/image200.png"/><Relationship Id="rId23" Type="http://schemas.openxmlformats.org/officeDocument/2006/relationships/image" Target="../media/image29.png"/><Relationship Id="rId28" Type="http://schemas.openxmlformats.org/officeDocument/2006/relationships/customXml" Target="../ink/ink22.xml"/><Relationship Id="rId10" Type="http://schemas.openxmlformats.org/officeDocument/2006/relationships/customXml" Target="../ink/ink13.xml"/><Relationship Id="rId19" Type="http://schemas.openxmlformats.org/officeDocument/2006/relationships/image" Target="../media/image27.png"/><Relationship Id="rId31"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170.png"/><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31.png"/><Relationship Id="rId30" Type="http://schemas.openxmlformats.org/officeDocument/2006/relationships/customXml" Target="../ink/ink23.xml"/></Relationships>
</file>

<file path=ppt/slides/_rels/slide12.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customXml" Target="../ink/ink31.xml"/><Relationship Id="rId3" Type="http://schemas.openxmlformats.org/officeDocument/2006/relationships/customXml" Target="../ink/ink25.xml"/><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customXml" Target="../ink/ink30.xml"/><Relationship Id="rId5" Type="http://schemas.openxmlformats.org/officeDocument/2006/relationships/customXml" Target="../ink/ink26.xml"/><Relationship Id="rId1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customXml" Target="../ink/ink29.xml"/><Relationship Id="rId14" Type="http://schemas.openxmlformats.org/officeDocument/2006/relationships/customXml" Target="../ink/ink3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2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customXml" Target="../ink/ink43.xml"/><Relationship Id="rId3" Type="http://schemas.openxmlformats.org/officeDocument/2006/relationships/customXml" Target="../ink/ink38.xml"/><Relationship Id="rId7" Type="http://schemas.openxmlformats.org/officeDocument/2006/relationships/customXml" Target="../ink/ink40.xml"/><Relationship Id="rId12"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customXml" Target="../ink/ink42.xml"/><Relationship Id="rId5" Type="http://schemas.openxmlformats.org/officeDocument/2006/relationships/customXml" Target="../ink/ink39.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41.xml"/><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6.png"/><Relationship Id="rId29" Type="http://schemas.openxmlformats.org/officeDocument/2006/relationships/customXml" Target="../ink/ink45.xml"/><Relationship Id="rId1" Type="http://schemas.openxmlformats.org/officeDocument/2006/relationships/slideLayout" Target="../slideLayouts/slideLayout7.xml"/><Relationship Id="rId32" Type="http://schemas.openxmlformats.org/officeDocument/2006/relationships/image" Target="../media/image74.png"/><Relationship Id="rId28" Type="http://schemas.openxmlformats.org/officeDocument/2006/relationships/image" Target="../media/image72.png"/><Relationship Id="rId31" Type="http://schemas.openxmlformats.org/officeDocument/2006/relationships/customXml" Target="../ink/ink46.xml"/><Relationship Id="rId30" Type="http://schemas.openxmlformats.org/officeDocument/2006/relationships/image" Target="../media/image7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52.xml"/><Relationship Id="rId18" Type="http://schemas.openxmlformats.org/officeDocument/2006/relationships/image" Target="../media/image67.png"/><Relationship Id="rId26" Type="http://schemas.openxmlformats.org/officeDocument/2006/relationships/image" Target="../media/image71.png"/><Relationship Id="rId3" Type="http://schemas.openxmlformats.org/officeDocument/2006/relationships/customXml" Target="../ink/ink47.xml"/><Relationship Id="rId21" Type="http://schemas.openxmlformats.org/officeDocument/2006/relationships/customXml" Target="../ink/ink56.xml"/><Relationship Id="rId7" Type="http://schemas.openxmlformats.org/officeDocument/2006/relationships/customXml" Target="../ink/ink49.xml"/><Relationship Id="rId12" Type="http://schemas.openxmlformats.org/officeDocument/2006/relationships/image" Target="../media/image64.png"/><Relationship Id="rId17" Type="http://schemas.openxmlformats.org/officeDocument/2006/relationships/customXml" Target="../ink/ink54.xml"/><Relationship Id="rId25" Type="http://schemas.openxmlformats.org/officeDocument/2006/relationships/customXml" Target="../ink/ink58.xml"/><Relationship Id="rId2" Type="http://schemas.openxmlformats.org/officeDocument/2006/relationships/image" Target="../media/image59.png"/><Relationship Id="rId16" Type="http://schemas.openxmlformats.org/officeDocument/2006/relationships/image" Target="../media/image66.png"/><Relationship Id="rId20" Type="http://schemas.openxmlformats.org/officeDocument/2006/relationships/image" Target="../media/image68.png"/><Relationship Id="rId29" Type="http://schemas.openxmlformats.org/officeDocument/2006/relationships/customXml" Target="../ink/ink60.xml"/><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customXml" Target="../ink/ink51.xml"/><Relationship Id="rId24" Type="http://schemas.openxmlformats.org/officeDocument/2006/relationships/image" Target="../media/image70.png"/><Relationship Id="rId32" Type="http://schemas.openxmlformats.org/officeDocument/2006/relationships/image" Target="../media/image74.png"/><Relationship Id="rId5" Type="http://schemas.openxmlformats.org/officeDocument/2006/relationships/customXml" Target="../ink/ink48.xml"/><Relationship Id="rId15" Type="http://schemas.openxmlformats.org/officeDocument/2006/relationships/customXml" Target="../ink/ink53.xml"/><Relationship Id="rId23" Type="http://schemas.openxmlformats.org/officeDocument/2006/relationships/customXml" Target="../ink/ink57.xml"/><Relationship Id="rId28" Type="http://schemas.openxmlformats.org/officeDocument/2006/relationships/image" Target="../media/image72.png"/><Relationship Id="rId10" Type="http://schemas.openxmlformats.org/officeDocument/2006/relationships/image" Target="../media/image63.png"/><Relationship Id="rId19" Type="http://schemas.openxmlformats.org/officeDocument/2006/relationships/customXml" Target="../ink/ink55.xml"/><Relationship Id="rId31" Type="http://schemas.openxmlformats.org/officeDocument/2006/relationships/customXml" Target="../ink/ink61.xml"/><Relationship Id="rId4" Type="http://schemas.openxmlformats.org/officeDocument/2006/relationships/image" Target="../media/image60.png"/><Relationship Id="rId9" Type="http://schemas.openxmlformats.org/officeDocument/2006/relationships/customXml" Target="../ink/ink50.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59.xml"/><Relationship Id="rId30" Type="http://schemas.openxmlformats.org/officeDocument/2006/relationships/image" Target="../media/image73.png"/></Relationships>
</file>

<file path=ppt/slides/_rels/slide3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67.xml"/><Relationship Id="rId18" Type="http://schemas.openxmlformats.org/officeDocument/2006/relationships/image" Target="../media/image67.png"/><Relationship Id="rId26" Type="http://schemas.openxmlformats.org/officeDocument/2006/relationships/image" Target="../media/image71.png"/><Relationship Id="rId3" Type="http://schemas.openxmlformats.org/officeDocument/2006/relationships/customXml" Target="../ink/ink62.xml"/><Relationship Id="rId21" Type="http://schemas.openxmlformats.org/officeDocument/2006/relationships/customXml" Target="../ink/ink71.xml"/><Relationship Id="rId7" Type="http://schemas.openxmlformats.org/officeDocument/2006/relationships/customXml" Target="../ink/ink64.xml"/><Relationship Id="rId12" Type="http://schemas.openxmlformats.org/officeDocument/2006/relationships/image" Target="../media/image64.png"/><Relationship Id="rId17" Type="http://schemas.openxmlformats.org/officeDocument/2006/relationships/customXml" Target="../ink/ink69.xml"/><Relationship Id="rId25" Type="http://schemas.openxmlformats.org/officeDocument/2006/relationships/customXml" Target="../ink/ink73.xml"/><Relationship Id="rId2" Type="http://schemas.openxmlformats.org/officeDocument/2006/relationships/image" Target="../media/image59.png"/><Relationship Id="rId16" Type="http://schemas.openxmlformats.org/officeDocument/2006/relationships/image" Target="../media/image66.png"/><Relationship Id="rId20" Type="http://schemas.openxmlformats.org/officeDocument/2006/relationships/image" Target="../media/image68.png"/><Relationship Id="rId29" Type="http://schemas.openxmlformats.org/officeDocument/2006/relationships/customXml" Target="../ink/ink75.xml"/><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customXml" Target="../ink/ink66.xml"/><Relationship Id="rId24" Type="http://schemas.openxmlformats.org/officeDocument/2006/relationships/image" Target="../media/image70.png"/><Relationship Id="rId32" Type="http://schemas.openxmlformats.org/officeDocument/2006/relationships/image" Target="../media/image74.png"/><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28" Type="http://schemas.openxmlformats.org/officeDocument/2006/relationships/image" Target="../media/image72.png"/><Relationship Id="rId10" Type="http://schemas.openxmlformats.org/officeDocument/2006/relationships/image" Target="../media/image63.png"/><Relationship Id="rId19" Type="http://schemas.openxmlformats.org/officeDocument/2006/relationships/customXml" Target="../ink/ink70.xml"/><Relationship Id="rId31" Type="http://schemas.openxmlformats.org/officeDocument/2006/relationships/customXml" Target="../ink/ink76.xml"/><Relationship Id="rId4" Type="http://schemas.openxmlformats.org/officeDocument/2006/relationships/image" Target="../media/image60.png"/><Relationship Id="rId9" Type="http://schemas.openxmlformats.org/officeDocument/2006/relationships/customXml" Target="../ink/ink65.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74.xml"/><Relationship Id="rId30" Type="http://schemas.openxmlformats.org/officeDocument/2006/relationships/image" Target="../media/image73.png"/></Relationships>
</file>

<file path=ppt/slides/_rels/slide32.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customXml" Target="../ink/ink77.xml"/><Relationship Id="rId7" Type="http://schemas.openxmlformats.org/officeDocument/2006/relationships/customXml" Target="../ink/ink79.xml"/><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40.png"/><Relationship Id="rId5" Type="http://schemas.openxmlformats.org/officeDocument/2006/relationships/customXml" Target="../ink/ink78.xml"/><Relationship Id="rId4" Type="http://schemas.openxmlformats.org/officeDocument/2006/relationships/image" Target="../media/image730.png"/></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2.png"/><Relationship Id="rId18" Type="http://schemas.openxmlformats.org/officeDocument/2006/relationships/customXml" Target="../ink/ink10.xm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7.xml"/><Relationship Id="rId1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6.xml"/><Relationship Id="rId19" Type="http://schemas.openxmlformats.org/officeDocument/2006/relationships/image" Target="../media/image15.png"/><Relationship Id="rId4" Type="http://schemas.openxmlformats.org/officeDocument/2006/relationships/customXml" Target="../ink/ink3.xml"/><Relationship Id="rId9" Type="http://schemas.openxmlformats.org/officeDocument/2006/relationships/image" Target="../media/image10.png"/><Relationship Id="rId14" Type="http://schemas.openxmlformats.org/officeDocument/2006/relationships/customXml" Target="../ink/ink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a:t>Digital Systems</a:t>
            </a:r>
          </a:p>
        </p:txBody>
      </p:sp>
      <p:sp>
        <p:nvSpPr>
          <p:cNvPr id="3" name="Subtitle 2"/>
          <p:cNvSpPr>
            <a:spLocks noGrp="1"/>
          </p:cNvSpPr>
          <p:nvPr>
            <p:ph type="subTitle" idx="1"/>
          </p:nvPr>
        </p:nvSpPr>
        <p:spPr>
          <a:xfrm>
            <a:off x="685800" y="2644776"/>
            <a:ext cx="7924800" cy="1752600"/>
          </a:xfrm>
        </p:spPr>
        <p:txBody>
          <a:bodyPr>
            <a:normAutofit fontScale="85000" lnSpcReduction="20000"/>
          </a:bodyPr>
          <a:lstStyle/>
          <a:p>
            <a:r>
              <a:rPr lang="en-US" dirty="0"/>
              <a:t>Physics 5430</a:t>
            </a:r>
          </a:p>
          <a:p>
            <a:endParaRPr lang="en-US" dirty="0"/>
          </a:p>
          <a:p>
            <a:r>
              <a:rPr lang="en-US" dirty="0"/>
              <a:t>Chapter 4 </a:t>
            </a:r>
            <a:r>
              <a:rPr lang="en-US" dirty="0" err="1"/>
              <a:t>Wiatrowski</a:t>
            </a:r>
            <a:endParaRPr lang="en-US" dirty="0"/>
          </a:p>
          <a:p>
            <a:r>
              <a:rPr lang="en-US" dirty="0">
                <a:solidFill>
                  <a:srgbClr val="FFFF00"/>
                </a:solidFill>
              </a:rPr>
              <a:t>Gate  ASM Synchronous Counters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267200" y="62163"/>
            <a:ext cx="3506071" cy="251460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189081" y="2743200"/>
            <a:ext cx="8765838" cy="3762505"/>
          </a:xfrm>
          <a:prstGeom prst="rect">
            <a:avLst/>
          </a:prstGeom>
          <a:noFill/>
          <a:ln w="9525">
            <a:noFill/>
            <a:miter lim="800000"/>
            <a:headEnd/>
            <a:tailEnd/>
          </a:ln>
        </p:spPr>
      </p:pic>
      <p:sp>
        <p:nvSpPr>
          <p:cNvPr id="2" name="TextBox 1">
            <a:extLst>
              <a:ext uri="{FF2B5EF4-FFF2-40B4-BE49-F238E27FC236}">
                <a16:creationId xmlns:a16="http://schemas.microsoft.com/office/drawing/2014/main" id="{6B0DF296-6FB1-49A1-8DE4-F4AEC65D4A8B}"/>
              </a:ext>
            </a:extLst>
          </p:cNvPr>
          <p:cNvSpPr txBox="1"/>
          <p:nvPr/>
        </p:nvSpPr>
        <p:spPr>
          <a:xfrm>
            <a:off x="6172200" y="3505200"/>
            <a:ext cx="418704" cy="369332"/>
          </a:xfrm>
          <a:prstGeom prst="rect">
            <a:avLst/>
          </a:prstGeom>
          <a:noFill/>
        </p:spPr>
        <p:txBody>
          <a:bodyPr wrap="none" rtlCol="0">
            <a:spAutoFit/>
          </a:bodyPr>
          <a:lstStyle/>
          <a:p>
            <a:r>
              <a:rPr lang="en-US" dirty="0">
                <a:solidFill>
                  <a:srgbClr val="00B050"/>
                </a:solidFill>
              </a:rPr>
              <a:t>00</a:t>
            </a:r>
          </a:p>
        </p:txBody>
      </p:sp>
      <p:sp>
        <p:nvSpPr>
          <p:cNvPr id="5" name="TextBox 4">
            <a:extLst>
              <a:ext uri="{FF2B5EF4-FFF2-40B4-BE49-F238E27FC236}">
                <a16:creationId xmlns:a16="http://schemas.microsoft.com/office/drawing/2014/main" id="{F6B4246A-E706-4E54-954C-97056624A1BC}"/>
              </a:ext>
            </a:extLst>
          </p:cNvPr>
          <p:cNvSpPr txBox="1"/>
          <p:nvPr/>
        </p:nvSpPr>
        <p:spPr>
          <a:xfrm>
            <a:off x="7620000" y="3505200"/>
            <a:ext cx="418704" cy="369332"/>
          </a:xfrm>
          <a:prstGeom prst="rect">
            <a:avLst/>
          </a:prstGeom>
          <a:noFill/>
        </p:spPr>
        <p:txBody>
          <a:bodyPr wrap="none" rtlCol="0">
            <a:spAutoFit/>
          </a:bodyPr>
          <a:lstStyle/>
          <a:p>
            <a:r>
              <a:rPr lang="en-US" dirty="0">
                <a:solidFill>
                  <a:srgbClr val="00B050"/>
                </a:solidFill>
              </a:rPr>
              <a:t>01</a:t>
            </a:r>
          </a:p>
        </p:txBody>
      </p:sp>
      <p:sp>
        <p:nvSpPr>
          <p:cNvPr id="6" name="TextBox 5">
            <a:extLst>
              <a:ext uri="{FF2B5EF4-FFF2-40B4-BE49-F238E27FC236}">
                <a16:creationId xmlns:a16="http://schemas.microsoft.com/office/drawing/2014/main" id="{9D3E0F8D-B11D-4760-8171-B58ED13916B0}"/>
              </a:ext>
            </a:extLst>
          </p:cNvPr>
          <p:cNvSpPr txBox="1"/>
          <p:nvPr/>
        </p:nvSpPr>
        <p:spPr>
          <a:xfrm>
            <a:off x="6134450" y="4114800"/>
            <a:ext cx="418704" cy="369332"/>
          </a:xfrm>
          <a:prstGeom prst="rect">
            <a:avLst/>
          </a:prstGeom>
          <a:noFill/>
        </p:spPr>
        <p:txBody>
          <a:bodyPr wrap="none" rtlCol="0">
            <a:spAutoFit/>
          </a:bodyPr>
          <a:lstStyle/>
          <a:p>
            <a:r>
              <a:rPr lang="en-US" dirty="0">
                <a:solidFill>
                  <a:srgbClr val="00B050"/>
                </a:solidFill>
              </a:rPr>
              <a:t>10</a:t>
            </a:r>
          </a:p>
        </p:txBody>
      </p:sp>
      <p:sp>
        <p:nvSpPr>
          <p:cNvPr id="7" name="TextBox 6">
            <a:extLst>
              <a:ext uri="{FF2B5EF4-FFF2-40B4-BE49-F238E27FC236}">
                <a16:creationId xmlns:a16="http://schemas.microsoft.com/office/drawing/2014/main" id="{2E52ECF3-B4CD-4B05-8B26-ABEED014B4B5}"/>
              </a:ext>
            </a:extLst>
          </p:cNvPr>
          <p:cNvSpPr txBox="1"/>
          <p:nvPr/>
        </p:nvSpPr>
        <p:spPr>
          <a:xfrm>
            <a:off x="7602523" y="4128083"/>
            <a:ext cx="418704" cy="369332"/>
          </a:xfrm>
          <a:prstGeom prst="rect">
            <a:avLst/>
          </a:prstGeom>
          <a:noFill/>
        </p:spPr>
        <p:txBody>
          <a:bodyPr wrap="none" rtlCol="0">
            <a:spAutoFit/>
          </a:bodyPr>
          <a:lstStyle/>
          <a:p>
            <a:r>
              <a:rPr lang="en-US" dirty="0">
                <a:solidFill>
                  <a:srgbClr val="00B050"/>
                </a:solidFill>
              </a:rPr>
              <a:t>11</a:t>
            </a:r>
          </a:p>
        </p:txBody>
      </p:sp>
      <p:sp>
        <p:nvSpPr>
          <p:cNvPr id="8" name="TextBox 7">
            <a:extLst>
              <a:ext uri="{FF2B5EF4-FFF2-40B4-BE49-F238E27FC236}">
                <a16:creationId xmlns:a16="http://schemas.microsoft.com/office/drawing/2014/main" id="{FDF0F32E-7077-49B8-B835-90614FBFE356}"/>
              </a:ext>
            </a:extLst>
          </p:cNvPr>
          <p:cNvSpPr txBox="1"/>
          <p:nvPr/>
        </p:nvSpPr>
        <p:spPr>
          <a:xfrm>
            <a:off x="6248400" y="4724400"/>
            <a:ext cx="418704" cy="369332"/>
          </a:xfrm>
          <a:prstGeom prst="rect">
            <a:avLst/>
          </a:prstGeom>
          <a:noFill/>
        </p:spPr>
        <p:txBody>
          <a:bodyPr wrap="none" rtlCol="0">
            <a:spAutoFit/>
          </a:bodyPr>
          <a:lstStyle/>
          <a:p>
            <a:r>
              <a:rPr lang="en-US" dirty="0">
                <a:solidFill>
                  <a:srgbClr val="00B050"/>
                </a:solidFill>
              </a:rPr>
              <a:t>11</a:t>
            </a:r>
          </a:p>
        </p:txBody>
      </p:sp>
      <p:sp>
        <p:nvSpPr>
          <p:cNvPr id="9" name="TextBox 8">
            <a:extLst>
              <a:ext uri="{FF2B5EF4-FFF2-40B4-BE49-F238E27FC236}">
                <a16:creationId xmlns:a16="http://schemas.microsoft.com/office/drawing/2014/main" id="{BCABC97D-6AC4-40A1-BB8A-ACE48797B447}"/>
              </a:ext>
            </a:extLst>
          </p:cNvPr>
          <p:cNvSpPr txBox="1"/>
          <p:nvPr/>
        </p:nvSpPr>
        <p:spPr>
          <a:xfrm>
            <a:off x="7924800" y="4750966"/>
            <a:ext cx="418704" cy="369332"/>
          </a:xfrm>
          <a:prstGeom prst="rect">
            <a:avLst/>
          </a:prstGeom>
          <a:noFill/>
        </p:spPr>
        <p:txBody>
          <a:bodyPr wrap="none" rtlCol="0">
            <a:spAutoFit/>
          </a:bodyPr>
          <a:lstStyle/>
          <a:p>
            <a:r>
              <a:rPr lang="en-US" dirty="0">
                <a:solidFill>
                  <a:srgbClr val="00B050"/>
                </a:solidFill>
              </a:rPr>
              <a:t>01</a:t>
            </a:r>
          </a:p>
        </p:txBody>
      </p:sp>
      <p:sp>
        <p:nvSpPr>
          <p:cNvPr id="11" name="TextBox 10">
            <a:extLst>
              <a:ext uri="{FF2B5EF4-FFF2-40B4-BE49-F238E27FC236}">
                <a16:creationId xmlns:a16="http://schemas.microsoft.com/office/drawing/2014/main" id="{C6F76965-DE29-4BCE-B262-849993077AE8}"/>
              </a:ext>
            </a:extLst>
          </p:cNvPr>
          <p:cNvSpPr txBox="1"/>
          <p:nvPr/>
        </p:nvSpPr>
        <p:spPr>
          <a:xfrm>
            <a:off x="6172200" y="5430386"/>
            <a:ext cx="418704" cy="369332"/>
          </a:xfrm>
          <a:prstGeom prst="rect">
            <a:avLst/>
          </a:prstGeom>
          <a:noFill/>
        </p:spPr>
        <p:txBody>
          <a:bodyPr wrap="none" rtlCol="0">
            <a:spAutoFit/>
          </a:bodyPr>
          <a:lstStyle/>
          <a:p>
            <a:r>
              <a:rPr lang="en-US" dirty="0">
                <a:solidFill>
                  <a:srgbClr val="00B050"/>
                </a:solidFill>
              </a:rPr>
              <a:t>00</a:t>
            </a:r>
          </a:p>
        </p:txBody>
      </p:sp>
      <p:sp>
        <p:nvSpPr>
          <p:cNvPr id="12" name="TextBox 11">
            <a:extLst>
              <a:ext uri="{FF2B5EF4-FFF2-40B4-BE49-F238E27FC236}">
                <a16:creationId xmlns:a16="http://schemas.microsoft.com/office/drawing/2014/main" id="{C0262070-8367-4316-99FC-5137127C6E1D}"/>
              </a:ext>
            </a:extLst>
          </p:cNvPr>
          <p:cNvSpPr txBox="1"/>
          <p:nvPr/>
        </p:nvSpPr>
        <p:spPr>
          <a:xfrm>
            <a:off x="7506096" y="5376917"/>
            <a:ext cx="418704" cy="369332"/>
          </a:xfrm>
          <a:prstGeom prst="rect">
            <a:avLst/>
          </a:prstGeom>
          <a:noFill/>
        </p:spPr>
        <p:txBody>
          <a:bodyPr wrap="none" rtlCol="0">
            <a:spAutoFit/>
          </a:bodyPr>
          <a:lstStyle/>
          <a:p>
            <a:r>
              <a:rPr lang="en-US" dirty="0">
                <a:solidFill>
                  <a:srgbClr val="00B050"/>
                </a:solidFill>
              </a:rPr>
              <a:t>10</a:t>
            </a:r>
          </a:p>
        </p:txBody>
      </p:sp>
      <p:sp>
        <p:nvSpPr>
          <p:cNvPr id="3" name="TextBox 2">
            <a:extLst>
              <a:ext uri="{FF2B5EF4-FFF2-40B4-BE49-F238E27FC236}">
                <a16:creationId xmlns:a16="http://schemas.microsoft.com/office/drawing/2014/main" id="{2524395A-4AC2-4D0A-BEB2-B28C1C71E64C}"/>
              </a:ext>
            </a:extLst>
          </p:cNvPr>
          <p:cNvSpPr txBox="1"/>
          <p:nvPr/>
        </p:nvSpPr>
        <p:spPr>
          <a:xfrm>
            <a:off x="6343802" y="1112492"/>
            <a:ext cx="782587" cy="369332"/>
          </a:xfrm>
          <a:prstGeom prst="rect">
            <a:avLst/>
          </a:prstGeom>
          <a:noFill/>
        </p:spPr>
        <p:txBody>
          <a:bodyPr wrap="none" rtlCol="0">
            <a:spAutoFit/>
          </a:bodyPr>
          <a:lstStyle/>
          <a:p>
            <a:r>
              <a:rPr lang="en-US" dirty="0">
                <a:solidFill>
                  <a:schemeClr val="bg1"/>
                </a:solidFill>
              </a:rPr>
              <a:t>(clear)</a:t>
            </a:r>
          </a:p>
        </p:txBody>
      </p:sp>
      <p:sp>
        <p:nvSpPr>
          <p:cNvPr id="14" name="TextBox 13">
            <a:extLst>
              <a:ext uri="{FF2B5EF4-FFF2-40B4-BE49-F238E27FC236}">
                <a16:creationId xmlns:a16="http://schemas.microsoft.com/office/drawing/2014/main" id="{BBDBAB4E-DA93-4BE7-AE1E-0FA0AAE2978E}"/>
              </a:ext>
            </a:extLst>
          </p:cNvPr>
          <p:cNvSpPr txBox="1"/>
          <p:nvPr/>
        </p:nvSpPr>
        <p:spPr>
          <a:xfrm>
            <a:off x="6370320" y="1496092"/>
            <a:ext cx="606641" cy="369332"/>
          </a:xfrm>
          <a:prstGeom prst="rect">
            <a:avLst/>
          </a:prstGeom>
          <a:noFill/>
        </p:spPr>
        <p:txBody>
          <a:bodyPr wrap="none" rtlCol="0">
            <a:spAutoFit/>
          </a:bodyPr>
          <a:lstStyle/>
          <a:p>
            <a:r>
              <a:rPr lang="en-US" dirty="0">
                <a:solidFill>
                  <a:schemeClr val="bg1"/>
                </a:solidFill>
              </a:rPr>
              <a:t>(set)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600CC6-762F-4BDE-B9CA-E58710DA6659}"/>
              </a:ext>
            </a:extLst>
          </p:cNvPr>
          <p:cNvPicPr>
            <a:picLocks noChangeAspect="1"/>
          </p:cNvPicPr>
          <p:nvPr/>
        </p:nvPicPr>
        <p:blipFill>
          <a:blip r:embed="rId2"/>
          <a:stretch>
            <a:fillRect/>
          </a:stretch>
        </p:blipFill>
        <p:spPr>
          <a:xfrm>
            <a:off x="4082513" y="795735"/>
            <a:ext cx="4528087" cy="2621525"/>
          </a:xfrm>
          <a:prstGeom prst="rect">
            <a:avLst/>
          </a:prstGeom>
        </p:spPr>
      </p:pic>
      <p:pic>
        <p:nvPicPr>
          <p:cNvPr id="10" name="Picture 9">
            <a:extLst>
              <a:ext uri="{FF2B5EF4-FFF2-40B4-BE49-F238E27FC236}">
                <a16:creationId xmlns:a16="http://schemas.microsoft.com/office/drawing/2014/main" id="{DF98613D-5588-46B3-8DA7-A81B6AD3C614}"/>
              </a:ext>
            </a:extLst>
          </p:cNvPr>
          <p:cNvPicPr>
            <a:picLocks noChangeAspect="1"/>
          </p:cNvPicPr>
          <p:nvPr/>
        </p:nvPicPr>
        <p:blipFill>
          <a:blip r:embed="rId3"/>
          <a:stretch>
            <a:fillRect/>
          </a:stretch>
        </p:blipFill>
        <p:spPr>
          <a:xfrm>
            <a:off x="69996" y="852340"/>
            <a:ext cx="3900269" cy="2793681"/>
          </a:xfrm>
          <a:prstGeom prst="rect">
            <a:avLst/>
          </a:prstGeom>
        </p:spPr>
      </p:pic>
      <p:pic>
        <p:nvPicPr>
          <p:cNvPr id="12" name="Picture 11">
            <a:extLst>
              <a:ext uri="{FF2B5EF4-FFF2-40B4-BE49-F238E27FC236}">
                <a16:creationId xmlns:a16="http://schemas.microsoft.com/office/drawing/2014/main" id="{5AEC73E0-23A8-4BE6-B563-60105B20456F}"/>
              </a:ext>
            </a:extLst>
          </p:cNvPr>
          <p:cNvPicPr>
            <a:picLocks noChangeAspect="1"/>
          </p:cNvPicPr>
          <p:nvPr/>
        </p:nvPicPr>
        <p:blipFill>
          <a:blip r:embed="rId4"/>
          <a:stretch>
            <a:fillRect/>
          </a:stretch>
        </p:blipFill>
        <p:spPr>
          <a:xfrm>
            <a:off x="4045921" y="3352800"/>
            <a:ext cx="4742447" cy="3352799"/>
          </a:xfrm>
          <a:prstGeom prst="rect">
            <a:avLst/>
          </a:prstGeom>
        </p:spPr>
      </p:pic>
      <p:grpSp>
        <p:nvGrpSpPr>
          <p:cNvPr id="21" name="Group 20">
            <a:extLst>
              <a:ext uri="{FF2B5EF4-FFF2-40B4-BE49-F238E27FC236}">
                <a16:creationId xmlns:a16="http://schemas.microsoft.com/office/drawing/2014/main" id="{7B897EA5-CE01-4887-B9CD-F2C607F1BADA}"/>
              </a:ext>
            </a:extLst>
          </p:cNvPr>
          <p:cNvGrpSpPr/>
          <p:nvPr/>
        </p:nvGrpSpPr>
        <p:grpSpPr>
          <a:xfrm>
            <a:off x="8492713" y="3101513"/>
            <a:ext cx="128520" cy="358200"/>
            <a:chOff x="8359345" y="3614123"/>
            <a:chExt cx="128520" cy="35820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B6AA6204-78FD-4A9D-87AA-23D6F13393B6}"/>
                    </a:ext>
                  </a:extLst>
                </p14:cNvPr>
                <p14:cNvContentPartPr/>
                <p14:nvPr/>
              </p14:nvContentPartPr>
              <p14:xfrm>
                <a:off x="8376265" y="3620603"/>
                <a:ext cx="89640" cy="351720"/>
              </p14:xfrm>
            </p:contentPart>
          </mc:Choice>
          <mc:Fallback xmlns="">
            <p:pic>
              <p:nvPicPr>
                <p:cNvPr id="13" name="Ink 12">
                  <a:extLst>
                    <a:ext uri="{FF2B5EF4-FFF2-40B4-BE49-F238E27FC236}">
                      <a16:creationId xmlns:a16="http://schemas.microsoft.com/office/drawing/2014/main" id="{B6AA6204-78FD-4A9D-87AA-23D6F13393B6}"/>
                    </a:ext>
                  </a:extLst>
                </p:cNvPr>
                <p:cNvPicPr/>
                <p:nvPr/>
              </p:nvPicPr>
              <p:blipFill>
                <a:blip r:embed="rId7"/>
                <a:stretch>
                  <a:fillRect/>
                </a:stretch>
              </p:blipFill>
              <p:spPr>
                <a:xfrm>
                  <a:off x="8367265" y="3611603"/>
                  <a:ext cx="1072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92461D56-52D8-4034-82CD-C5A421F1F63B}"/>
                    </a:ext>
                  </a:extLst>
                </p14:cNvPr>
                <p14:cNvContentPartPr/>
                <p14:nvPr/>
              </p14:nvContentPartPr>
              <p14:xfrm>
                <a:off x="8396785" y="3618083"/>
                <a:ext cx="91080" cy="291240"/>
              </p14:xfrm>
            </p:contentPart>
          </mc:Choice>
          <mc:Fallback xmlns="">
            <p:pic>
              <p:nvPicPr>
                <p:cNvPr id="14" name="Ink 13">
                  <a:extLst>
                    <a:ext uri="{FF2B5EF4-FFF2-40B4-BE49-F238E27FC236}">
                      <a16:creationId xmlns:a16="http://schemas.microsoft.com/office/drawing/2014/main" id="{92461D56-52D8-4034-82CD-C5A421F1F63B}"/>
                    </a:ext>
                  </a:extLst>
                </p:cNvPr>
                <p:cNvPicPr/>
                <p:nvPr/>
              </p:nvPicPr>
              <p:blipFill>
                <a:blip r:embed="rId9"/>
                <a:stretch>
                  <a:fillRect/>
                </a:stretch>
              </p:blipFill>
              <p:spPr>
                <a:xfrm>
                  <a:off x="8388145" y="3609083"/>
                  <a:ext cx="1087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34A60649-12F7-409B-B8FC-C2E02D7CE53E}"/>
                    </a:ext>
                  </a:extLst>
                </p14:cNvPr>
                <p14:cNvContentPartPr/>
                <p14:nvPr/>
              </p14:nvContentPartPr>
              <p14:xfrm>
                <a:off x="8380225" y="3614123"/>
                <a:ext cx="76680" cy="316080"/>
              </p14:xfrm>
            </p:contentPart>
          </mc:Choice>
          <mc:Fallback xmlns="">
            <p:pic>
              <p:nvPicPr>
                <p:cNvPr id="16" name="Ink 15">
                  <a:extLst>
                    <a:ext uri="{FF2B5EF4-FFF2-40B4-BE49-F238E27FC236}">
                      <a16:creationId xmlns:a16="http://schemas.microsoft.com/office/drawing/2014/main" id="{34A60649-12F7-409B-B8FC-C2E02D7CE53E}"/>
                    </a:ext>
                  </a:extLst>
                </p:cNvPr>
                <p:cNvPicPr/>
                <p:nvPr/>
              </p:nvPicPr>
              <p:blipFill>
                <a:blip r:embed="rId11"/>
                <a:stretch>
                  <a:fillRect/>
                </a:stretch>
              </p:blipFill>
              <p:spPr>
                <a:xfrm>
                  <a:off x="8371225" y="3605483"/>
                  <a:ext cx="943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6BD7F78A-F497-4EAB-93FB-3FB8590A5D1B}"/>
                    </a:ext>
                  </a:extLst>
                </p14:cNvPr>
                <p14:cNvContentPartPr/>
                <p14:nvPr/>
              </p14:nvContentPartPr>
              <p14:xfrm>
                <a:off x="8359345" y="3629603"/>
                <a:ext cx="78480" cy="313200"/>
              </p14:xfrm>
            </p:contentPart>
          </mc:Choice>
          <mc:Fallback xmlns="">
            <p:pic>
              <p:nvPicPr>
                <p:cNvPr id="17" name="Ink 16">
                  <a:extLst>
                    <a:ext uri="{FF2B5EF4-FFF2-40B4-BE49-F238E27FC236}">
                      <a16:creationId xmlns:a16="http://schemas.microsoft.com/office/drawing/2014/main" id="{6BD7F78A-F497-4EAB-93FB-3FB8590A5D1B}"/>
                    </a:ext>
                  </a:extLst>
                </p:cNvPr>
                <p:cNvPicPr/>
                <p:nvPr/>
              </p:nvPicPr>
              <p:blipFill>
                <a:blip r:embed="rId13"/>
                <a:stretch>
                  <a:fillRect/>
                </a:stretch>
              </p:blipFill>
              <p:spPr>
                <a:xfrm>
                  <a:off x="8350345" y="3620603"/>
                  <a:ext cx="9612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92CBAE0F-76C8-4651-A170-31A4C42F5430}"/>
                    </a:ext>
                  </a:extLst>
                </p14:cNvPr>
                <p14:cNvContentPartPr/>
                <p14:nvPr/>
              </p14:nvContentPartPr>
              <p14:xfrm>
                <a:off x="8359345" y="3625643"/>
                <a:ext cx="97920" cy="308880"/>
              </p14:xfrm>
            </p:contentPart>
          </mc:Choice>
          <mc:Fallback xmlns="">
            <p:pic>
              <p:nvPicPr>
                <p:cNvPr id="18" name="Ink 17">
                  <a:extLst>
                    <a:ext uri="{FF2B5EF4-FFF2-40B4-BE49-F238E27FC236}">
                      <a16:creationId xmlns:a16="http://schemas.microsoft.com/office/drawing/2014/main" id="{92CBAE0F-76C8-4651-A170-31A4C42F5430}"/>
                    </a:ext>
                  </a:extLst>
                </p:cNvPr>
                <p:cNvPicPr/>
                <p:nvPr/>
              </p:nvPicPr>
              <p:blipFill>
                <a:blip r:embed="rId15"/>
                <a:stretch>
                  <a:fillRect/>
                </a:stretch>
              </p:blipFill>
              <p:spPr>
                <a:xfrm>
                  <a:off x="8350345" y="3616643"/>
                  <a:ext cx="1155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D8E39D15-0027-4CB0-A968-084A53461FC6}"/>
                    </a:ext>
                  </a:extLst>
                </p14:cNvPr>
                <p14:cNvContentPartPr/>
                <p14:nvPr/>
              </p14:nvContentPartPr>
              <p14:xfrm>
                <a:off x="8380225" y="3621683"/>
                <a:ext cx="82800" cy="333720"/>
              </p14:xfrm>
            </p:contentPart>
          </mc:Choice>
          <mc:Fallback xmlns="">
            <p:pic>
              <p:nvPicPr>
                <p:cNvPr id="20" name="Ink 19">
                  <a:extLst>
                    <a:ext uri="{FF2B5EF4-FFF2-40B4-BE49-F238E27FC236}">
                      <a16:creationId xmlns:a16="http://schemas.microsoft.com/office/drawing/2014/main" id="{D8E39D15-0027-4CB0-A968-084A53461FC6}"/>
                    </a:ext>
                  </a:extLst>
                </p:cNvPr>
                <p:cNvPicPr/>
                <p:nvPr/>
              </p:nvPicPr>
              <p:blipFill>
                <a:blip r:embed="rId17"/>
                <a:stretch>
                  <a:fillRect/>
                </a:stretch>
              </p:blipFill>
              <p:spPr>
                <a:xfrm>
                  <a:off x="8371225" y="3613043"/>
                  <a:ext cx="100440" cy="351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2" name="Ink 41">
                <a:extLst>
                  <a:ext uri="{FF2B5EF4-FFF2-40B4-BE49-F238E27FC236}">
                    <a16:creationId xmlns:a16="http://schemas.microsoft.com/office/drawing/2014/main" id="{DB027301-7AD4-443F-ACEE-98C4A2767063}"/>
                  </a:ext>
                </a:extLst>
              </p14:cNvPr>
              <p14:cNvContentPartPr/>
              <p14:nvPr/>
            </p14:nvContentPartPr>
            <p14:xfrm>
              <a:off x="4267200" y="4876800"/>
              <a:ext cx="111240" cy="12960"/>
            </p14:xfrm>
          </p:contentPart>
        </mc:Choice>
        <mc:Fallback xmlns="">
          <p:pic>
            <p:nvPicPr>
              <p:cNvPr id="42" name="Ink 41">
                <a:extLst>
                  <a:ext uri="{FF2B5EF4-FFF2-40B4-BE49-F238E27FC236}">
                    <a16:creationId xmlns:a16="http://schemas.microsoft.com/office/drawing/2014/main" id="{DB027301-7AD4-443F-ACEE-98C4A2767063}"/>
                  </a:ext>
                </a:extLst>
              </p:cNvPr>
              <p:cNvPicPr/>
              <p:nvPr/>
            </p:nvPicPr>
            <p:blipFill>
              <a:blip r:embed="rId19"/>
              <a:stretch>
                <a:fillRect/>
              </a:stretch>
            </p:blipFill>
            <p:spPr>
              <a:xfrm>
                <a:off x="4213200" y="4768800"/>
                <a:ext cx="21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3" name="Ink 42">
                <a:extLst>
                  <a:ext uri="{FF2B5EF4-FFF2-40B4-BE49-F238E27FC236}">
                    <a16:creationId xmlns:a16="http://schemas.microsoft.com/office/drawing/2014/main" id="{40D960BB-FB0B-42E2-93FD-7C3D2D1FDA7F}"/>
                  </a:ext>
                </a:extLst>
              </p14:cNvPr>
              <p14:cNvContentPartPr/>
              <p14:nvPr/>
            </p14:nvContentPartPr>
            <p14:xfrm>
              <a:off x="6260446" y="4889760"/>
              <a:ext cx="153720" cy="4680"/>
            </p14:xfrm>
          </p:contentPart>
        </mc:Choice>
        <mc:Fallback xmlns="">
          <p:pic>
            <p:nvPicPr>
              <p:cNvPr id="43" name="Ink 42">
                <a:extLst>
                  <a:ext uri="{FF2B5EF4-FFF2-40B4-BE49-F238E27FC236}">
                    <a16:creationId xmlns:a16="http://schemas.microsoft.com/office/drawing/2014/main" id="{40D960BB-FB0B-42E2-93FD-7C3D2D1FDA7F}"/>
                  </a:ext>
                </a:extLst>
              </p:cNvPr>
              <p:cNvPicPr/>
              <p:nvPr/>
            </p:nvPicPr>
            <p:blipFill>
              <a:blip r:embed="rId21"/>
              <a:stretch>
                <a:fillRect/>
              </a:stretch>
            </p:blipFill>
            <p:spPr>
              <a:xfrm>
                <a:off x="6206319" y="4781760"/>
                <a:ext cx="261613"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D1D316CD-D62F-4A6D-A928-BEB3A15EDDEF}"/>
                  </a:ext>
                </a:extLst>
              </p14:cNvPr>
              <p14:cNvContentPartPr/>
              <p14:nvPr/>
            </p14:nvContentPartPr>
            <p14:xfrm>
              <a:off x="4275575" y="5562600"/>
              <a:ext cx="152280" cy="4320"/>
            </p14:xfrm>
          </p:contentPart>
        </mc:Choice>
        <mc:Fallback xmlns="">
          <p:pic>
            <p:nvPicPr>
              <p:cNvPr id="47" name="Ink 46">
                <a:extLst>
                  <a:ext uri="{FF2B5EF4-FFF2-40B4-BE49-F238E27FC236}">
                    <a16:creationId xmlns:a16="http://schemas.microsoft.com/office/drawing/2014/main" id="{D1D316CD-D62F-4A6D-A928-BEB3A15EDDEF}"/>
                  </a:ext>
                </a:extLst>
              </p:cNvPr>
              <p:cNvPicPr/>
              <p:nvPr/>
            </p:nvPicPr>
            <p:blipFill>
              <a:blip r:embed="rId23"/>
              <a:stretch>
                <a:fillRect/>
              </a:stretch>
            </p:blipFill>
            <p:spPr>
              <a:xfrm>
                <a:off x="4221575" y="5454600"/>
                <a:ext cx="2599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1A292A5F-208C-4476-A3C3-8E1428E000A7}"/>
                  </a:ext>
                </a:extLst>
              </p14:cNvPr>
              <p14:cNvContentPartPr/>
              <p14:nvPr/>
            </p14:nvContentPartPr>
            <p14:xfrm>
              <a:off x="6290425" y="5554110"/>
              <a:ext cx="143280" cy="6840"/>
            </p14:xfrm>
          </p:contentPart>
        </mc:Choice>
        <mc:Fallback xmlns="">
          <p:pic>
            <p:nvPicPr>
              <p:cNvPr id="48" name="Ink 47">
                <a:extLst>
                  <a:ext uri="{FF2B5EF4-FFF2-40B4-BE49-F238E27FC236}">
                    <a16:creationId xmlns:a16="http://schemas.microsoft.com/office/drawing/2014/main" id="{1A292A5F-208C-4476-A3C3-8E1428E000A7}"/>
                  </a:ext>
                </a:extLst>
              </p:cNvPr>
              <p:cNvPicPr/>
              <p:nvPr/>
            </p:nvPicPr>
            <p:blipFill>
              <a:blip r:embed="rId25"/>
              <a:stretch>
                <a:fillRect/>
              </a:stretch>
            </p:blipFill>
            <p:spPr>
              <a:xfrm>
                <a:off x="6236560" y="5446110"/>
                <a:ext cx="25065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52">
                <a:extLst>
                  <a:ext uri="{FF2B5EF4-FFF2-40B4-BE49-F238E27FC236}">
                    <a16:creationId xmlns:a16="http://schemas.microsoft.com/office/drawing/2014/main" id="{B4A97B21-ACCB-4DCC-BD8D-08F855747532}"/>
                  </a:ext>
                </a:extLst>
              </p14:cNvPr>
              <p14:cNvContentPartPr/>
              <p14:nvPr/>
            </p14:nvContentPartPr>
            <p14:xfrm>
              <a:off x="4303920" y="5970356"/>
              <a:ext cx="139680" cy="360"/>
            </p14:xfrm>
          </p:contentPart>
        </mc:Choice>
        <mc:Fallback xmlns="">
          <p:pic>
            <p:nvPicPr>
              <p:cNvPr id="53" name="Ink 52">
                <a:extLst>
                  <a:ext uri="{FF2B5EF4-FFF2-40B4-BE49-F238E27FC236}">
                    <a16:creationId xmlns:a16="http://schemas.microsoft.com/office/drawing/2014/main" id="{B4A97B21-ACCB-4DCC-BD8D-08F855747532}"/>
                  </a:ext>
                </a:extLst>
              </p:cNvPr>
              <p:cNvPicPr/>
              <p:nvPr/>
            </p:nvPicPr>
            <p:blipFill>
              <a:blip r:embed="rId27"/>
              <a:stretch>
                <a:fillRect/>
              </a:stretch>
            </p:blipFill>
            <p:spPr>
              <a:xfrm>
                <a:off x="4249920" y="5862356"/>
                <a:ext cx="247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Ink 53">
                <a:extLst>
                  <a:ext uri="{FF2B5EF4-FFF2-40B4-BE49-F238E27FC236}">
                    <a16:creationId xmlns:a16="http://schemas.microsoft.com/office/drawing/2014/main" id="{DAB5E870-514D-45BC-9B8F-730FA2596121}"/>
                  </a:ext>
                </a:extLst>
              </p14:cNvPr>
              <p14:cNvContentPartPr/>
              <p14:nvPr/>
            </p14:nvContentPartPr>
            <p14:xfrm>
              <a:off x="6260446" y="5991135"/>
              <a:ext cx="182520" cy="360"/>
            </p14:xfrm>
          </p:contentPart>
        </mc:Choice>
        <mc:Fallback xmlns="">
          <p:pic>
            <p:nvPicPr>
              <p:cNvPr id="54" name="Ink 53">
                <a:extLst>
                  <a:ext uri="{FF2B5EF4-FFF2-40B4-BE49-F238E27FC236}">
                    <a16:creationId xmlns:a16="http://schemas.microsoft.com/office/drawing/2014/main" id="{DAB5E870-514D-45BC-9B8F-730FA2596121}"/>
                  </a:ext>
                </a:extLst>
              </p:cNvPr>
              <p:cNvPicPr/>
              <p:nvPr/>
            </p:nvPicPr>
            <p:blipFill>
              <a:blip r:embed="rId29"/>
              <a:stretch>
                <a:fillRect/>
              </a:stretch>
            </p:blipFill>
            <p:spPr>
              <a:xfrm>
                <a:off x="6206446" y="5883135"/>
                <a:ext cx="29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B11C8C64-7B0B-48C9-84F4-E712B68A07B7}"/>
                  </a:ext>
                </a:extLst>
              </p14:cNvPr>
              <p14:cNvContentPartPr/>
              <p14:nvPr/>
            </p14:nvContentPartPr>
            <p14:xfrm>
              <a:off x="4303920" y="6400800"/>
              <a:ext cx="149040" cy="21600"/>
            </p14:xfrm>
          </p:contentPart>
        </mc:Choice>
        <mc:Fallback xmlns="">
          <p:pic>
            <p:nvPicPr>
              <p:cNvPr id="55" name="Ink 54">
                <a:extLst>
                  <a:ext uri="{FF2B5EF4-FFF2-40B4-BE49-F238E27FC236}">
                    <a16:creationId xmlns:a16="http://schemas.microsoft.com/office/drawing/2014/main" id="{B11C8C64-7B0B-48C9-84F4-E712B68A07B7}"/>
                  </a:ext>
                </a:extLst>
              </p:cNvPr>
              <p:cNvPicPr/>
              <p:nvPr/>
            </p:nvPicPr>
            <p:blipFill>
              <a:blip r:embed="rId31"/>
              <a:stretch>
                <a:fillRect/>
              </a:stretch>
            </p:blipFill>
            <p:spPr>
              <a:xfrm>
                <a:off x="4249920" y="6292800"/>
                <a:ext cx="256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C9BD14C4-630A-4634-BA20-4F0B43E9E30F}"/>
                  </a:ext>
                </a:extLst>
              </p14:cNvPr>
              <p14:cNvContentPartPr/>
              <p14:nvPr/>
            </p14:nvContentPartPr>
            <p14:xfrm>
              <a:off x="6265585" y="6422400"/>
              <a:ext cx="192960" cy="23760"/>
            </p14:xfrm>
          </p:contentPart>
        </mc:Choice>
        <mc:Fallback xmlns="">
          <p:pic>
            <p:nvPicPr>
              <p:cNvPr id="56" name="Ink 55">
                <a:extLst>
                  <a:ext uri="{FF2B5EF4-FFF2-40B4-BE49-F238E27FC236}">
                    <a16:creationId xmlns:a16="http://schemas.microsoft.com/office/drawing/2014/main" id="{C9BD14C4-630A-4634-BA20-4F0B43E9E30F}"/>
                  </a:ext>
                </a:extLst>
              </p:cNvPr>
              <p:cNvPicPr/>
              <p:nvPr/>
            </p:nvPicPr>
            <p:blipFill>
              <a:blip r:embed="rId33"/>
              <a:stretch>
                <a:fillRect/>
              </a:stretch>
            </p:blipFill>
            <p:spPr>
              <a:xfrm>
                <a:off x="6211484" y="6312738"/>
                <a:ext cx="300801" cy="242718"/>
              </a:xfrm>
              <a:prstGeom prst="rect">
                <a:avLst/>
              </a:prstGeom>
            </p:spPr>
          </p:pic>
        </mc:Fallback>
      </mc:AlternateContent>
      <p:sp>
        <p:nvSpPr>
          <p:cNvPr id="31" name="TextBox 30">
            <a:extLst>
              <a:ext uri="{FF2B5EF4-FFF2-40B4-BE49-F238E27FC236}">
                <a16:creationId xmlns:a16="http://schemas.microsoft.com/office/drawing/2014/main" id="{A84F97CA-13BD-4C0F-8668-BFB9D4A7CE34}"/>
              </a:ext>
            </a:extLst>
          </p:cNvPr>
          <p:cNvSpPr txBox="1"/>
          <p:nvPr/>
        </p:nvSpPr>
        <p:spPr>
          <a:xfrm>
            <a:off x="2091514" y="-38145"/>
            <a:ext cx="4960971" cy="707886"/>
          </a:xfrm>
          <a:prstGeom prst="rect">
            <a:avLst/>
          </a:prstGeom>
          <a:noFill/>
        </p:spPr>
        <p:txBody>
          <a:bodyPr wrap="square">
            <a:spAutoFit/>
          </a:bodyPr>
          <a:lstStyle/>
          <a:p>
            <a:r>
              <a:rPr lang="en-US" sz="4000" dirty="0"/>
              <a:t>8-state JK ASM counter</a:t>
            </a:r>
          </a:p>
        </p:txBody>
      </p:sp>
    </p:spTree>
    <p:extLst>
      <p:ext uri="{BB962C8B-B14F-4D97-AF65-F5344CB8AC3E}">
        <p14:creationId xmlns:p14="http://schemas.microsoft.com/office/powerpoint/2010/main" val="274313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557F9-7066-4586-AE93-B55A994FDF09}"/>
              </a:ext>
            </a:extLst>
          </p:cNvPr>
          <p:cNvPicPr>
            <a:picLocks noChangeAspect="1"/>
          </p:cNvPicPr>
          <p:nvPr/>
        </p:nvPicPr>
        <p:blipFill>
          <a:blip r:embed="rId2"/>
          <a:stretch>
            <a:fillRect/>
          </a:stretch>
        </p:blipFill>
        <p:spPr>
          <a:xfrm>
            <a:off x="76560" y="167589"/>
            <a:ext cx="3429000" cy="242422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9B6303F-CE08-4750-994E-08B8D617A182}"/>
                  </a:ext>
                </a:extLst>
              </p14:cNvPr>
              <p14:cNvContentPartPr/>
              <p14:nvPr/>
            </p14:nvContentPartPr>
            <p14:xfrm>
              <a:off x="3052945" y="3061665"/>
              <a:ext cx="360" cy="360"/>
            </p14:xfrm>
          </p:contentPart>
        </mc:Choice>
        <mc:Fallback xmlns="">
          <p:pic>
            <p:nvPicPr>
              <p:cNvPr id="2" name="Ink 1">
                <a:extLst>
                  <a:ext uri="{FF2B5EF4-FFF2-40B4-BE49-F238E27FC236}">
                    <a16:creationId xmlns:a16="http://schemas.microsoft.com/office/drawing/2014/main" id="{69B6303F-CE08-4750-994E-08B8D617A182}"/>
                  </a:ext>
                </a:extLst>
              </p:cNvPr>
              <p:cNvPicPr/>
              <p:nvPr/>
            </p:nvPicPr>
            <p:blipFill>
              <a:blip r:embed="rId4"/>
              <a:stretch>
                <a:fillRect/>
              </a:stretch>
            </p:blipFill>
            <p:spPr>
              <a:xfrm>
                <a:off x="3044305" y="30530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BA68A92-F2A3-4CFD-AF4B-865F1BC0C59E}"/>
                  </a:ext>
                </a:extLst>
              </p14:cNvPr>
              <p14:cNvContentPartPr/>
              <p14:nvPr/>
            </p14:nvContentPartPr>
            <p14:xfrm>
              <a:off x="-377855" y="1417185"/>
              <a:ext cx="360" cy="360"/>
            </p14:xfrm>
          </p:contentPart>
        </mc:Choice>
        <mc:Fallback xmlns="">
          <p:pic>
            <p:nvPicPr>
              <p:cNvPr id="6" name="Ink 5">
                <a:extLst>
                  <a:ext uri="{FF2B5EF4-FFF2-40B4-BE49-F238E27FC236}">
                    <a16:creationId xmlns:a16="http://schemas.microsoft.com/office/drawing/2014/main" id="{5BA68A92-F2A3-4CFD-AF4B-865F1BC0C59E}"/>
                  </a:ext>
                </a:extLst>
              </p:cNvPr>
              <p:cNvPicPr/>
              <p:nvPr/>
            </p:nvPicPr>
            <p:blipFill>
              <a:blip r:embed="rId4"/>
              <a:stretch>
                <a:fillRect/>
              </a:stretch>
            </p:blipFill>
            <p:spPr>
              <a:xfrm>
                <a:off x="-386855" y="1408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570F7CD-3609-4068-9B60-029BD960CAE4}"/>
                  </a:ext>
                </a:extLst>
              </p14:cNvPr>
              <p14:cNvContentPartPr/>
              <p14:nvPr/>
            </p14:nvContentPartPr>
            <p14:xfrm>
              <a:off x="4827385" y="2524763"/>
              <a:ext cx="360" cy="360"/>
            </p14:xfrm>
          </p:contentPart>
        </mc:Choice>
        <mc:Fallback xmlns="">
          <p:pic>
            <p:nvPicPr>
              <p:cNvPr id="10" name="Ink 9">
                <a:extLst>
                  <a:ext uri="{FF2B5EF4-FFF2-40B4-BE49-F238E27FC236}">
                    <a16:creationId xmlns:a16="http://schemas.microsoft.com/office/drawing/2014/main" id="{E570F7CD-3609-4068-9B60-029BD960CAE4}"/>
                  </a:ext>
                </a:extLst>
              </p:cNvPr>
              <p:cNvPicPr/>
              <p:nvPr/>
            </p:nvPicPr>
            <p:blipFill>
              <a:blip r:embed="rId4"/>
              <a:stretch>
                <a:fillRect/>
              </a:stretch>
            </p:blipFill>
            <p:spPr>
              <a:xfrm>
                <a:off x="4818745" y="2516123"/>
                <a:ext cx="18000" cy="18000"/>
              </a:xfrm>
              <a:prstGeom prst="rect">
                <a:avLst/>
              </a:prstGeom>
            </p:spPr>
          </p:pic>
        </mc:Fallback>
      </mc:AlternateContent>
      <p:pic>
        <p:nvPicPr>
          <p:cNvPr id="14" name="Picture 13">
            <a:extLst>
              <a:ext uri="{FF2B5EF4-FFF2-40B4-BE49-F238E27FC236}">
                <a16:creationId xmlns:a16="http://schemas.microsoft.com/office/drawing/2014/main" id="{C2D3F2CA-DAB8-4147-B3D6-164521F84CC7}"/>
              </a:ext>
            </a:extLst>
          </p:cNvPr>
          <p:cNvPicPr>
            <a:picLocks noChangeAspect="1"/>
          </p:cNvPicPr>
          <p:nvPr/>
        </p:nvPicPr>
        <p:blipFill>
          <a:blip r:embed="rId7"/>
          <a:stretch>
            <a:fillRect/>
          </a:stretch>
        </p:blipFill>
        <p:spPr>
          <a:xfrm>
            <a:off x="3505560" y="177376"/>
            <a:ext cx="5638440" cy="2443721"/>
          </a:xfrm>
          <a:prstGeom prst="rect">
            <a:avLst/>
          </a:prstGeom>
        </p:spPr>
      </p:pic>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51C7267D-B99F-40A2-A562-F74AECA80FD6}"/>
                  </a:ext>
                </a:extLst>
              </p14:cNvPr>
              <p14:cNvContentPartPr/>
              <p14:nvPr/>
            </p14:nvContentPartPr>
            <p14:xfrm>
              <a:off x="956305" y="3204083"/>
              <a:ext cx="360" cy="360"/>
            </p14:xfrm>
          </p:contentPart>
        </mc:Choice>
        <mc:Fallback xmlns="">
          <p:pic>
            <p:nvPicPr>
              <p:cNvPr id="15" name="Ink 14">
                <a:extLst>
                  <a:ext uri="{FF2B5EF4-FFF2-40B4-BE49-F238E27FC236}">
                    <a16:creationId xmlns:a16="http://schemas.microsoft.com/office/drawing/2014/main" id="{51C7267D-B99F-40A2-A562-F74AECA80FD6}"/>
                  </a:ext>
                </a:extLst>
              </p:cNvPr>
              <p:cNvPicPr/>
              <p:nvPr/>
            </p:nvPicPr>
            <p:blipFill>
              <a:blip r:embed="rId4"/>
              <a:stretch>
                <a:fillRect/>
              </a:stretch>
            </p:blipFill>
            <p:spPr>
              <a:xfrm>
                <a:off x="947305" y="319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99874395-8673-417A-91E5-A2EE08D1E9EE}"/>
                  </a:ext>
                </a:extLst>
              </p14:cNvPr>
              <p14:cNvContentPartPr/>
              <p14:nvPr/>
            </p14:nvContentPartPr>
            <p14:xfrm>
              <a:off x="3288025" y="49763"/>
              <a:ext cx="4095000" cy="647280"/>
            </p14:xfrm>
          </p:contentPart>
        </mc:Choice>
        <mc:Fallback xmlns="">
          <p:pic>
            <p:nvPicPr>
              <p:cNvPr id="16" name="Ink 15">
                <a:extLst>
                  <a:ext uri="{FF2B5EF4-FFF2-40B4-BE49-F238E27FC236}">
                    <a16:creationId xmlns:a16="http://schemas.microsoft.com/office/drawing/2014/main" id="{99874395-8673-417A-91E5-A2EE08D1E9EE}"/>
                  </a:ext>
                </a:extLst>
              </p:cNvPr>
              <p:cNvPicPr/>
              <p:nvPr/>
            </p:nvPicPr>
            <p:blipFill>
              <a:blip r:embed="rId10"/>
              <a:stretch>
                <a:fillRect/>
              </a:stretch>
            </p:blipFill>
            <p:spPr>
              <a:xfrm>
                <a:off x="3279385" y="40763"/>
                <a:ext cx="411264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77227D5D-D2D0-48AD-86A9-BE75FF0FF762}"/>
                  </a:ext>
                </a:extLst>
              </p14:cNvPr>
              <p14:cNvContentPartPr/>
              <p14:nvPr/>
            </p14:nvContentPartPr>
            <p14:xfrm>
              <a:off x="7268905" y="641243"/>
              <a:ext cx="119520" cy="55080"/>
            </p14:xfrm>
          </p:contentPart>
        </mc:Choice>
        <mc:Fallback xmlns="">
          <p:pic>
            <p:nvPicPr>
              <p:cNvPr id="23" name="Ink 22">
                <a:extLst>
                  <a:ext uri="{FF2B5EF4-FFF2-40B4-BE49-F238E27FC236}">
                    <a16:creationId xmlns:a16="http://schemas.microsoft.com/office/drawing/2014/main" id="{77227D5D-D2D0-48AD-86A9-BE75FF0FF762}"/>
                  </a:ext>
                </a:extLst>
              </p:cNvPr>
              <p:cNvPicPr/>
              <p:nvPr/>
            </p:nvPicPr>
            <p:blipFill>
              <a:blip r:embed="rId12"/>
              <a:stretch>
                <a:fillRect/>
              </a:stretch>
            </p:blipFill>
            <p:spPr>
              <a:xfrm>
                <a:off x="7259905" y="632243"/>
                <a:ext cx="1371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AADA3200-7D31-4338-B010-80BFCB1AF863}"/>
                  </a:ext>
                </a:extLst>
              </p14:cNvPr>
              <p14:cNvContentPartPr/>
              <p14:nvPr/>
            </p14:nvContentPartPr>
            <p14:xfrm>
              <a:off x="494425" y="5813003"/>
              <a:ext cx="360" cy="360"/>
            </p14:xfrm>
          </p:contentPart>
        </mc:Choice>
        <mc:Fallback xmlns="">
          <p:pic>
            <p:nvPicPr>
              <p:cNvPr id="24" name="Ink 23">
                <a:extLst>
                  <a:ext uri="{FF2B5EF4-FFF2-40B4-BE49-F238E27FC236}">
                    <a16:creationId xmlns:a16="http://schemas.microsoft.com/office/drawing/2014/main" id="{AADA3200-7D31-4338-B010-80BFCB1AF863}"/>
                  </a:ext>
                </a:extLst>
              </p:cNvPr>
              <p:cNvPicPr/>
              <p:nvPr/>
            </p:nvPicPr>
            <p:blipFill>
              <a:blip r:embed="rId4"/>
              <a:stretch>
                <a:fillRect/>
              </a:stretch>
            </p:blipFill>
            <p:spPr>
              <a:xfrm>
                <a:off x="485425" y="580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02E7E117-191B-4F90-AF2E-CD7EE551F648}"/>
                  </a:ext>
                </a:extLst>
              </p14:cNvPr>
              <p14:cNvContentPartPr/>
              <p14:nvPr/>
            </p14:nvContentPartPr>
            <p14:xfrm>
              <a:off x="1056745" y="4185803"/>
              <a:ext cx="360" cy="360"/>
            </p14:xfrm>
          </p:contentPart>
        </mc:Choice>
        <mc:Fallback xmlns="">
          <p:pic>
            <p:nvPicPr>
              <p:cNvPr id="25" name="Ink 24">
                <a:extLst>
                  <a:ext uri="{FF2B5EF4-FFF2-40B4-BE49-F238E27FC236}">
                    <a16:creationId xmlns:a16="http://schemas.microsoft.com/office/drawing/2014/main" id="{02E7E117-191B-4F90-AF2E-CD7EE551F648}"/>
                  </a:ext>
                </a:extLst>
              </p:cNvPr>
              <p:cNvPicPr/>
              <p:nvPr/>
            </p:nvPicPr>
            <p:blipFill>
              <a:blip r:embed="rId4"/>
              <a:stretch>
                <a:fillRect/>
              </a:stretch>
            </p:blipFill>
            <p:spPr>
              <a:xfrm>
                <a:off x="1048105" y="4177163"/>
                <a:ext cx="18000" cy="18000"/>
              </a:xfrm>
              <a:prstGeom prst="rect">
                <a:avLst/>
              </a:prstGeom>
            </p:spPr>
          </p:pic>
        </mc:Fallback>
      </mc:AlternateContent>
      <p:pic>
        <p:nvPicPr>
          <p:cNvPr id="27" name="Picture 26">
            <a:extLst>
              <a:ext uri="{FF2B5EF4-FFF2-40B4-BE49-F238E27FC236}">
                <a16:creationId xmlns:a16="http://schemas.microsoft.com/office/drawing/2014/main" id="{8171D4E0-0321-4702-AE9F-26434D585728}"/>
              </a:ext>
            </a:extLst>
          </p:cNvPr>
          <p:cNvPicPr>
            <a:picLocks noChangeAspect="1"/>
          </p:cNvPicPr>
          <p:nvPr/>
        </p:nvPicPr>
        <p:blipFill>
          <a:blip r:embed="rId15"/>
          <a:stretch>
            <a:fillRect/>
          </a:stretch>
        </p:blipFill>
        <p:spPr>
          <a:xfrm>
            <a:off x="228600" y="2678833"/>
            <a:ext cx="4265400" cy="4158765"/>
          </a:xfrm>
          <a:prstGeom prst="rect">
            <a:avLst/>
          </a:prstGeom>
        </p:spPr>
      </p:pic>
      <p:sp>
        <p:nvSpPr>
          <p:cNvPr id="28" name="TextBox 27">
            <a:extLst>
              <a:ext uri="{FF2B5EF4-FFF2-40B4-BE49-F238E27FC236}">
                <a16:creationId xmlns:a16="http://schemas.microsoft.com/office/drawing/2014/main" id="{60BF517E-6E07-4F14-8A4C-133A1DB2A5DA}"/>
              </a:ext>
            </a:extLst>
          </p:cNvPr>
          <p:cNvSpPr txBox="1"/>
          <p:nvPr/>
        </p:nvSpPr>
        <p:spPr>
          <a:xfrm>
            <a:off x="4621267" y="3204083"/>
            <a:ext cx="1537985" cy="461665"/>
          </a:xfrm>
          <a:prstGeom prst="rect">
            <a:avLst/>
          </a:prstGeom>
          <a:noFill/>
        </p:spPr>
        <p:txBody>
          <a:bodyPr wrap="none" rtlCol="0">
            <a:spAutoFit/>
          </a:bodyPr>
          <a:lstStyle/>
          <a:p>
            <a:r>
              <a:rPr lang="en-US" sz="2400" dirty="0" err="1">
                <a:solidFill>
                  <a:srgbClr val="FFFF00"/>
                </a:solidFill>
              </a:rPr>
              <a:t>J</a:t>
            </a:r>
            <a:r>
              <a:rPr lang="en-US" sz="2400" baseline="-25000" dirty="0" err="1">
                <a:solidFill>
                  <a:srgbClr val="FFFF00"/>
                </a:solidFill>
              </a:rPr>
              <a:t>c</a:t>
            </a:r>
            <a:r>
              <a:rPr lang="en-US" sz="2400" dirty="0">
                <a:solidFill>
                  <a:srgbClr val="FFFF00"/>
                </a:solidFill>
              </a:rPr>
              <a:t> = K</a:t>
            </a:r>
            <a:r>
              <a:rPr lang="en-US" sz="2400" baseline="-25000" dirty="0">
                <a:solidFill>
                  <a:srgbClr val="FFFF00"/>
                </a:solidFill>
              </a:rPr>
              <a:t>c</a:t>
            </a:r>
            <a:r>
              <a:rPr lang="en-US" sz="2400" dirty="0">
                <a:solidFill>
                  <a:srgbClr val="FFFF00"/>
                </a:solidFill>
              </a:rPr>
              <a:t> = AB</a:t>
            </a:r>
          </a:p>
        </p:txBody>
      </p:sp>
      <p:sp>
        <p:nvSpPr>
          <p:cNvPr id="31" name="TextBox 30">
            <a:extLst>
              <a:ext uri="{FF2B5EF4-FFF2-40B4-BE49-F238E27FC236}">
                <a16:creationId xmlns:a16="http://schemas.microsoft.com/office/drawing/2014/main" id="{84A18CF8-CFD3-4046-B502-8DBE8CB691DA}"/>
              </a:ext>
            </a:extLst>
          </p:cNvPr>
          <p:cNvSpPr txBox="1"/>
          <p:nvPr/>
        </p:nvSpPr>
        <p:spPr>
          <a:xfrm>
            <a:off x="4637919" y="4527382"/>
            <a:ext cx="1418978" cy="461665"/>
          </a:xfrm>
          <a:prstGeom prst="rect">
            <a:avLst/>
          </a:prstGeom>
          <a:noFill/>
        </p:spPr>
        <p:txBody>
          <a:bodyPr wrap="none" rtlCol="0">
            <a:spAutoFit/>
          </a:bodyPr>
          <a:lstStyle/>
          <a:p>
            <a:r>
              <a:rPr lang="en-US" sz="2400" dirty="0" err="1">
                <a:solidFill>
                  <a:srgbClr val="FFFF00"/>
                </a:solidFill>
              </a:rPr>
              <a:t>J</a:t>
            </a:r>
            <a:r>
              <a:rPr lang="en-US" sz="2400" baseline="-25000" dirty="0" err="1">
                <a:solidFill>
                  <a:srgbClr val="FFFF00"/>
                </a:solidFill>
              </a:rPr>
              <a:t>b</a:t>
            </a:r>
            <a:r>
              <a:rPr lang="en-US" sz="2400" dirty="0">
                <a:solidFill>
                  <a:srgbClr val="FFFF00"/>
                </a:solidFill>
              </a:rPr>
              <a:t> = </a:t>
            </a:r>
            <a:r>
              <a:rPr lang="en-US" sz="2400" dirty="0" err="1">
                <a:solidFill>
                  <a:srgbClr val="FFFF00"/>
                </a:solidFill>
              </a:rPr>
              <a:t>K</a:t>
            </a:r>
            <a:r>
              <a:rPr lang="en-US" sz="2400" baseline="-25000" dirty="0" err="1">
                <a:solidFill>
                  <a:srgbClr val="FFFF00"/>
                </a:solidFill>
              </a:rPr>
              <a:t>b</a:t>
            </a:r>
            <a:r>
              <a:rPr lang="en-US" sz="2400" dirty="0">
                <a:solidFill>
                  <a:srgbClr val="FFFF00"/>
                </a:solidFill>
              </a:rPr>
              <a:t> = A</a:t>
            </a:r>
          </a:p>
        </p:txBody>
      </p:sp>
      <p:sp>
        <p:nvSpPr>
          <p:cNvPr id="32" name="TextBox 31">
            <a:extLst>
              <a:ext uri="{FF2B5EF4-FFF2-40B4-BE49-F238E27FC236}">
                <a16:creationId xmlns:a16="http://schemas.microsoft.com/office/drawing/2014/main" id="{ADC18E17-B89D-46D7-9A4E-68F2ADDFAF51}"/>
              </a:ext>
            </a:extLst>
          </p:cNvPr>
          <p:cNvSpPr txBox="1"/>
          <p:nvPr/>
        </p:nvSpPr>
        <p:spPr>
          <a:xfrm>
            <a:off x="4637918" y="5839496"/>
            <a:ext cx="1372171" cy="461665"/>
          </a:xfrm>
          <a:prstGeom prst="rect">
            <a:avLst/>
          </a:prstGeom>
          <a:noFill/>
        </p:spPr>
        <p:txBody>
          <a:bodyPr wrap="none" rtlCol="0">
            <a:spAutoFit/>
          </a:bodyPr>
          <a:lstStyle/>
          <a:p>
            <a:r>
              <a:rPr lang="en-US" sz="2400" dirty="0">
                <a:solidFill>
                  <a:srgbClr val="FFFF00"/>
                </a:solidFill>
              </a:rPr>
              <a:t>J</a:t>
            </a:r>
            <a:r>
              <a:rPr lang="en-US" sz="2400" baseline="-25000" dirty="0">
                <a:solidFill>
                  <a:srgbClr val="FFFF00"/>
                </a:solidFill>
              </a:rPr>
              <a:t>a</a:t>
            </a:r>
            <a:r>
              <a:rPr lang="en-US" sz="2400" dirty="0">
                <a:solidFill>
                  <a:srgbClr val="FFFF00"/>
                </a:solidFill>
              </a:rPr>
              <a:t> = K</a:t>
            </a:r>
            <a:r>
              <a:rPr lang="en-US" sz="2400" baseline="-25000" dirty="0">
                <a:solidFill>
                  <a:srgbClr val="FFFF00"/>
                </a:solidFill>
              </a:rPr>
              <a:t>a</a:t>
            </a:r>
            <a:r>
              <a:rPr lang="en-US" sz="2400" dirty="0">
                <a:solidFill>
                  <a:srgbClr val="FFFF00"/>
                </a:solidFill>
              </a:rPr>
              <a:t> =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0521B-942B-488F-9C96-74EB74A33E5E}"/>
              </a:ext>
            </a:extLst>
          </p:cNvPr>
          <p:cNvPicPr>
            <a:picLocks noChangeAspect="1"/>
          </p:cNvPicPr>
          <p:nvPr/>
        </p:nvPicPr>
        <p:blipFill>
          <a:blip r:embed="rId2"/>
          <a:stretch>
            <a:fillRect/>
          </a:stretch>
        </p:blipFill>
        <p:spPr>
          <a:xfrm>
            <a:off x="136315" y="990600"/>
            <a:ext cx="8892498" cy="2895600"/>
          </a:xfrm>
          <a:prstGeom prst="rect">
            <a:avLst/>
          </a:prstGeom>
        </p:spPr>
      </p:pic>
      <p:sp>
        <p:nvSpPr>
          <p:cNvPr id="5" name="TextBox 4">
            <a:extLst>
              <a:ext uri="{FF2B5EF4-FFF2-40B4-BE49-F238E27FC236}">
                <a16:creationId xmlns:a16="http://schemas.microsoft.com/office/drawing/2014/main" id="{317E1DFB-FD05-4681-B6FA-A234A6E8A181}"/>
              </a:ext>
            </a:extLst>
          </p:cNvPr>
          <p:cNvSpPr txBox="1"/>
          <p:nvPr/>
        </p:nvSpPr>
        <p:spPr>
          <a:xfrm>
            <a:off x="533400" y="76200"/>
            <a:ext cx="8458199" cy="707886"/>
          </a:xfrm>
          <a:prstGeom prst="rect">
            <a:avLst/>
          </a:prstGeom>
          <a:noFill/>
        </p:spPr>
        <p:txBody>
          <a:bodyPr wrap="square">
            <a:spAutoFit/>
          </a:bodyPr>
          <a:lstStyle/>
          <a:p>
            <a:r>
              <a:rPr lang="en-US" sz="4000" dirty="0"/>
              <a:t>JK Flip Flop 3-bit 8-state ASM counter</a:t>
            </a:r>
          </a:p>
        </p:txBody>
      </p:sp>
      <p:sp>
        <p:nvSpPr>
          <p:cNvPr id="6" name="TextBox 5">
            <a:extLst>
              <a:ext uri="{FF2B5EF4-FFF2-40B4-BE49-F238E27FC236}">
                <a16:creationId xmlns:a16="http://schemas.microsoft.com/office/drawing/2014/main" id="{5A195B42-05DA-4CA5-B4FB-447D79B44B4C}"/>
              </a:ext>
            </a:extLst>
          </p:cNvPr>
          <p:cNvSpPr txBox="1"/>
          <p:nvPr/>
        </p:nvSpPr>
        <p:spPr>
          <a:xfrm>
            <a:off x="533400" y="1066800"/>
            <a:ext cx="1537985" cy="461665"/>
          </a:xfrm>
          <a:prstGeom prst="rect">
            <a:avLst/>
          </a:prstGeom>
          <a:noFill/>
        </p:spPr>
        <p:txBody>
          <a:bodyPr wrap="none" rtlCol="0">
            <a:spAutoFit/>
          </a:bodyPr>
          <a:lstStyle/>
          <a:p>
            <a:r>
              <a:rPr lang="en-US" sz="2400" dirty="0" err="1">
                <a:solidFill>
                  <a:srgbClr val="00B050"/>
                </a:solidFill>
              </a:rPr>
              <a:t>J</a:t>
            </a:r>
            <a:r>
              <a:rPr lang="en-US" sz="2400" baseline="-25000" dirty="0" err="1">
                <a:solidFill>
                  <a:srgbClr val="00B050"/>
                </a:solidFill>
              </a:rPr>
              <a:t>c</a:t>
            </a:r>
            <a:r>
              <a:rPr lang="en-US" sz="2400" dirty="0">
                <a:solidFill>
                  <a:srgbClr val="00B050"/>
                </a:solidFill>
              </a:rPr>
              <a:t> = K</a:t>
            </a:r>
            <a:r>
              <a:rPr lang="en-US" sz="2400" baseline="-25000" dirty="0">
                <a:solidFill>
                  <a:srgbClr val="00B050"/>
                </a:solidFill>
              </a:rPr>
              <a:t>c</a:t>
            </a:r>
            <a:r>
              <a:rPr lang="en-US" sz="2400" dirty="0">
                <a:solidFill>
                  <a:srgbClr val="00B050"/>
                </a:solidFill>
              </a:rPr>
              <a:t> = AB</a:t>
            </a:r>
          </a:p>
        </p:txBody>
      </p:sp>
      <p:sp>
        <p:nvSpPr>
          <p:cNvPr id="7" name="TextBox 6">
            <a:extLst>
              <a:ext uri="{FF2B5EF4-FFF2-40B4-BE49-F238E27FC236}">
                <a16:creationId xmlns:a16="http://schemas.microsoft.com/office/drawing/2014/main" id="{0A71BB62-1D8D-445D-B4FB-88CC8588F68E}"/>
              </a:ext>
            </a:extLst>
          </p:cNvPr>
          <p:cNvSpPr txBox="1"/>
          <p:nvPr/>
        </p:nvSpPr>
        <p:spPr>
          <a:xfrm>
            <a:off x="4131121" y="1219200"/>
            <a:ext cx="1418978" cy="461665"/>
          </a:xfrm>
          <a:prstGeom prst="rect">
            <a:avLst/>
          </a:prstGeom>
          <a:noFill/>
        </p:spPr>
        <p:txBody>
          <a:bodyPr wrap="none" rtlCol="0">
            <a:spAutoFit/>
          </a:bodyPr>
          <a:lstStyle/>
          <a:p>
            <a:r>
              <a:rPr lang="en-US" sz="2400" dirty="0" err="1">
                <a:solidFill>
                  <a:srgbClr val="00B050"/>
                </a:solidFill>
              </a:rPr>
              <a:t>J</a:t>
            </a:r>
            <a:r>
              <a:rPr lang="en-US" sz="2400" baseline="-25000" dirty="0" err="1">
                <a:solidFill>
                  <a:srgbClr val="00B050"/>
                </a:solidFill>
              </a:rPr>
              <a:t>b</a:t>
            </a:r>
            <a:r>
              <a:rPr lang="en-US" sz="2400" dirty="0">
                <a:solidFill>
                  <a:srgbClr val="00B050"/>
                </a:solidFill>
              </a:rPr>
              <a:t> = </a:t>
            </a:r>
            <a:r>
              <a:rPr lang="en-US" sz="2400" dirty="0" err="1">
                <a:solidFill>
                  <a:srgbClr val="00B050"/>
                </a:solidFill>
              </a:rPr>
              <a:t>K</a:t>
            </a:r>
            <a:r>
              <a:rPr lang="en-US" sz="2400" baseline="-25000" dirty="0" err="1">
                <a:solidFill>
                  <a:srgbClr val="00B050"/>
                </a:solidFill>
              </a:rPr>
              <a:t>b</a:t>
            </a:r>
            <a:r>
              <a:rPr lang="en-US" sz="2400" dirty="0">
                <a:solidFill>
                  <a:srgbClr val="00B050"/>
                </a:solidFill>
              </a:rPr>
              <a:t> = A</a:t>
            </a:r>
          </a:p>
        </p:txBody>
      </p:sp>
      <p:sp>
        <p:nvSpPr>
          <p:cNvPr id="8" name="TextBox 7">
            <a:extLst>
              <a:ext uri="{FF2B5EF4-FFF2-40B4-BE49-F238E27FC236}">
                <a16:creationId xmlns:a16="http://schemas.microsoft.com/office/drawing/2014/main" id="{28EEEC8D-46A9-4760-9451-D70CD7AAC2E4}"/>
              </a:ext>
            </a:extLst>
          </p:cNvPr>
          <p:cNvSpPr txBox="1"/>
          <p:nvPr/>
        </p:nvSpPr>
        <p:spPr>
          <a:xfrm>
            <a:off x="6705600" y="1242237"/>
            <a:ext cx="1372171" cy="461665"/>
          </a:xfrm>
          <a:prstGeom prst="rect">
            <a:avLst/>
          </a:prstGeom>
          <a:noFill/>
        </p:spPr>
        <p:txBody>
          <a:bodyPr wrap="none" rtlCol="0">
            <a:spAutoFit/>
          </a:bodyPr>
          <a:lstStyle/>
          <a:p>
            <a:r>
              <a:rPr lang="en-US" sz="2400" dirty="0">
                <a:solidFill>
                  <a:srgbClr val="00B050"/>
                </a:solidFill>
              </a:rPr>
              <a:t>J</a:t>
            </a:r>
            <a:r>
              <a:rPr lang="en-US" sz="2400" baseline="-25000" dirty="0">
                <a:solidFill>
                  <a:srgbClr val="00B050"/>
                </a:solidFill>
              </a:rPr>
              <a:t>a</a:t>
            </a:r>
            <a:r>
              <a:rPr lang="en-US" sz="2400" dirty="0">
                <a:solidFill>
                  <a:srgbClr val="00B050"/>
                </a:solidFill>
              </a:rPr>
              <a:t> = K</a:t>
            </a:r>
            <a:r>
              <a:rPr lang="en-US" sz="2400" baseline="-25000" dirty="0">
                <a:solidFill>
                  <a:srgbClr val="00B050"/>
                </a:solidFill>
              </a:rPr>
              <a:t>a</a:t>
            </a:r>
            <a:r>
              <a:rPr lang="en-US" sz="2400" dirty="0">
                <a:solidFill>
                  <a:srgbClr val="00B050"/>
                </a:solidFill>
              </a:rPr>
              <a:t> = 1</a:t>
            </a:r>
          </a:p>
        </p:txBody>
      </p:sp>
      <p:sp>
        <p:nvSpPr>
          <p:cNvPr id="10" name="TextBox 9">
            <a:extLst>
              <a:ext uri="{FF2B5EF4-FFF2-40B4-BE49-F238E27FC236}">
                <a16:creationId xmlns:a16="http://schemas.microsoft.com/office/drawing/2014/main" id="{3002B664-2295-4E30-A274-74D78EC1B953}"/>
              </a:ext>
            </a:extLst>
          </p:cNvPr>
          <p:cNvSpPr txBox="1"/>
          <p:nvPr/>
        </p:nvSpPr>
        <p:spPr>
          <a:xfrm>
            <a:off x="189613" y="4329638"/>
            <a:ext cx="8839200" cy="1938992"/>
          </a:xfrm>
          <a:prstGeom prst="rect">
            <a:avLst/>
          </a:prstGeom>
          <a:noFill/>
        </p:spPr>
        <p:txBody>
          <a:bodyPr wrap="square" rtlCol="0">
            <a:spAutoFit/>
          </a:bodyPr>
          <a:lstStyle/>
          <a:p>
            <a:r>
              <a:rPr lang="en-US" sz="2400" dirty="0"/>
              <a:t>Using JK FFs yields a very simple circuit that uses one gate, instead of the seven gates needed with D FFs.  </a:t>
            </a:r>
          </a:p>
          <a:p>
            <a:endParaRPr lang="en-US" sz="2400" dirty="0"/>
          </a:p>
          <a:p>
            <a:r>
              <a:rPr lang="en-US" sz="2400" dirty="0"/>
              <a:t>The reason is JKs always have don’t cares in the Next State table and the resulting K-maps, which yields simpler circuits.</a:t>
            </a:r>
          </a:p>
        </p:txBody>
      </p:sp>
    </p:spTree>
    <p:extLst>
      <p:ext uri="{BB962C8B-B14F-4D97-AF65-F5344CB8AC3E}">
        <p14:creationId xmlns:p14="http://schemas.microsoft.com/office/powerpoint/2010/main" val="355242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891E5-9CDF-4242-8ED1-509D772817B8}"/>
              </a:ext>
            </a:extLst>
          </p:cNvPr>
          <p:cNvPicPr>
            <a:picLocks noChangeAspect="1"/>
          </p:cNvPicPr>
          <p:nvPr/>
        </p:nvPicPr>
        <p:blipFill>
          <a:blip r:embed="rId2"/>
          <a:stretch>
            <a:fillRect/>
          </a:stretch>
        </p:blipFill>
        <p:spPr>
          <a:xfrm>
            <a:off x="54126" y="2514600"/>
            <a:ext cx="9035747" cy="4248150"/>
          </a:xfrm>
          <a:prstGeom prst="rect">
            <a:avLst/>
          </a:prstGeom>
        </p:spPr>
      </p:pic>
      <p:sp>
        <p:nvSpPr>
          <p:cNvPr id="5" name="TextBox 4">
            <a:extLst>
              <a:ext uri="{FF2B5EF4-FFF2-40B4-BE49-F238E27FC236}">
                <a16:creationId xmlns:a16="http://schemas.microsoft.com/office/drawing/2014/main" id="{FE69779D-9417-4052-8075-A73867154186}"/>
              </a:ext>
            </a:extLst>
          </p:cNvPr>
          <p:cNvSpPr txBox="1"/>
          <p:nvPr/>
        </p:nvSpPr>
        <p:spPr>
          <a:xfrm>
            <a:off x="1371600" y="152400"/>
            <a:ext cx="7086600" cy="707886"/>
          </a:xfrm>
          <a:prstGeom prst="rect">
            <a:avLst/>
          </a:prstGeom>
          <a:noFill/>
        </p:spPr>
        <p:txBody>
          <a:bodyPr wrap="square">
            <a:spAutoFit/>
          </a:bodyPr>
          <a:lstStyle/>
          <a:p>
            <a:r>
              <a:rPr lang="en-US" sz="4000" dirty="0"/>
              <a:t>Design a 5-State JK ASM Counter</a:t>
            </a:r>
          </a:p>
        </p:txBody>
      </p:sp>
      <p:sp>
        <p:nvSpPr>
          <p:cNvPr id="7" name="TextBox 6">
            <a:extLst>
              <a:ext uri="{FF2B5EF4-FFF2-40B4-BE49-F238E27FC236}">
                <a16:creationId xmlns:a16="http://schemas.microsoft.com/office/drawing/2014/main" id="{A502E5C1-682D-4F50-99D2-CA65797A27C6}"/>
              </a:ext>
            </a:extLst>
          </p:cNvPr>
          <p:cNvSpPr txBox="1"/>
          <p:nvPr/>
        </p:nvSpPr>
        <p:spPr>
          <a:xfrm>
            <a:off x="279103" y="1295400"/>
            <a:ext cx="8585791" cy="830997"/>
          </a:xfrm>
          <a:prstGeom prst="rect">
            <a:avLst/>
          </a:prstGeom>
          <a:noFill/>
        </p:spPr>
        <p:txBody>
          <a:bodyPr wrap="square">
            <a:spAutoFit/>
          </a:bodyPr>
          <a:lstStyle/>
          <a:p>
            <a:pPr>
              <a:buNone/>
            </a:pPr>
            <a:r>
              <a:rPr lang="en-US" sz="2400" dirty="0"/>
              <a:t>Counts from zero to four. </a:t>
            </a:r>
          </a:p>
          <a:p>
            <a:pPr>
              <a:buNone/>
            </a:pPr>
            <a:r>
              <a:rPr lang="en-US" sz="2400" dirty="0"/>
              <a:t>The unused states should be “don’t cares” to simplify the circuit.</a:t>
            </a:r>
          </a:p>
        </p:txBody>
      </p:sp>
    </p:spTree>
    <p:extLst>
      <p:ext uri="{BB962C8B-B14F-4D97-AF65-F5344CB8AC3E}">
        <p14:creationId xmlns:p14="http://schemas.microsoft.com/office/powerpoint/2010/main" val="299241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0CE6C-ABED-4D0D-8EE7-307E56B4DAB9}"/>
              </a:ext>
            </a:extLst>
          </p:cNvPr>
          <p:cNvPicPr>
            <a:picLocks noChangeAspect="1"/>
          </p:cNvPicPr>
          <p:nvPr/>
        </p:nvPicPr>
        <p:blipFill>
          <a:blip r:embed="rId2"/>
          <a:stretch>
            <a:fillRect/>
          </a:stretch>
        </p:blipFill>
        <p:spPr>
          <a:xfrm>
            <a:off x="76200" y="76200"/>
            <a:ext cx="4800600" cy="6722832"/>
          </a:xfrm>
          <a:prstGeom prst="rect">
            <a:avLst/>
          </a:prstGeom>
        </p:spPr>
      </p:pic>
      <p:sp>
        <p:nvSpPr>
          <p:cNvPr id="5" name="TextBox 4">
            <a:extLst>
              <a:ext uri="{FF2B5EF4-FFF2-40B4-BE49-F238E27FC236}">
                <a16:creationId xmlns:a16="http://schemas.microsoft.com/office/drawing/2014/main" id="{FA627718-1D76-4440-A801-AA376FAAC417}"/>
              </a:ext>
            </a:extLst>
          </p:cNvPr>
          <p:cNvSpPr txBox="1"/>
          <p:nvPr/>
        </p:nvSpPr>
        <p:spPr>
          <a:xfrm>
            <a:off x="5043377" y="76200"/>
            <a:ext cx="4114800" cy="707886"/>
          </a:xfrm>
          <a:prstGeom prst="rect">
            <a:avLst/>
          </a:prstGeom>
          <a:noFill/>
        </p:spPr>
        <p:txBody>
          <a:bodyPr wrap="square">
            <a:spAutoFit/>
          </a:bodyPr>
          <a:lstStyle/>
          <a:p>
            <a:r>
              <a:rPr lang="en-US" sz="4000" dirty="0"/>
              <a:t>5-State JK Counter</a:t>
            </a:r>
          </a:p>
        </p:txBody>
      </p:sp>
      <p:sp>
        <p:nvSpPr>
          <p:cNvPr id="6" name="TextBox 5">
            <a:extLst>
              <a:ext uri="{FF2B5EF4-FFF2-40B4-BE49-F238E27FC236}">
                <a16:creationId xmlns:a16="http://schemas.microsoft.com/office/drawing/2014/main" id="{4DA78900-D4FA-4A32-B9DF-119745A129B4}"/>
              </a:ext>
            </a:extLst>
          </p:cNvPr>
          <p:cNvSpPr txBox="1"/>
          <p:nvPr/>
        </p:nvSpPr>
        <p:spPr>
          <a:xfrm>
            <a:off x="5109517" y="2321210"/>
            <a:ext cx="1418978" cy="646331"/>
          </a:xfrm>
          <a:prstGeom prst="rect">
            <a:avLst/>
          </a:prstGeom>
          <a:noFill/>
        </p:spPr>
        <p:txBody>
          <a:bodyPr wrap="none" rtlCol="0">
            <a:spAutoFit/>
          </a:bodyPr>
          <a:lstStyle/>
          <a:p>
            <a:r>
              <a:rPr lang="en-US" sz="3600" dirty="0" err="1"/>
              <a:t>J</a:t>
            </a:r>
            <a:r>
              <a:rPr lang="en-US" sz="3600" baseline="-25000" dirty="0" err="1"/>
              <a:t>c</a:t>
            </a:r>
            <a:r>
              <a:rPr lang="en-US" sz="3600" dirty="0"/>
              <a:t> = AB</a:t>
            </a:r>
          </a:p>
        </p:txBody>
      </p:sp>
      <p:sp>
        <p:nvSpPr>
          <p:cNvPr id="7" name="TextBox 6">
            <a:extLst>
              <a:ext uri="{FF2B5EF4-FFF2-40B4-BE49-F238E27FC236}">
                <a16:creationId xmlns:a16="http://schemas.microsoft.com/office/drawing/2014/main" id="{F8C61347-6526-4D1A-B5F6-85441E530B30}"/>
              </a:ext>
            </a:extLst>
          </p:cNvPr>
          <p:cNvSpPr txBox="1"/>
          <p:nvPr/>
        </p:nvSpPr>
        <p:spPr>
          <a:xfrm>
            <a:off x="5156003" y="2872953"/>
            <a:ext cx="1399073" cy="646331"/>
          </a:xfrm>
          <a:prstGeom prst="rect">
            <a:avLst/>
          </a:prstGeom>
          <a:noFill/>
        </p:spPr>
        <p:txBody>
          <a:bodyPr wrap="square" rtlCol="0">
            <a:spAutoFit/>
          </a:bodyPr>
          <a:lstStyle/>
          <a:p>
            <a:r>
              <a:rPr lang="en-US" sz="3600" dirty="0"/>
              <a:t>K</a:t>
            </a:r>
            <a:r>
              <a:rPr lang="en-US" sz="3600" baseline="-25000" dirty="0"/>
              <a:t>c</a:t>
            </a:r>
            <a:r>
              <a:rPr lang="en-US" sz="3600" dirty="0"/>
              <a:t> = 1</a:t>
            </a:r>
          </a:p>
        </p:txBody>
      </p:sp>
      <p:sp>
        <p:nvSpPr>
          <p:cNvPr id="9" name="TextBox 8">
            <a:extLst>
              <a:ext uri="{FF2B5EF4-FFF2-40B4-BE49-F238E27FC236}">
                <a16:creationId xmlns:a16="http://schemas.microsoft.com/office/drawing/2014/main" id="{FC5604F8-9A8D-4BC4-A4B6-EDB68E79E22D}"/>
              </a:ext>
            </a:extLst>
          </p:cNvPr>
          <p:cNvSpPr txBox="1"/>
          <p:nvPr/>
        </p:nvSpPr>
        <p:spPr>
          <a:xfrm>
            <a:off x="5156003" y="3910744"/>
            <a:ext cx="2235398" cy="646331"/>
          </a:xfrm>
          <a:prstGeom prst="rect">
            <a:avLst/>
          </a:prstGeom>
          <a:noFill/>
        </p:spPr>
        <p:txBody>
          <a:bodyPr wrap="square">
            <a:spAutoFit/>
          </a:bodyPr>
          <a:lstStyle/>
          <a:p>
            <a:r>
              <a:rPr lang="en-US" sz="3600" dirty="0" err="1"/>
              <a:t>J</a:t>
            </a:r>
            <a:r>
              <a:rPr lang="en-US" sz="3600" baseline="-25000" dirty="0" err="1"/>
              <a:t>b</a:t>
            </a:r>
            <a:r>
              <a:rPr lang="en-US" sz="3600" dirty="0"/>
              <a:t> = K</a:t>
            </a:r>
            <a:r>
              <a:rPr lang="en-US" sz="3600" baseline="-25000" dirty="0"/>
              <a:t>c </a:t>
            </a:r>
            <a:r>
              <a:rPr lang="en-US" sz="3600" dirty="0"/>
              <a:t>= A </a:t>
            </a:r>
          </a:p>
        </p:txBody>
      </p:sp>
      <p:sp>
        <p:nvSpPr>
          <p:cNvPr id="11" name="TextBox 10">
            <a:extLst>
              <a:ext uri="{FF2B5EF4-FFF2-40B4-BE49-F238E27FC236}">
                <a16:creationId xmlns:a16="http://schemas.microsoft.com/office/drawing/2014/main" id="{98540F2E-C9EF-49D3-8FE4-06550855B6F5}"/>
              </a:ext>
            </a:extLst>
          </p:cNvPr>
          <p:cNvSpPr txBox="1"/>
          <p:nvPr/>
        </p:nvSpPr>
        <p:spPr>
          <a:xfrm>
            <a:off x="5134736" y="5119536"/>
            <a:ext cx="2180463" cy="646331"/>
          </a:xfrm>
          <a:prstGeom prst="rect">
            <a:avLst/>
          </a:prstGeom>
          <a:noFill/>
        </p:spPr>
        <p:txBody>
          <a:bodyPr wrap="square">
            <a:spAutoFit/>
          </a:bodyPr>
          <a:lstStyle/>
          <a:p>
            <a:r>
              <a:rPr lang="en-US" sz="3600" dirty="0"/>
              <a:t>J</a:t>
            </a:r>
            <a:r>
              <a:rPr lang="en-US" sz="3600" baseline="-25000" dirty="0"/>
              <a:t>a</a:t>
            </a:r>
            <a:r>
              <a:rPr lang="en-US" sz="3600" dirty="0"/>
              <a:t> = K</a:t>
            </a:r>
            <a:r>
              <a:rPr lang="en-US" sz="3600" baseline="-25000" dirty="0"/>
              <a:t>a</a:t>
            </a:r>
            <a:r>
              <a:rPr lang="en-US" sz="3600" dirty="0"/>
              <a:t> = C</a:t>
            </a:r>
          </a:p>
        </p:txBody>
      </p:sp>
      <p:sp>
        <p:nvSpPr>
          <p:cNvPr id="12" name="TextBox 11">
            <a:extLst>
              <a:ext uri="{FF2B5EF4-FFF2-40B4-BE49-F238E27FC236}">
                <a16:creationId xmlns:a16="http://schemas.microsoft.com/office/drawing/2014/main" id="{D6298211-6D5E-4991-A89F-5E473935B322}"/>
              </a:ext>
            </a:extLst>
          </p:cNvPr>
          <p:cNvSpPr txBox="1"/>
          <p:nvPr/>
        </p:nvSpPr>
        <p:spPr>
          <a:xfrm>
            <a:off x="5084709" y="5675789"/>
            <a:ext cx="3246723" cy="646331"/>
          </a:xfrm>
          <a:prstGeom prst="rect">
            <a:avLst/>
          </a:prstGeom>
          <a:noFill/>
        </p:spPr>
        <p:txBody>
          <a:bodyPr wrap="none" rtlCol="0">
            <a:spAutoFit/>
          </a:bodyPr>
          <a:lstStyle/>
          <a:p>
            <a:r>
              <a:rPr lang="en-US" sz="3600" dirty="0">
                <a:solidFill>
                  <a:srgbClr val="FFFF00"/>
                </a:solidFill>
              </a:rPr>
              <a:t>should be Ka = 1</a:t>
            </a:r>
          </a:p>
        </p:txBody>
      </p:sp>
      <p:sp>
        <p:nvSpPr>
          <p:cNvPr id="13" name="TextBox 12">
            <a:extLst>
              <a:ext uri="{FF2B5EF4-FFF2-40B4-BE49-F238E27FC236}">
                <a16:creationId xmlns:a16="http://schemas.microsoft.com/office/drawing/2014/main" id="{9DAE89A8-5BEC-411F-AE16-9CABF545803A}"/>
              </a:ext>
            </a:extLst>
          </p:cNvPr>
          <p:cNvSpPr txBox="1"/>
          <p:nvPr/>
        </p:nvSpPr>
        <p:spPr>
          <a:xfrm>
            <a:off x="95693" y="2644375"/>
            <a:ext cx="1005403" cy="461665"/>
          </a:xfrm>
          <a:prstGeom prst="rect">
            <a:avLst/>
          </a:prstGeom>
          <a:noFill/>
        </p:spPr>
        <p:txBody>
          <a:bodyPr wrap="none" rtlCol="0">
            <a:spAutoFit/>
          </a:bodyPr>
          <a:lstStyle/>
          <a:p>
            <a:r>
              <a:rPr lang="en-US" sz="2400" dirty="0" err="1">
                <a:solidFill>
                  <a:srgbClr val="00B050"/>
                </a:solidFill>
              </a:rPr>
              <a:t>J</a:t>
            </a:r>
            <a:r>
              <a:rPr lang="en-US" sz="2400" baseline="-25000" dirty="0" err="1">
                <a:solidFill>
                  <a:srgbClr val="00B050"/>
                </a:solidFill>
              </a:rPr>
              <a:t>c</a:t>
            </a:r>
            <a:r>
              <a:rPr lang="en-US" sz="2400" dirty="0">
                <a:solidFill>
                  <a:srgbClr val="00B050"/>
                </a:solidFill>
              </a:rPr>
              <a:t> = AB</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260C2FC-8581-4B4A-AC7E-4D090F6DC572}"/>
                  </a:ext>
                </a:extLst>
              </p14:cNvPr>
              <p14:cNvContentPartPr/>
              <p14:nvPr/>
            </p14:nvContentPartPr>
            <p14:xfrm>
              <a:off x="6766272" y="5150818"/>
              <a:ext cx="261000" cy="44280"/>
            </p14:xfrm>
          </p:contentPart>
        </mc:Choice>
        <mc:Fallback xmlns="">
          <p:pic>
            <p:nvPicPr>
              <p:cNvPr id="2" name="Ink 1">
                <a:extLst>
                  <a:ext uri="{FF2B5EF4-FFF2-40B4-BE49-F238E27FC236}">
                    <a16:creationId xmlns:a16="http://schemas.microsoft.com/office/drawing/2014/main" id="{1260C2FC-8581-4B4A-AC7E-4D090F6DC572}"/>
                  </a:ext>
                </a:extLst>
              </p:cNvPr>
              <p:cNvPicPr/>
              <p:nvPr/>
            </p:nvPicPr>
            <p:blipFill>
              <a:blip r:embed="rId4"/>
              <a:stretch>
                <a:fillRect/>
              </a:stretch>
            </p:blipFill>
            <p:spPr>
              <a:xfrm>
                <a:off x="6757632" y="5142178"/>
                <a:ext cx="278640" cy="61920"/>
              </a:xfrm>
              <a:prstGeom prst="rect">
                <a:avLst/>
              </a:prstGeom>
            </p:spPr>
          </p:pic>
        </mc:Fallback>
      </mc:AlternateContent>
    </p:spTree>
    <p:extLst>
      <p:ext uri="{BB962C8B-B14F-4D97-AF65-F5344CB8AC3E}">
        <p14:creationId xmlns:p14="http://schemas.microsoft.com/office/powerpoint/2010/main" val="209632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FE7A2-6C00-4992-AE49-76570082EA61}"/>
              </a:ext>
            </a:extLst>
          </p:cNvPr>
          <p:cNvPicPr>
            <a:picLocks noChangeAspect="1"/>
          </p:cNvPicPr>
          <p:nvPr/>
        </p:nvPicPr>
        <p:blipFill>
          <a:blip r:embed="rId2"/>
          <a:stretch>
            <a:fillRect/>
          </a:stretch>
        </p:blipFill>
        <p:spPr>
          <a:xfrm>
            <a:off x="76200" y="685800"/>
            <a:ext cx="5181600" cy="5075851"/>
          </a:xfrm>
          <a:prstGeom prst="rect">
            <a:avLst/>
          </a:prstGeom>
        </p:spPr>
      </p:pic>
      <p:sp>
        <p:nvSpPr>
          <p:cNvPr id="4" name="TextBox 3">
            <a:extLst>
              <a:ext uri="{FF2B5EF4-FFF2-40B4-BE49-F238E27FC236}">
                <a16:creationId xmlns:a16="http://schemas.microsoft.com/office/drawing/2014/main" id="{53FA63DF-48B0-428D-9D8C-47D7B33CE25F}"/>
              </a:ext>
            </a:extLst>
          </p:cNvPr>
          <p:cNvSpPr txBox="1"/>
          <p:nvPr/>
        </p:nvSpPr>
        <p:spPr>
          <a:xfrm>
            <a:off x="1143000" y="0"/>
            <a:ext cx="7696200" cy="707886"/>
          </a:xfrm>
          <a:prstGeom prst="rect">
            <a:avLst/>
          </a:prstGeom>
          <a:noFill/>
        </p:spPr>
        <p:txBody>
          <a:bodyPr wrap="square">
            <a:spAutoFit/>
          </a:bodyPr>
          <a:lstStyle/>
          <a:p>
            <a:r>
              <a:rPr lang="en-US" sz="4000" dirty="0"/>
              <a:t>Complete 5-State JK </a:t>
            </a:r>
            <a:r>
              <a:rPr lang="en-US" sz="4000" dirty="0" err="1"/>
              <a:t>ASMCounter</a:t>
            </a:r>
            <a:endParaRPr lang="en-US" sz="4000" dirty="0"/>
          </a:p>
        </p:txBody>
      </p:sp>
      <p:sp>
        <p:nvSpPr>
          <p:cNvPr id="5" name="TextBox 4">
            <a:extLst>
              <a:ext uri="{FF2B5EF4-FFF2-40B4-BE49-F238E27FC236}">
                <a16:creationId xmlns:a16="http://schemas.microsoft.com/office/drawing/2014/main" id="{862AF197-B8FD-4F2A-9722-8BA6565B9C6C}"/>
              </a:ext>
            </a:extLst>
          </p:cNvPr>
          <p:cNvSpPr txBox="1"/>
          <p:nvPr/>
        </p:nvSpPr>
        <p:spPr>
          <a:xfrm>
            <a:off x="152400" y="5867400"/>
            <a:ext cx="8915400" cy="830997"/>
          </a:xfrm>
          <a:prstGeom prst="rect">
            <a:avLst/>
          </a:prstGeom>
          <a:noFill/>
        </p:spPr>
        <p:txBody>
          <a:bodyPr wrap="square" rtlCol="0">
            <a:spAutoFit/>
          </a:bodyPr>
          <a:lstStyle/>
          <a:p>
            <a:r>
              <a:rPr lang="en-US" sz="2400" dirty="0"/>
              <a:t>JK FFs should NOT be used with ROM ASM – doubles the number</a:t>
            </a:r>
          </a:p>
          <a:p>
            <a:r>
              <a:rPr lang="en-US" sz="2400" dirty="0"/>
              <a:t> of ROM outputs, and there are not any NEXT State circuits to simplify!</a:t>
            </a:r>
          </a:p>
        </p:txBody>
      </p:sp>
      <p:sp>
        <p:nvSpPr>
          <p:cNvPr id="6" name="TextBox 5">
            <a:extLst>
              <a:ext uri="{FF2B5EF4-FFF2-40B4-BE49-F238E27FC236}">
                <a16:creationId xmlns:a16="http://schemas.microsoft.com/office/drawing/2014/main" id="{34653398-883C-4F85-8F30-53BE58E19676}"/>
              </a:ext>
            </a:extLst>
          </p:cNvPr>
          <p:cNvSpPr txBox="1"/>
          <p:nvPr/>
        </p:nvSpPr>
        <p:spPr>
          <a:xfrm>
            <a:off x="2286000" y="865516"/>
            <a:ext cx="1005403" cy="461665"/>
          </a:xfrm>
          <a:prstGeom prst="rect">
            <a:avLst/>
          </a:prstGeom>
          <a:noFill/>
        </p:spPr>
        <p:txBody>
          <a:bodyPr wrap="none" rtlCol="0">
            <a:spAutoFit/>
          </a:bodyPr>
          <a:lstStyle/>
          <a:p>
            <a:r>
              <a:rPr lang="en-US" sz="2400" dirty="0" err="1">
                <a:solidFill>
                  <a:srgbClr val="00B050"/>
                </a:solidFill>
              </a:rPr>
              <a:t>J</a:t>
            </a:r>
            <a:r>
              <a:rPr lang="en-US" sz="2400" baseline="-25000" dirty="0" err="1">
                <a:solidFill>
                  <a:srgbClr val="00B050"/>
                </a:solidFill>
              </a:rPr>
              <a:t>c</a:t>
            </a:r>
            <a:r>
              <a:rPr lang="en-US" sz="2400" dirty="0">
                <a:solidFill>
                  <a:srgbClr val="00B050"/>
                </a:solidFill>
              </a:rPr>
              <a:t> = AB</a:t>
            </a:r>
          </a:p>
        </p:txBody>
      </p:sp>
      <p:sp>
        <p:nvSpPr>
          <p:cNvPr id="7" name="TextBox 6">
            <a:extLst>
              <a:ext uri="{FF2B5EF4-FFF2-40B4-BE49-F238E27FC236}">
                <a16:creationId xmlns:a16="http://schemas.microsoft.com/office/drawing/2014/main" id="{B3DE6DC4-EC46-4957-B90C-02C20050B17E}"/>
              </a:ext>
            </a:extLst>
          </p:cNvPr>
          <p:cNvSpPr txBox="1"/>
          <p:nvPr/>
        </p:nvSpPr>
        <p:spPr>
          <a:xfrm>
            <a:off x="1171353" y="1600200"/>
            <a:ext cx="978017" cy="461665"/>
          </a:xfrm>
          <a:prstGeom prst="rect">
            <a:avLst/>
          </a:prstGeom>
          <a:noFill/>
        </p:spPr>
        <p:txBody>
          <a:bodyPr wrap="square" rtlCol="0">
            <a:spAutoFit/>
          </a:bodyPr>
          <a:lstStyle/>
          <a:p>
            <a:r>
              <a:rPr lang="en-US" sz="2400" dirty="0">
                <a:solidFill>
                  <a:srgbClr val="00B050"/>
                </a:solidFill>
              </a:rPr>
              <a:t>K</a:t>
            </a:r>
            <a:r>
              <a:rPr lang="en-US" sz="2400" baseline="-25000" dirty="0">
                <a:solidFill>
                  <a:srgbClr val="00B050"/>
                </a:solidFill>
              </a:rPr>
              <a:t>c</a:t>
            </a:r>
            <a:r>
              <a:rPr lang="en-US" sz="2400" dirty="0">
                <a:solidFill>
                  <a:srgbClr val="00B050"/>
                </a:solidFill>
              </a:rPr>
              <a:t> = 1</a:t>
            </a:r>
          </a:p>
        </p:txBody>
      </p:sp>
      <p:sp>
        <p:nvSpPr>
          <p:cNvPr id="8" name="TextBox 7">
            <a:extLst>
              <a:ext uri="{FF2B5EF4-FFF2-40B4-BE49-F238E27FC236}">
                <a16:creationId xmlns:a16="http://schemas.microsoft.com/office/drawing/2014/main" id="{FBFCD2EF-F966-4A53-A32D-99A5DAB903C2}"/>
              </a:ext>
            </a:extLst>
          </p:cNvPr>
          <p:cNvSpPr txBox="1"/>
          <p:nvPr/>
        </p:nvSpPr>
        <p:spPr>
          <a:xfrm>
            <a:off x="1877613" y="2438400"/>
            <a:ext cx="1465466" cy="461665"/>
          </a:xfrm>
          <a:prstGeom prst="rect">
            <a:avLst/>
          </a:prstGeom>
          <a:noFill/>
        </p:spPr>
        <p:txBody>
          <a:bodyPr wrap="none" rtlCol="0">
            <a:spAutoFit/>
          </a:bodyPr>
          <a:lstStyle/>
          <a:p>
            <a:r>
              <a:rPr lang="en-US" sz="2400" dirty="0" err="1">
                <a:solidFill>
                  <a:srgbClr val="00B050"/>
                </a:solidFill>
              </a:rPr>
              <a:t>J</a:t>
            </a:r>
            <a:r>
              <a:rPr lang="en-US" sz="2400" baseline="-25000" dirty="0" err="1">
                <a:solidFill>
                  <a:srgbClr val="00B050"/>
                </a:solidFill>
              </a:rPr>
              <a:t>b</a:t>
            </a:r>
            <a:r>
              <a:rPr lang="en-US" sz="2400" dirty="0">
                <a:solidFill>
                  <a:srgbClr val="00B050"/>
                </a:solidFill>
              </a:rPr>
              <a:t> = </a:t>
            </a:r>
            <a:r>
              <a:rPr lang="en-US" sz="2400" dirty="0" err="1">
                <a:solidFill>
                  <a:srgbClr val="00B050"/>
                </a:solidFill>
              </a:rPr>
              <a:t>K</a:t>
            </a:r>
            <a:r>
              <a:rPr lang="en-US" sz="2400" baseline="-25000" dirty="0" err="1">
                <a:solidFill>
                  <a:srgbClr val="00B050"/>
                </a:solidFill>
              </a:rPr>
              <a:t>b</a:t>
            </a:r>
            <a:r>
              <a:rPr lang="en-US" sz="2400" baseline="-25000" dirty="0">
                <a:solidFill>
                  <a:srgbClr val="00B050"/>
                </a:solidFill>
              </a:rPr>
              <a:t> </a:t>
            </a:r>
            <a:r>
              <a:rPr lang="en-US" sz="2400" dirty="0">
                <a:solidFill>
                  <a:srgbClr val="00B050"/>
                </a:solidFill>
              </a:rPr>
              <a:t>= A </a:t>
            </a:r>
          </a:p>
        </p:txBody>
      </p:sp>
      <p:sp>
        <p:nvSpPr>
          <p:cNvPr id="10" name="TextBox 9">
            <a:extLst>
              <a:ext uri="{FF2B5EF4-FFF2-40B4-BE49-F238E27FC236}">
                <a16:creationId xmlns:a16="http://schemas.microsoft.com/office/drawing/2014/main" id="{4E2A6418-5A61-4CF6-B50F-12A8D18AC4E0}"/>
              </a:ext>
            </a:extLst>
          </p:cNvPr>
          <p:cNvSpPr txBox="1"/>
          <p:nvPr/>
        </p:nvSpPr>
        <p:spPr>
          <a:xfrm>
            <a:off x="1877613" y="4011284"/>
            <a:ext cx="1465466" cy="461665"/>
          </a:xfrm>
          <a:prstGeom prst="rect">
            <a:avLst/>
          </a:prstGeom>
          <a:noFill/>
        </p:spPr>
        <p:txBody>
          <a:bodyPr wrap="square" rtlCol="0">
            <a:spAutoFit/>
          </a:bodyPr>
          <a:lstStyle/>
          <a:p>
            <a:r>
              <a:rPr lang="en-US" sz="2400" dirty="0">
                <a:solidFill>
                  <a:srgbClr val="00B050"/>
                </a:solidFill>
              </a:rPr>
              <a:t>J</a:t>
            </a:r>
            <a:r>
              <a:rPr lang="en-US" sz="2400" baseline="-25000" dirty="0">
                <a:solidFill>
                  <a:srgbClr val="00B050"/>
                </a:solidFill>
              </a:rPr>
              <a:t>a</a:t>
            </a:r>
            <a:r>
              <a:rPr lang="en-US" sz="2400" dirty="0">
                <a:solidFill>
                  <a:srgbClr val="00B050"/>
                </a:solidFill>
              </a:rPr>
              <a:t> = K</a:t>
            </a:r>
            <a:r>
              <a:rPr lang="en-US" sz="2400" baseline="-25000" dirty="0">
                <a:solidFill>
                  <a:srgbClr val="00B050"/>
                </a:solidFill>
              </a:rPr>
              <a:t>a</a:t>
            </a:r>
            <a:r>
              <a:rPr lang="en-US" sz="2400" dirty="0">
                <a:solidFill>
                  <a:srgbClr val="00B050"/>
                </a:solidFill>
              </a:rPr>
              <a:t> = C</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168FBEC-D232-4B53-9A4A-2BB819DBD455}"/>
                  </a:ext>
                </a:extLst>
              </p14:cNvPr>
              <p14:cNvContentPartPr/>
              <p14:nvPr/>
            </p14:nvContentPartPr>
            <p14:xfrm>
              <a:off x="2993472" y="4033738"/>
              <a:ext cx="190080" cy="37800"/>
            </p14:xfrm>
          </p:contentPart>
        </mc:Choice>
        <mc:Fallback xmlns="">
          <p:pic>
            <p:nvPicPr>
              <p:cNvPr id="2" name="Ink 1">
                <a:extLst>
                  <a:ext uri="{FF2B5EF4-FFF2-40B4-BE49-F238E27FC236}">
                    <a16:creationId xmlns:a16="http://schemas.microsoft.com/office/drawing/2014/main" id="{4168FBEC-D232-4B53-9A4A-2BB819DBD455}"/>
                  </a:ext>
                </a:extLst>
              </p:cNvPr>
              <p:cNvPicPr/>
              <p:nvPr/>
            </p:nvPicPr>
            <p:blipFill>
              <a:blip r:embed="rId4"/>
              <a:stretch>
                <a:fillRect/>
              </a:stretch>
            </p:blipFill>
            <p:spPr>
              <a:xfrm>
                <a:off x="2984472" y="4025098"/>
                <a:ext cx="207720" cy="55440"/>
              </a:xfrm>
              <a:prstGeom prst="rect">
                <a:avLst/>
              </a:prstGeom>
            </p:spPr>
          </p:pic>
        </mc:Fallback>
      </mc:AlternateContent>
    </p:spTree>
    <p:extLst>
      <p:ext uri="{BB962C8B-B14F-4D97-AF65-F5344CB8AC3E}">
        <p14:creationId xmlns:p14="http://schemas.microsoft.com/office/powerpoint/2010/main" val="69662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Material skipped</a:t>
            </a:r>
          </a:p>
        </p:txBody>
      </p:sp>
      <p:sp>
        <p:nvSpPr>
          <p:cNvPr id="3" name="Content Placeholder 2"/>
          <p:cNvSpPr>
            <a:spLocks noGrp="1"/>
          </p:cNvSpPr>
          <p:nvPr>
            <p:ph idx="1"/>
          </p:nvPr>
        </p:nvSpPr>
        <p:spPr/>
        <p:txBody>
          <a:bodyPr/>
          <a:lstStyle/>
          <a:p>
            <a:pPr>
              <a:buNone/>
            </a:pPr>
            <a:r>
              <a:rPr lang="en-US" dirty="0"/>
              <a:t>We are going to skip pages 129 through 135.  Although the material will not be on the test, it does have some useful information on handshaking, etc, so you are encouraged to read it on your own.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48809"/>
            <a:ext cx="3385657" cy="646331"/>
          </a:xfrm>
        </p:spPr>
        <p:txBody>
          <a:bodyPr>
            <a:normAutofit fontScale="90000"/>
          </a:bodyPr>
          <a:lstStyle/>
          <a:p>
            <a:r>
              <a:rPr lang="en-US" dirty="0"/>
              <a:t>Hang Up States</a:t>
            </a:r>
          </a:p>
        </p:txBody>
      </p:sp>
      <p:sp>
        <p:nvSpPr>
          <p:cNvPr id="5" name="TextBox 4"/>
          <p:cNvSpPr txBox="1"/>
          <p:nvPr/>
        </p:nvSpPr>
        <p:spPr>
          <a:xfrm>
            <a:off x="5943600" y="685800"/>
            <a:ext cx="3173136" cy="6186309"/>
          </a:xfrm>
          <a:prstGeom prst="rect">
            <a:avLst/>
          </a:prstGeom>
          <a:noFill/>
        </p:spPr>
        <p:txBody>
          <a:bodyPr wrap="square" rtlCol="0">
            <a:spAutoFit/>
          </a:bodyPr>
          <a:lstStyle/>
          <a:p>
            <a:r>
              <a:rPr lang="en-US" sz="2000" dirty="0"/>
              <a:t>Note that this 6-state </a:t>
            </a:r>
            <a:r>
              <a:rPr lang="en-US" sz="2000" b="1" dirty="0"/>
              <a:t>D</a:t>
            </a:r>
            <a:r>
              <a:rPr lang="en-US" sz="2000" dirty="0"/>
              <a:t>-FF counter does not count sequentially.</a:t>
            </a:r>
          </a:p>
          <a:p>
            <a:endParaRPr lang="en-US" dirty="0"/>
          </a:p>
          <a:p>
            <a:r>
              <a:rPr lang="en-US" sz="2000" dirty="0">
                <a:solidFill>
                  <a:srgbClr val="FFFF00"/>
                </a:solidFill>
              </a:rPr>
              <a:t>Don’t need to make a truth table.  Can put next state (NS) values from ASM chart directly into K-maps.  For example, for state 0, put the next state values </a:t>
            </a:r>
            <a:r>
              <a:rPr lang="en-US" sz="2000" b="1" dirty="0">
                <a:solidFill>
                  <a:srgbClr val="00B050"/>
                </a:solidFill>
              </a:rPr>
              <a:t>100 into square 0 of Dc, Db and Da in that order.</a:t>
            </a:r>
          </a:p>
          <a:p>
            <a:endParaRPr lang="en-US" dirty="0"/>
          </a:p>
          <a:p>
            <a:r>
              <a:rPr lang="en-US" sz="2000" dirty="0">
                <a:solidFill>
                  <a:srgbClr val="FFFF00"/>
                </a:solidFill>
              </a:rPr>
              <a:t>States 2 and 5 are not used.</a:t>
            </a:r>
          </a:p>
          <a:p>
            <a:r>
              <a:rPr lang="en-US" sz="2000" dirty="0">
                <a:solidFill>
                  <a:srgbClr val="FFFF00"/>
                </a:solidFill>
              </a:rPr>
              <a:t>Assign don’t cares to their next states by putting </a:t>
            </a:r>
            <a:r>
              <a:rPr lang="en-US" sz="2000" dirty="0" err="1">
                <a:solidFill>
                  <a:srgbClr val="FFFF00"/>
                </a:solidFill>
              </a:rPr>
              <a:t>Xs</a:t>
            </a:r>
            <a:r>
              <a:rPr lang="en-US" sz="2000" dirty="0">
                <a:solidFill>
                  <a:srgbClr val="FFFF00"/>
                </a:solidFill>
              </a:rPr>
              <a:t> in squares 2 and 5.</a:t>
            </a:r>
          </a:p>
          <a:p>
            <a:r>
              <a:rPr lang="en-US" sz="2000" dirty="0">
                <a:solidFill>
                  <a:srgbClr val="FFFF00"/>
                </a:solidFill>
              </a:rPr>
              <a:t>Simplifies circuitry by allowing larger K-map circles.</a:t>
            </a:r>
          </a:p>
        </p:txBody>
      </p:sp>
      <p:pic>
        <p:nvPicPr>
          <p:cNvPr id="3" name="Picture 2">
            <a:extLst>
              <a:ext uri="{FF2B5EF4-FFF2-40B4-BE49-F238E27FC236}">
                <a16:creationId xmlns:a16="http://schemas.microsoft.com/office/drawing/2014/main" id="{0BC1B01A-792B-4116-959C-B1FD88012E30}"/>
              </a:ext>
            </a:extLst>
          </p:cNvPr>
          <p:cNvPicPr>
            <a:picLocks noChangeAspect="1"/>
          </p:cNvPicPr>
          <p:nvPr/>
        </p:nvPicPr>
        <p:blipFill>
          <a:blip r:embed="rId2"/>
          <a:stretch>
            <a:fillRect/>
          </a:stretch>
        </p:blipFill>
        <p:spPr>
          <a:xfrm>
            <a:off x="44042" y="45377"/>
            <a:ext cx="5826832" cy="6793615"/>
          </a:xfrm>
          <a:prstGeom prst="rect">
            <a:avLst/>
          </a:prstGeom>
        </p:spPr>
      </p:pic>
      <p:sp>
        <p:nvSpPr>
          <p:cNvPr id="4" name="TextBox 3">
            <a:extLst>
              <a:ext uri="{FF2B5EF4-FFF2-40B4-BE49-F238E27FC236}">
                <a16:creationId xmlns:a16="http://schemas.microsoft.com/office/drawing/2014/main" id="{2C341374-BDF9-4913-8367-341C555ECA39}"/>
              </a:ext>
            </a:extLst>
          </p:cNvPr>
          <p:cNvSpPr txBox="1"/>
          <p:nvPr/>
        </p:nvSpPr>
        <p:spPr>
          <a:xfrm>
            <a:off x="609600" y="5105400"/>
            <a:ext cx="301686" cy="369332"/>
          </a:xfrm>
          <a:prstGeom prst="rect">
            <a:avLst/>
          </a:prstGeom>
          <a:noFill/>
        </p:spPr>
        <p:txBody>
          <a:bodyPr wrap="none" rtlCol="0">
            <a:spAutoFit/>
          </a:bodyPr>
          <a:lstStyle/>
          <a:p>
            <a:r>
              <a:rPr lang="en-US" dirty="0">
                <a:solidFill>
                  <a:srgbClr val="00B050"/>
                </a:solidFill>
              </a:rPr>
              <a:t>0</a:t>
            </a:r>
          </a:p>
        </p:txBody>
      </p:sp>
      <p:sp>
        <p:nvSpPr>
          <p:cNvPr id="8" name="TextBox 7">
            <a:extLst>
              <a:ext uri="{FF2B5EF4-FFF2-40B4-BE49-F238E27FC236}">
                <a16:creationId xmlns:a16="http://schemas.microsoft.com/office/drawing/2014/main" id="{A786F022-885B-4563-8DC0-CC2782D34856}"/>
              </a:ext>
            </a:extLst>
          </p:cNvPr>
          <p:cNvSpPr txBox="1"/>
          <p:nvPr/>
        </p:nvSpPr>
        <p:spPr>
          <a:xfrm>
            <a:off x="3733800" y="3240803"/>
            <a:ext cx="301686" cy="369332"/>
          </a:xfrm>
          <a:prstGeom prst="rect">
            <a:avLst/>
          </a:prstGeom>
          <a:noFill/>
        </p:spPr>
        <p:txBody>
          <a:bodyPr wrap="none" rtlCol="0">
            <a:spAutoFit/>
          </a:bodyPr>
          <a:lstStyle/>
          <a:p>
            <a:r>
              <a:rPr lang="en-US" dirty="0">
                <a:solidFill>
                  <a:srgbClr val="00B050"/>
                </a:solidFill>
              </a:rPr>
              <a:t>0</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D53CB2-7504-4FA6-960D-11B05ECC0BA8}"/>
                  </a:ext>
                </a:extLst>
              </p14:cNvPr>
              <p14:cNvContentPartPr/>
              <p14:nvPr/>
            </p14:nvContentPartPr>
            <p14:xfrm>
              <a:off x="670825" y="3434985"/>
              <a:ext cx="90360" cy="7200"/>
            </p14:xfrm>
          </p:contentPart>
        </mc:Choice>
        <mc:Fallback xmlns="">
          <p:pic>
            <p:nvPicPr>
              <p:cNvPr id="6" name="Ink 5">
                <a:extLst>
                  <a:ext uri="{FF2B5EF4-FFF2-40B4-BE49-F238E27FC236}">
                    <a16:creationId xmlns:a16="http://schemas.microsoft.com/office/drawing/2014/main" id="{26D53CB2-7504-4FA6-960D-11B05ECC0BA8}"/>
                  </a:ext>
                </a:extLst>
              </p:cNvPr>
              <p:cNvPicPr/>
              <p:nvPr/>
            </p:nvPicPr>
            <p:blipFill>
              <a:blip r:embed="rId4"/>
              <a:stretch>
                <a:fillRect/>
              </a:stretch>
            </p:blipFill>
            <p:spPr>
              <a:xfrm>
                <a:off x="616825" y="3327345"/>
                <a:ext cx="198000" cy="222840"/>
              </a:xfrm>
              <a:prstGeom prst="rect">
                <a:avLst/>
              </a:prstGeom>
            </p:spPr>
          </p:pic>
        </mc:Fallback>
      </mc:AlternateContent>
      <p:sp>
        <p:nvSpPr>
          <p:cNvPr id="10" name="TextBox 9">
            <a:extLst>
              <a:ext uri="{FF2B5EF4-FFF2-40B4-BE49-F238E27FC236}">
                <a16:creationId xmlns:a16="http://schemas.microsoft.com/office/drawing/2014/main" id="{28989666-BF73-4C53-8AD7-73528565C0E6}"/>
              </a:ext>
            </a:extLst>
          </p:cNvPr>
          <p:cNvSpPr txBox="1"/>
          <p:nvPr/>
        </p:nvSpPr>
        <p:spPr>
          <a:xfrm>
            <a:off x="769531" y="3134408"/>
            <a:ext cx="276038" cy="307777"/>
          </a:xfrm>
          <a:prstGeom prst="rect">
            <a:avLst/>
          </a:prstGeom>
          <a:noFill/>
        </p:spPr>
        <p:txBody>
          <a:bodyPr wrap="none" rtlCol="0">
            <a:spAutoFit/>
          </a:bodyPr>
          <a:lstStyle/>
          <a:p>
            <a:r>
              <a:rPr lang="en-US" sz="1400" dirty="0">
                <a:solidFill>
                  <a:srgbClr val="00B050"/>
                </a:solidFill>
              </a:rPr>
              <a:t>0</a:t>
            </a:r>
          </a:p>
        </p:txBody>
      </p:sp>
      <p:sp>
        <p:nvSpPr>
          <p:cNvPr id="11" name="TextBox 10">
            <a:extLst>
              <a:ext uri="{FF2B5EF4-FFF2-40B4-BE49-F238E27FC236}">
                <a16:creationId xmlns:a16="http://schemas.microsoft.com/office/drawing/2014/main" id="{084E515E-4091-48F7-9CC2-8D19E351322A}"/>
              </a:ext>
            </a:extLst>
          </p:cNvPr>
          <p:cNvSpPr txBox="1"/>
          <p:nvPr/>
        </p:nvSpPr>
        <p:spPr>
          <a:xfrm>
            <a:off x="760443" y="3655376"/>
            <a:ext cx="276038" cy="307777"/>
          </a:xfrm>
          <a:prstGeom prst="rect">
            <a:avLst/>
          </a:prstGeom>
          <a:noFill/>
        </p:spPr>
        <p:txBody>
          <a:bodyPr wrap="none" rtlCol="0">
            <a:spAutoFit/>
          </a:bodyPr>
          <a:lstStyle/>
          <a:p>
            <a:r>
              <a:rPr lang="en-US" sz="1400" dirty="0">
                <a:solidFill>
                  <a:srgbClr val="00B050"/>
                </a:solidFill>
              </a:rPr>
              <a:t>1</a:t>
            </a:r>
          </a:p>
        </p:txBody>
      </p:sp>
      <p:sp>
        <p:nvSpPr>
          <p:cNvPr id="13" name="TextBox 12">
            <a:extLst>
              <a:ext uri="{FF2B5EF4-FFF2-40B4-BE49-F238E27FC236}">
                <a16:creationId xmlns:a16="http://schemas.microsoft.com/office/drawing/2014/main" id="{440DF364-830B-4FCD-B089-38F61EE0835B}"/>
              </a:ext>
            </a:extLst>
          </p:cNvPr>
          <p:cNvSpPr txBox="1"/>
          <p:nvPr/>
        </p:nvSpPr>
        <p:spPr>
          <a:xfrm>
            <a:off x="1219200" y="3655375"/>
            <a:ext cx="276038" cy="307777"/>
          </a:xfrm>
          <a:prstGeom prst="rect">
            <a:avLst/>
          </a:prstGeom>
          <a:noFill/>
        </p:spPr>
        <p:txBody>
          <a:bodyPr wrap="none" rtlCol="0">
            <a:spAutoFit/>
          </a:bodyPr>
          <a:lstStyle/>
          <a:p>
            <a:r>
              <a:rPr lang="en-US" sz="1400" dirty="0">
                <a:solidFill>
                  <a:srgbClr val="00B050"/>
                </a:solidFill>
              </a:rPr>
              <a:t>3</a:t>
            </a:r>
          </a:p>
        </p:txBody>
      </p:sp>
      <p:sp>
        <p:nvSpPr>
          <p:cNvPr id="14" name="TextBox 13">
            <a:extLst>
              <a:ext uri="{FF2B5EF4-FFF2-40B4-BE49-F238E27FC236}">
                <a16:creationId xmlns:a16="http://schemas.microsoft.com/office/drawing/2014/main" id="{EF72BE2F-A48C-4247-81EA-7D4EC5546516}"/>
              </a:ext>
            </a:extLst>
          </p:cNvPr>
          <p:cNvSpPr txBox="1"/>
          <p:nvPr/>
        </p:nvSpPr>
        <p:spPr>
          <a:xfrm>
            <a:off x="1736660" y="3117692"/>
            <a:ext cx="276038" cy="307777"/>
          </a:xfrm>
          <a:prstGeom prst="rect">
            <a:avLst/>
          </a:prstGeom>
          <a:noFill/>
        </p:spPr>
        <p:txBody>
          <a:bodyPr wrap="none" rtlCol="0">
            <a:spAutoFit/>
          </a:bodyPr>
          <a:lstStyle/>
          <a:p>
            <a:r>
              <a:rPr lang="en-US" sz="1400" dirty="0">
                <a:solidFill>
                  <a:srgbClr val="00B050"/>
                </a:solidFill>
              </a:rPr>
              <a:t>6</a:t>
            </a:r>
          </a:p>
        </p:txBody>
      </p:sp>
      <p:sp>
        <p:nvSpPr>
          <p:cNvPr id="15" name="TextBox 14">
            <a:extLst>
              <a:ext uri="{FF2B5EF4-FFF2-40B4-BE49-F238E27FC236}">
                <a16:creationId xmlns:a16="http://schemas.microsoft.com/office/drawing/2014/main" id="{4770CCBA-9E90-449C-8FD5-887A379771A9}"/>
              </a:ext>
            </a:extLst>
          </p:cNvPr>
          <p:cNvSpPr txBox="1"/>
          <p:nvPr/>
        </p:nvSpPr>
        <p:spPr>
          <a:xfrm>
            <a:off x="1728182" y="3636500"/>
            <a:ext cx="276038" cy="307777"/>
          </a:xfrm>
          <a:prstGeom prst="rect">
            <a:avLst/>
          </a:prstGeom>
          <a:noFill/>
        </p:spPr>
        <p:txBody>
          <a:bodyPr wrap="none" rtlCol="0">
            <a:spAutoFit/>
          </a:bodyPr>
          <a:lstStyle/>
          <a:p>
            <a:r>
              <a:rPr lang="en-US" sz="1400" dirty="0">
                <a:solidFill>
                  <a:srgbClr val="00B050"/>
                </a:solidFill>
              </a:rPr>
              <a:t>7</a:t>
            </a:r>
          </a:p>
        </p:txBody>
      </p:sp>
      <p:sp>
        <p:nvSpPr>
          <p:cNvPr id="16" name="TextBox 15">
            <a:extLst>
              <a:ext uri="{FF2B5EF4-FFF2-40B4-BE49-F238E27FC236}">
                <a16:creationId xmlns:a16="http://schemas.microsoft.com/office/drawing/2014/main" id="{10CB3223-12A6-4C97-AB94-82D92E2DDB0E}"/>
              </a:ext>
            </a:extLst>
          </p:cNvPr>
          <p:cNvSpPr txBox="1"/>
          <p:nvPr/>
        </p:nvSpPr>
        <p:spPr>
          <a:xfrm>
            <a:off x="2209800" y="3154734"/>
            <a:ext cx="276038" cy="307777"/>
          </a:xfrm>
          <a:prstGeom prst="rect">
            <a:avLst/>
          </a:prstGeom>
          <a:noFill/>
        </p:spPr>
        <p:txBody>
          <a:bodyPr wrap="none" rtlCol="0">
            <a:spAutoFit/>
          </a:bodyPr>
          <a:lstStyle/>
          <a:p>
            <a:r>
              <a:rPr lang="en-US" sz="1400" dirty="0">
                <a:solidFill>
                  <a:srgbClr val="00B050"/>
                </a:solidFill>
              </a:rPr>
              <a:t>4</a:t>
            </a:r>
          </a:p>
        </p:txBody>
      </p:sp>
      <p:sp>
        <p:nvSpPr>
          <p:cNvPr id="9" name="TextBox 8">
            <a:extLst>
              <a:ext uri="{FF2B5EF4-FFF2-40B4-BE49-F238E27FC236}">
                <a16:creationId xmlns:a16="http://schemas.microsoft.com/office/drawing/2014/main" id="{6EAB9011-DB3E-41DA-9BB2-3259DE4499F5}"/>
              </a:ext>
            </a:extLst>
          </p:cNvPr>
          <p:cNvSpPr txBox="1"/>
          <p:nvPr/>
        </p:nvSpPr>
        <p:spPr>
          <a:xfrm>
            <a:off x="4191000" y="4858264"/>
            <a:ext cx="1153906" cy="369332"/>
          </a:xfrm>
          <a:prstGeom prst="rect">
            <a:avLst/>
          </a:prstGeom>
          <a:noFill/>
        </p:spPr>
        <p:txBody>
          <a:bodyPr wrap="none" rtlCol="0">
            <a:spAutoFit/>
          </a:bodyPr>
          <a:lstStyle/>
          <a:p>
            <a:r>
              <a:rPr lang="en-US" dirty="0">
                <a:solidFill>
                  <a:srgbClr val="00B050"/>
                </a:solidFill>
              </a:rPr>
              <a:t>Next State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8EB90-C312-452E-9DF7-4AF73FC64CD2}"/>
              </a:ext>
            </a:extLst>
          </p:cNvPr>
          <p:cNvPicPr>
            <a:picLocks noChangeAspect="1"/>
          </p:cNvPicPr>
          <p:nvPr/>
        </p:nvPicPr>
        <p:blipFill>
          <a:blip r:embed="rId2"/>
          <a:stretch>
            <a:fillRect/>
          </a:stretch>
        </p:blipFill>
        <p:spPr>
          <a:xfrm>
            <a:off x="228600" y="914400"/>
            <a:ext cx="5544813" cy="2819400"/>
          </a:xfrm>
          <a:prstGeom prst="rect">
            <a:avLst/>
          </a:prstGeom>
        </p:spPr>
      </p:pic>
      <p:sp>
        <p:nvSpPr>
          <p:cNvPr id="4" name="Title 1">
            <a:extLst>
              <a:ext uri="{FF2B5EF4-FFF2-40B4-BE49-F238E27FC236}">
                <a16:creationId xmlns:a16="http://schemas.microsoft.com/office/drawing/2014/main" id="{8A33730E-7A8D-424E-9EBF-2AFDD8DB336F}"/>
              </a:ext>
            </a:extLst>
          </p:cNvPr>
          <p:cNvSpPr txBox="1">
            <a:spLocks/>
          </p:cNvSpPr>
          <p:nvPr/>
        </p:nvSpPr>
        <p:spPr>
          <a:xfrm>
            <a:off x="539991" y="193596"/>
            <a:ext cx="49530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Hang Up Problem</a:t>
            </a:r>
          </a:p>
        </p:txBody>
      </p:sp>
      <p:pic>
        <p:nvPicPr>
          <p:cNvPr id="6" name="Picture 5">
            <a:extLst>
              <a:ext uri="{FF2B5EF4-FFF2-40B4-BE49-F238E27FC236}">
                <a16:creationId xmlns:a16="http://schemas.microsoft.com/office/drawing/2014/main" id="{98F31CF8-808F-424E-B4FD-94E5E87525B6}"/>
              </a:ext>
            </a:extLst>
          </p:cNvPr>
          <p:cNvPicPr>
            <a:picLocks noChangeAspect="1"/>
          </p:cNvPicPr>
          <p:nvPr/>
        </p:nvPicPr>
        <p:blipFill>
          <a:blip r:embed="rId3"/>
          <a:stretch>
            <a:fillRect/>
          </a:stretch>
        </p:blipFill>
        <p:spPr>
          <a:xfrm>
            <a:off x="264042" y="3958819"/>
            <a:ext cx="2741027" cy="2457472"/>
          </a:xfrm>
          <a:prstGeom prst="rect">
            <a:avLst/>
          </a:prstGeom>
        </p:spPr>
      </p:pic>
      <p:sp>
        <p:nvSpPr>
          <p:cNvPr id="12" name="TextBox 11">
            <a:extLst>
              <a:ext uri="{FF2B5EF4-FFF2-40B4-BE49-F238E27FC236}">
                <a16:creationId xmlns:a16="http://schemas.microsoft.com/office/drawing/2014/main" id="{A35D2823-9FE6-4FAE-996C-1FBF10F83C1F}"/>
              </a:ext>
            </a:extLst>
          </p:cNvPr>
          <p:cNvSpPr txBox="1"/>
          <p:nvPr/>
        </p:nvSpPr>
        <p:spPr>
          <a:xfrm>
            <a:off x="5965430" y="757158"/>
            <a:ext cx="3135154" cy="1200329"/>
          </a:xfrm>
          <a:prstGeom prst="rect">
            <a:avLst/>
          </a:prstGeom>
          <a:noFill/>
        </p:spPr>
        <p:txBody>
          <a:bodyPr wrap="none" rtlCol="0">
            <a:spAutoFit/>
          </a:bodyPr>
          <a:lstStyle/>
          <a:p>
            <a:r>
              <a:rPr lang="en-US" sz="2400" dirty="0"/>
              <a:t>ASMs with less states</a:t>
            </a:r>
          </a:p>
          <a:p>
            <a:r>
              <a:rPr lang="en-US" sz="2400" dirty="0"/>
              <a:t> than the maximum can</a:t>
            </a:r>
          </a:p>
          <a:p>
            <a:r>
              <a:rPr lang="en-US" sz="2400" dirty="0"/>
              <a:t> have hang up states</a:t>
            </a:r>
            <a:r>
              <a:rPr lang="en-US" dirty="0"/>
              <a:t>.</a:t>
            </a:r>
          </a:p>
        </p:txBody>
      </p:sp>
      <p:sp>
        <p:nvSpPr>
          <p:cNvPr id="13" name="TextBox 12">
            <a:extLst>
              <a:ext uri="{FF2B5EF4-FFF2-40B4-BE49-F238E27FC236}">
                <a16:creationId xmlns:a16="http://schemas.microsoft.com/office/drawing/2014/main" id="{7016CE85-0404-4168-8E4B-E5A2BD52E669}"/>
              </a:ext>
            </a:extLst>
          </p:cNvPr>
          <p:cNvSpPr txBox="1"/>
          <p:nvPr/>
        </p:nvSpPr>
        <p:spPr>
          <a:xfrm>
            <a:off x="5770761" y="2019827"/>
            <a:ext cx="3524491" cy="1938992"/>
          </a:xfrm>
          <a:prstGeom prst="rect">
            <a:avLst/>
          </a:prstGeom>
          <a:noFill/>
        </p:spPr>
        <p:txBody>
          <a:bodyPr wrap="none" rtlCol="0">
            <a:spAutoFit/>
          </a:bodyPr>
          <a:lstStyle/>
          <a:p>
            <a:r>
              <a:rPr lang="en-US" sz="2400" dirty="0"/>
              <a:t>When ASM is 1</a:t>
            </a:r>
            <a:r>
              <a:rPr lang="en-US" sz="2400" baseline="30000" dirty="0"/>
              <a:t>st</a:t>
            </a:r>
            <a:r>
              <a:rPr lang="en-US" sz="2400" dirty="0"/>
              <a:t> powered</a:t>
            </a:r>
          </a:p>
          <a:p>
            <a:r>
              <a:rPr lang="en-US" sz="2400" dirty="0"/>
              <a:t>up, can start in any state.</a:t>
            </a:r>
          </a:p>
          <a:p>
            <a:endParaRPr lang="en-US" sz="2400" dirty="0"/>
          </a:p>
          <a:p>
            <a:r>
              <a:rPr lang="en-US" sz="2400" dirty="0"/>
              <a:t>Noise can also cause it</a:t>
            </a:r>
          </a:p>
          <a:p>
            <a:r>
              <a:rPr lang="en-US" sz="2400" dirty="0"/>
              <a:t>to glitch into unused state.</a:t>
            </a:r>
          </a:p>
        </p:txBody>
      </p:sp>
      <p:sp>
        <p:nvSpPr>
          <p:cNvPr id="14" name="TextBox 13">
            <a:extLst>
              <a:ext uri="{FF2B5EF4-FFF2-40B4-BE49-F238E27FC236}">
                <a16:creationId xmlns:a16="http://schemas.microsoft.com/office/drawing/2014/main" id="{E2F73316-DD36-44D2-99FC-63757607A6D4}"/>
              </a:ext>
            </a:extLst>
          </p:cNvPr>
          <p:cNvSpPr txBox="1"/>
          <p:nvPr/>
        </p:nvSpPr>
        <p:spPr>
          <a:xfrm>
            <a:off x="3260330" y="4086284"/>
            <a:ext cx="5807470" cy="1200329"/>
          </a:xfrm>
          <a:prstGeom prst="rect">
            <a:avLst/>
          </a:prstGeom>
          <a:noFill/>
        </p:spPr>
        <p:txBody>
          <a:bodyPr wrap="square" rtlCol="0">
            <a:spAutoFit/>
          </a:bodyPr>
          <a:lstStyle/>
          <a:p>
            <a:r>
              <a:rPr lang="en-US" sz="2400" dirty="0"/>
              <a:t>Hang up occurs if unused state goes back to</a:t>
            </a:r>
          </a:p>
          <a:p>
            <a:r>
              <a:rPr lang="en-US" sz="2400" dirty="0"/>
              <a:t>      itself or to other unused states that</a:t>
            </a:r>
          </a:p>
          <a:p>
            <a:r>
              <a:rPr lang="en-US" sz="2400" dirty="0"/>
              <a:t>      don’t lead back to desired states.</a:t>
            </a:r>
          </a:p>
        </p:txBody>
      </p:sp>
      <p:sp>
        <p:nvSpPr>
          <p:cNvPr id="15" name="Content Placeholder 2">
            <a:extLst>
              <a:ext uri="{FF2B5EF4-FFF2-40B4-BE49-F238E27FC236}">
                <a16:creationId xmlns:a16="http://schemas.microsoft.com/office/drawing/2014/main" id="{85FDE797-E6E8-4A3D-B23D-AF7E7CE23D23}"/>
              </a:ext>
            </a:extLst>
          </p:cNvPr>
          <p:cNvSpPr txBox="1">
            <a:spLocks/>
          </p:cNvSpPr>
          <p:nvPr/>
        </p:nvSpPr>
        <p:spPr>
          <a:xfrm>
            <a:off x="3124200" y="5509418"/>
            <a:ext cx="5867400" cy="8683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solidFill>
                  <a:srgbClr val="FFFF00"/>
                </a:solidFill>
              </a:rPr>
              <a:t>Three ways to determine next state: circuit, equations, K-maps.</a:t>
            </a:r>
          </a:p>
          <a:p>
            <a:pPr>
              <a:buFont typeface="Arial" pitchFamily="34" charset="0"/>
              <a:buNone/>
            </a:pPr>
            <a:endParaRPr lang="en-US" dirty="0"/>
          </a:p>
        </p:txBody>
      </p:sp>
    </p:spTree>
    <p:extLst>
      <p:ext uri="{BB962C8B-B14F-4D97-AF65-F5344CB8AC3E}">
        <p14:creationId xmlns:p14="http://schemas.microsoft.com/office/powerpoint/2010/main" val="287766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1AD5D5-FC3E-4D10-91CC-ED222E69AD12}"/>
              </a:ext>
            </a:extLst>
          </p:cNvPr>
          <p:cNvPicPr>
            <a:picLocks noChangeAspect="1"/>
          </p:cNvPicPr>
          <p:nvPr/>
        </p:nvPicPr>
        <p:blipFill>
          <a:blip r:embed="rId2"/>
          <a:stretch>
            <a:fillRect/>
          </a:stretch>
        </p:blipFill>
        <p:spPr>
          <a:xfrm>
            <a:off x="155908" y="1694618"/>
            <a:ext cx="4035091" cy="3468763"/>
          </a:xfrm>
          <a:prstGeom prst="rect">
            <a:avLst/>
          </a:prstGeom>
        </p:spPr>
      </p:pic>
      <p:sp>
        <p:nvSpPr>
          <p:cNvPr id="6" name="TextBox 5">
            <a:extLst>
              <a:ext uri="{FF2B5EF4-FFF2-40B4-BE49-F238E27FC236}">
                <a16:creationId xmlns:a16="http://schemas.microsoft.com/office/drawing/2014/main" id="{64120D9C-CE8D-43EE-AF97-FAAAB7ED0438}"/>
              </a:ext>
            </a:extLst>
          </p:cNvPr>
          <p:cNvSpPr txBox="1"/>
          <p:nvPr/>
        </p:nvSpPr>
        <p:spPr>
          <a:xfrm>
            <a:off x="2057400" y="304800"/>
            <a:ext cx="6199389" cy="707886"/>
          </a:xfrm>
          <a:prstGeom prst="rect">
            <a:avLst/>
          </a:prstGeom>
          <a:noFill/>
        </p:spPr>
        <p:txBody>
          <a:bodyPr wrap="none" rtlCol="0">
            <a:spAutoFit/>
          </a:bodyPr>
          <a:lstStyle/>
          <a:p>
            <a:r>
              <a:rPr lang="en-US" sz="4000" dirty="0"/>
              <a:t>ASM Counters (synchronous)</a:t>
            </a:r>
          </a:p>
        </p:txBody>
      </p:sp>
      <p:pic>
        <p:nvPicPr>
          <p:cNvPr id="8" name="Picture 7">
            <a:extLst>
              <a:ext uri="{FF2B5EF4-FFF2-40B4-BE49-F238E27FC236}">
                <a16:creationId xmlns:a16="http://schemas.microsoft.com/office/drawing/2014/main" id="{88A157E0-6E4A-4D05-BB8C-1AD28EF7C335}"/>
              </a:ext>
            </a:extLst>
          </p:cNvPr>
          <p:cNvPicPr>
            <a:picLocks noChangeAspect="1"/>
          </p:cNvPicPr>
          <p:nvPr/>
        </p:nvPicPr>
        <p:blipFill>
          <a:blip r:embed="rId3"/>
          <a:stretch>
            <a:fillRect/>
          </a:stretch>
        </p:blipFill>
        <p:spPr>
          <a:xfrm>
            <a:off x="231873" y="5410200"/>
            <a:ext cx="3883162" cy="533400"/>
          </a:xfrm>
          <a:prstGeom prst="rect">
            <a:avLst/>
          </a:prstGeom>
        </p:spPr>
      </p:pic>
      <p:sp>
        <p:nvSpPr>
          <p:cNvPr id="11" name="TextBox 10">
            <a:extLst>
              <a:ext uri="{FF2B5EF4-FFF2-40B4-BE49-F238E27FC236}">
                <a16:creationId xmlns:a16="http://schemas.microsoft.com/office/drawing/2014/main" id="{3ECBAAB3-97C2-4B9D-AB4B-B70956B90581}"/>
              </a:ext>
            </a:extLst>
          </p:cNvPr>
          <p:cNvSpPr txBox="1"/>
          <p:nvPr/>
        </p:nvSpPr>
        <p:spPr>
          <a:xfrm>
            <a:off x="4267200" y="1219200"/>
            <a:ext cx="4808432" cy="6494085"/>
          </a:xfrm>
          <a:prstGeom prst="rect">
            <a:avLst/>
          </a:prstGeom>
          <a:noFill/>
        </p:spPr>
        <p:txBody>
          <a:bodyPr wrap="none" rtlCol="0">
            <a:spAutoFit/>
          </a:bodyPr>
          <a:lstStyle/>
          <a:p>
            <a:r>
              <a:rPr lang="en-US" sz="3200" dirty="0"/>
              <a:t>Avoids output races that</a:t>
            </a:r>
          </a:p>
          <a:p>
            <a:r>
              <a:rPr lang="en-US" sz="3200" dirty="0"/>
              <a:t>   occur with Asynchronous</a:t>
            </a:r>
          </a:p>
          <a:p>
            <a:r>
              <a:rPr lang="en-US" sz="3200" dirty="0"/>
              <a:t>   Ripple Counters.</a:t>
            </a:r>
          </a:p>
          <a:p>
            <a:endParaRPr lang="en-US" sz="3200" dirty="0"/>
          </a:p>
          <a:p>
            <a:r>
              <a:rPr lang="en-US" sz="3200" dirty="0"/>
              <a:t>Current State is held in</a:t>
            </a:r>
          </a:p>
          <a:p>
            <a:r>
              <a:rPr lang="en-US" sz="3200" dirty="0"/>
              <a:t>    the state flip flops.</a:t>
            </a:r>
          </a:p>
          <a:p>
            <a:endParaRPr lang="en-US" sz="3200" dirty="0"/>
          </a:p>
          <a:p>
            <a:r>
              <a:rPr lang="en-US" sz="3200" dirty="0">
                <a:solidFill>
                  <a:srgbClr val="FFFF00"/>
                </a:solidFill>
              </a:rPr>
              <a:t>Outputs = Current State</a:t>
            </a:r>
          </a:p>
          <a:p>
            <a:endParaRPr lang="en-US" sz="3200" dirty="0"/>
          </a:p>
          <a:p>
            <a:r>
              <a:rPr lang="en-US" sz="3200" dirty="0"/>
              <a:t>So only need Next State</a:t>
            </a:r>
          </a:p>
          <a:p>
            <a:r>
              <a:rPr lang="en-US" sz="3200" dirty="0"/>
              <a:t>     lines on the ROM.</a:t>
            </a:r>
          </a:p>
          <a:p>
            <a:endParaRPr lang="en-US" sz="3200" dirty="0"/>
          </a:p>
          <a:p>
            <a:r>
              <a:rPr lang="en-US" sz="3200" dirty="0"/>
              <a:t>Replacing ROM with GATES.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66A491-5F3A-465E-A492-3EEE42D41A6E}"/>
                  </a:ext>
                </a:extLst>
              </p14:cNvPr>
              <p14:cNvContentPartPr/>
              <p14:nvPr/>
            </p14:nvContentPartPr>
            <p14:xfrm>
              <a:off x="1133352" y="2188738"/>
              <a:ext cx="275040" cy="360"/>
            </p14:xfrm>
          </p:contentPart>
        </mc:Choice>
        <mc:Fallback xmlns="">
          <p:pic>
            <p:nvPicPr>
              <p:cNvPr id="13" name="Ink 12">
                <a:extLst>
                  <a:ext uri="{FF2B5EF4-FFF2-40B4-BE49-F238E27FC236}">
                    <a16:creationId xmlns:a16="http://schemas.microsoft.com/office/drawing/2014/main" id="{A466A491-5F3A-465E-A492-3EEE42D41A6E}"/>
                  </a:ext>
                </a:extLst>
              </p:cNvPr>
              <p:cNvPicPr/>
              <p:nvPr/>
            </p:nvPicPr>
            <p:blipFill>
              <a:blip r:embed="rId5"/>
              <a:stretch>
                <a:fillRect/>
              </a:stretch>
            </p:blipFill>
            <p:spPr>
              <a:xfrm>
                <a:off x="1079712" y="2080738"/>
                <a:ext cx="382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FB97F0B3-4C47-419B-BB90-628965E366E5}"/>
                  </a:ext>
                </a:extLst>
              </p14:cNvPr>
              <p14:cNvContentPartPr/>
              <p14:nvPr/>
            </p14:nvContentPartPr>
            <p14:xfrm>
              <a:off x="694512" y="2501578"/>
              <a:ext cx="269280" cy="22320"/>
            </p14:xfrm>
          </p:contentPart>
        </mc:Choice>
        <mc:Fallback xmlns="">
          <p:pic>
            <p:nvPicPr>
              <p:cNvPr id="14" name="Ink 13">
                <a:extLst>
                  <a:ext uri="{FF2B5EF4-FFF2-40B4-BE49-F238E27FC236}">
                    <a16:creationId xmlns:a16="http://schemas.microsoft.com/office/drawing/2014/main" id="{FB97F0B3-4C47-419B-BB90-628965E366E5}"/>
                  </a:ext>
                </a:extLst>
              </p:cNvPr>
              <p:cNvPicPr/>
              <p:nvPr/>
            </p:nvPicPr>
            <p:blipFill>
              <a:blip r:embed="rId7"/>
              <a:stretch>
                <a:fillRect/>
              </a:stretch>
            </p:blipFill>
            <p:spPr>
              <a:xfrm>
                <a:off x="640872" y="2393938"/>
                <a:ext cx="376920" cy="237960"/>
              </a:xfrm>
              <a:prstGeom prst="rect">
                <a:avLst/>
              </a:prstGeom>
            </p:spPr>
          </p:pic>
        </mc:Fallback>
      </mc:AlternateContent>
    </p:spTree>
    <p:extLst>
      <p:ext uri="{BB962C8B-B14F-4D97-AF65-F5344CB8AC3E}">
        <p14:creationId xmlns:p14="http://schemas.microsoft.com/office/powerpoint/2010/main" val="1914258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E24ABF-0B81-5763-C979-D6EE70CDF859}"/>
              </a:ext>
            </a:extLst>
          </p:cNvPr>
          <p:cNvPicPr>
            <a:picLocks noChangeAspect="1"/>
          </p:cNvPicPr>
          <p:nvPr/>
        </p:nvPicPr>
        <p:blipFill>
          <a:blip r:embed="rId2"/>
          <a:stretch>
            <a:fillRect/>
          </a:stretch>
        </p:blipFill>
        <p:spPr>
          <a:xfrm>
            <a:off x="228600" y="914400"/>
            <a:ext cx="5544813" cy="2819400"/>
          </a:xfrm>
          <a:prstGeom prst="rect">
            <a:avLst/>
          </a:prstGeom>
        </p:spPr>
      </p:pic>
      <p:sp>
        <p:nvSpPr>
          <p:cNvPr id="4" name="Title 1">
            <a:extLst>
              <a:ext uri="{FF2B5EF4-FFF2-40B4-BE49-F238E27FC236}">
                <a16:creationId xmlns:a16="http://schemas.microsoft.com/office/drawing/2014/main" id="{8A33730E-7A8D-424E-9EBF-2AFDD8DB336F}"/>
              </a:ext>
            </a:extLst>
          </p:cNvPr>
          <p:cNvSpPr txBox="1">
            <a:spLocks/>
          </p:cNvSpPr>
          <p:nvPr/>
        </p:nvSpPr>
        <p:spPr>
          <a:xfrm>
            <a:off x="752321" y="122893"/>
            <a:ext cx="7918209"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Using circuit to determine next state</a:t>
            </a:r>
          </a:p>
        </p:txBody>
      </p:sp>
      <p:pic>
        <p:nvPicPr>
          <p:cNvPr id="6" name="Picture 5">
            <a:extLst>
              <a:ext uri="{FF2B5EF4-FFF2-40B4-BE49-F238E27FC236}">
                <a16:creationId xmlns:a16="http://schemas.microsoft.com/office/drawing/2014/main" id="{98F31CF8-808F-424E-B4FD-94E5E87525B6}"/>
              </a:ext>
            </a:extLst>
          </p:cNvPr>
          <p:cNvPicPr>
            <a:picLocks noChangeAspect="1"/>
          </p:cNvPicPr>
          <p:nvPr/>
        </p:nvPicPr>
        <p:blipFill>
          <a:blip r:embed="rId3"/>
          <a:stretch>
            <a:fillRect/>
          </a:stretch>
        </p:blipFill>
        <p:spPr>
          <a:xfrm>
            <a:off x="264042" y="3958819"/>
            <a:ext cx="2741027" cy="2457472"/>
          </a:xfrm>
          <a:prstGeom prst="rect">
            <a:avLst/>
          </a:prstGeom>
        </p:spPr>
      </p:pic>
      <p:sp>
        <p:nvSpPr>
          <p:cNvPr id="8" name="TextBox 7">
            <a:extLst>
              <a:ext uri="{FF2B5EF4-FFF2-40B4-BE49-F238E27FC236}">
                <a16:creationId xmlns:a16="http://schemas.microsoft.com/office/drawing/2014/main" id="{E94C6866-92BD-4FB4-B4B1-DCF4FD91A1E9}"/>
              </a:ext>
            </a:extLst>
          </p:cNvPr>
          <p:cNvSpPr txBox="1"/>
          <p:nvPr/>
        </p:nvSpPr>
        <p:spPr>
          <a:xfrm>
            <a:off x="1828800" y="1447800"/>
            <a:ext cx="301686" cy="369332"/>
          </a:xfrm>
          <a:prstGeom prst="rect">
            <a:avLst/>
          </a:prstGeom>
          <a:noFill/>
        </p:spPr>
        <p:txBody>
          <a:bodyPr wrap="none" rtlCol="0">
            <a:spAutoFit/>
          </a:bodyPr>
          <a:lstStyle/>
          <a:p>
            <a:r>
              <a:rPr lang="en-US" b="1" dirty="0">
                <a:solidFill>
                  <a:srgbClr val="00B050"/>
                </a:solidFill>
              </a:rPr>
              <a:t>0</a:t>
            </a:r>
          </a:p>
        </p:txBody>
      </p:sp>
      <p:sp>
        <p:nvSpPr>
          <p:cNvPr id="9" name="TextBox 8">
            <a:extLst>
              <a:ext uri="{FF2B5EF4-FFF2-40B4-BE49-F238E27FC236}">
                <a16:creationId xmlns:a16="http://schemas.microsoft.com/office/drawing/2014/main" id="{10637E3E-18CA-4886-B96E-900E8F159DEC}"/>
              </a:ext>
            </a:extLst>
          </p:cNvPr>
          <p:cNvSpPr txBox="1"/>
          <p:nvPr/>
        </p:nvSpPr>
        <p:spPr>
          <a:xfrm>
            <a:off x="3499420" y="1512332"/>
            <a:ext cx="301686" cy="369332"/>
          </a:xfrm>
          <a:prstGeom prst="rect">
            <a:avLst/>
          </a:prstGeom>
          <a:noFill/>
        </p:spPr>
        <p:txBody>
          <a:bodyPr wrap="none" rtlCol="0">
            <a:spAutoFit/>
          </a:bodyPr>
          <a:lstStyle/>
          <a:p>
            <a:r>
              <a:rPr lang="en-US" b="1" dirty="0">
                <a:solidFill>
                  <a:srgbClr val="00B050"/>
                </a:solidFill>
              </a:rPr>
              <a:t>1</a:t>
            </a:r>
          </a:p>
        </p:txBody>
      </p:sp>
      <p:sp>
        <p:nvSpPr>
          <p:cNvPr id="10" name="TextBox 9">
            <a:extLst>
              <a:ext uri="{FF2B5EF4-FFF2-40B4-BE49-F238E27FC236}">
                <a16:creationId xmlns:a16="http://schemas.microsoft.com/office/drawing/2014/main" id="{0F2AC37E-3F9C-43C2-9110-7A1A2C9C3146}"/>
              </a:ext>
            </a:extLst>
          </p:cNvPr>
          <p:cNvSpPr txBox="1"/>
          <p:nvPr/>
        </p:nvSpPr>
        <p:spPr>
          <a:xfrm>
            <a:off x="5170040" y="1512332"/>
            <a:ext cx="301686" cy="369332"/>
          </a:xfrm>
          <a:prstGeom prst="rect">
            <a:avLst/>
          </a:prstGeom>
          <a:noFill/>
        </p:spPr>
        <p:txBody>
          <a:bodyPr wrap="none" rtlCol="0">
            <a:spAutoFit/>
          </a:bodyPr>
          <a:lstStyle/>
          <a:p>
            <a:r>
              <a:rPr lang="en-US" b="1" dirty="0">
                <a:solidFill>
                  <a:srgbClr val="00B050"/>
                </a:solidFill>
              </a:rPr>
              <a:t>0</a:t>
            </a:r>
          </a:p>
        </p:txBody>
      </p:sp>
      <p:sp>
        <p:nvSpPr>
          <p:cNvPr id="11" name="TextBox 10">
            <a:extLst>
              <a:ext uri="{FF2B5EF4-FFF2-40B4-BE49-F238E27FC236}">
                <a16:creationId xmlns:a16="http://schemas.microsoft.com/office/drawing/2014/main" id="{2E722256-C089-4AAA-A30D-A56C8303B356}"/>
              </a:ext>
            </a:extLst>
          </p:cNvPr>
          <p:cNvSpPr txBox="1"/>
          <p:nvPr/>
        </p:nvSpPr>
        <p:spPr>
          <a:xfrm>
            <a:off x="5191305" y="2110264"/>
            <a:ext cx="301686" cy="369332"/>
          </a:xfrm>
          <a:prstGeom prst="rect">
            <a:avLst/>
          </a:prstGeom>
          <a:noFill/>
        </p:spPr>
        <p:txBody>
          <a:bodyPr wrap="none" rtlCol="0">
            <a:spAutoFit/>
          </a:bodyPr>
          <a:lstStyle/>
          <a:p>
            <a:r>
              <a:rPr lang="en-US" b="1" dirty="0">
                <a:solidFill>
                  <a:srgbClr val="00B050"/>
                </a:solidFill>
              </a:rPr>
              <a:t>1</a:t>
            </a:r>
          </a:p>
        </p:txBody>
      </p:sp>
      <p:sp>
        <p:nvSpPr>
          <p:cNvPr id="12" name="TextBox 11">
            <a:extLst>
              <a:ext uri="{FF2B5EF4-FFF2-40B4-BE49-F238E27FC236}">
                <a16:creationId xmlns:a16="http://schemas.microsoft.com/office/drawing/2014/main" id="{A35D2823-9FE6-4FAE-996C-1FBF10F83C1F}"/>
              </a:ext>
            </a:extLst>
          </p:cNvPr>
          <p:cNvSpPr txBox="1"/>
          <p:nvPr/>
        </p:nvSpPr>
        <p:spPr>
          <a:xfrm>
            <a:off x="5965430" y="757158"/>
            <a:ext cx="3056350" cy="4524315"/>
          </a:xfrm>
          <a:prstGeom prst="rect">
            <a:avLst/>
          </a:prstGeom>
          <a:noFill/>
        </p:spPr>
        <p:txBody>
          <a:bodyPr wrap="none" rtlCol="0">
            <a:spAutoFit/>
          </a:bodyPr>
          <a:lstStyle/>
          <a:p>
            <a:r>
              <a:rPr lang="en-US" sz="2400" dirty="0"/>
              <a:t>Label FF Qs with the</a:t>
            </a:r>
          </a:p>
          <a:p>
            <a:r>
              <a:rPr lang="en-US" sz="2400" dirty="0"/>
              <a:t>current state </a:t>
            </a:r>
            <a:r>
              <a:rPr lang="en-US" sz="2400" b="1" dirty="0">
                <a:solidFill>
                  <a:srgbClr val="00B050"/>
                </a:solidFill>
              </a:rPr>
              <a:t>010</a:t>
            </a:r>
            <a:r>
              <a:rPr lang="en-US" sz="2400" dirty="0"/>
              <a:t>.</a:t>
            </a:r>
          </a:p>
          <a:p>
            <a:endParaRPr lang="en-US" sz="2400" dirty="0"/>
          </a:p>
          <a:p>
            <a:r>
              <a:rPr lang="en-US" sz="2400" dirty="0"/>
              <a:t>Follow those values</a:t>
            </a:r>
          </a:p>
          <a:p>
            <a:r>
              <a:rPr lang="en-US" sz="2400" dirty="0"/>
              <a:t>and any Q’ outputs</a:t>
            </a:r>
          </a:p>
          <a:p>
            <a:r>
              <a:rPr lang="en-US" sz="2400" dirty="0"/>
              <a:t>through the circuit</a:t>
            </a:r>
          </a:p>
          <a:p>
            <a:r>
              <a:rPr lang="en-US" sz="2400" dirty="0"/>
              <a:t>and label the FF Ds.</a:t>
            </a:r>
          </a:p>
          <a:p>
            <a:endParaRPr lang="en-US" sz="2400" dirty="0"/>
          </a:p>
          <a:p>
            <a:r>
              <a:rPr lang="en-US" sz="2400" dirty="0"/>
              <a:t>The FF Ds are the</a:t>
            </a:r>
          </a:p>
          <a:p>
            <a:r>
              <a:rPr lang="en-US" sz="2400" dirty="0"/>
              <a:t> next state:</a:t>
            </a:r>
          </a:p>
          <a:p>
            <a:endParaRPr lang="en-US" sz="2400" dirty="0"/>
          </a:p>
          <a:p>
            <a:r>
              <a:rPr lang="en-US" sz="2400" dirty="0">
                <a:solidFill>
                  <a:srgbClr val="FFFF00"/>
                </a:solidFill>
              </a:rPr>
              <a:t>What is the next state?</a:t>
            </a:r>
          </a:p>
        </p:txBody>
      </p:sp>
    </p:spTree>
    <p:extLst>
      <p:ext uri="{BB962C8B-B14F-4D97-AF65-F5344CB8AC3E}">
        <p14:creationId xmlns:p14="http://schemas.microsoft.com/office/powerpoint/2010/main" val="13895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8EB90-C312-452E-9DF7-4AF73FC64CD2}"/>
              </a:ext>
            </a:extLst>
          </p:cNvPr>
          <p:cNvPicPr>
            <a:picLocks noChangeAspect="1"/>
          </p:cNvPicPr>
          <p:nvPr/>
        </p:nvPicPr>
        <p:blipFill>
          <a:blip r:embed="rId2"/>
          <a:stretch>
            <a:fillRect/>
          </a:stretch>
        </p:blipFill>
        <p:spPr>
          <a:xfrm>
            <a:off x="228600" y="914400"/>
            <a:ext cx="5544813" cy="2819400"/>
          </a:xfrm>
          <a:prstGeom prst="rect">
            <a:avLst/>
          </a:prstGeom>
        </p:spPr>
      </p:pic>
      <p:sp>
        <p:nvSpPr>
          <p:cNvPr id="4" name="Title 1">
            <a:extLst>
              <a:ext uri="{FF2B5EF4-FFF2-40B4-BE49-F238E27FC236}">
                <a16:creationId xmlns:a16="http://schemas.microsoft.com/office/drawing/2014/main" id="{8A33730E-7A8D-424E-9EBF-2AFDD8DB336F}"/>
              </a:ext>
            </a:extLst>
          </p:cNvPr>
          <p:cNvSpPr txBox="1">
            <a:spLocks/>
          </p:cNvSpPr>
          <p:nvPr/>
        </p:nvSpPr>
        <p:spPr>
          <a:xfrm>
            <a:off x="752321" y="122893"/>
            <a:ext cx="7918209"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Using circuit to determine next state</a:t>
            </a:r>
          </a:p>
        </p:txBody>
      </p:sp>
      <p:pic>
        <p:nvPicPr>
          <p:cNvPr id="6" name="Picture 5">
            <a:extLst>
              <a:ext uri="{FF2B5EF4-FFF2-40B4-BE49-F238E27FC236}">
                <a16:creationId xmlns:a16="http://schemas.microsoft.com/office/drawing/2014/main" id="{98F31CF8-808F-424E-B4FD-94E5E87525B6}"/>
              </a:ext>
            </a:extLst>
          </p:cNvPr>
          <p:cNvPicPr>
            <a:picLocks noChangeAspect="1"/>
          </p:cNvPicPr>
          <p:nvPr/>
        </p:nvPicPr>
        <p:blipFill>
          <a:blip r:embed="rId3"/>
          <a:stretch>
            <a:fillRect/>
          </a:stretch>
        </p:blipFill>
        <p:spPr>
          <a:xfrm>
            <a:off x="264042" y="3958819"/>
            <a:ext cx="2741027" cy="2457472"/>
          </a:xfrm>
          <a:prstGeom prst="rect">
            <a:avLst/>
          </a:prstGeom>
        </p:spPr>
      </p:pic>
      <p:sp>
        <p:nvSpPr>
          <p:cNvPr id="7" name="TextBox 6">
            <a:extLst>
              <a:ext uri="{FF2B5EF4-FFF2-40B4-BE49-F238E27FC236}">
                <a16:creationId xmlns:a16="http://schemas.microsoft.com/office/drawing/2014/main" id="{26627602-D633-4005-B755-6F0381F428E9}"/>
              </a:ext>
            </a:extLst>
          </p:cNvPr>
          <p:cNvSpPr txBox="1"/>
          <p:nvPr/>
        </p:nvSpPr>
        <p:spPr>
          <a:xfrm>
            <a:off x="838200" y="1524000"/>
            <a:ext cx="269528" cy="369332"/>
          </a:xfrm>
          <a:prstGeom prst="rect">
            <a:avLst/>
          </a:prstGeom>
          <a:noFill/>
        </p:spPr>
        <p:txBody>
          <a:bodyPr wrap="square" rtlCol="0">
            <a:spAutoFit/>
          </a:bodyPr>
          <a:lstStyle/>
          <a:p>
            <a:r>
              <a:rPr lang="en-US" b="1" dirty="0">
                <a:solidFill>
                  <a:srgbClr val="FFC000"/>
                </a:solidFill>
              </a:rPr>
              <a:t>1</a:t>
            </a:r>
          </a:p>
        </p:txBody>
      </p:sp>
      <p:sp>
        <p:nvSpPr>
          <p:cNvPr id="8" name="TextBox 7">
            <a:extLst>
              <a:ext uri="{FF2B5EF4-FFF2-40B4-BE49-F238E27FC236}">
                <a16:creationId xmlns:a16="http://schemas.microsoft.com/office/drawing/2014/main" id="{E94C6866-92BD-4FB4-B4B1-DCF4FD91A1E9}"/>
              </a:ext>
            </a:extLst>
          </p:cNvPr>
          <p:cNvSpPr txBox="1"/>
          <p:nvPr/>
        </p:nvSpPr>
        <p:spPr>
          <a:xfrm>
            <a:off x="1828800" y="1447800"/>
            <a:ext cx="301686" cy="369332"/>
          </a:xfrm>
          <a:prstGeom prst="rect">
            <a:avLst/>
          </a:prstGeom>
          <a:noFill/>
        </p:spPr>
        <p:txBody>
          <a:bodyPr wrap="none" rtlCol="0">
            <a:spAutoFit/>
          </a:bodyPr>
          <a:lstStyle/>
          <a:p>
            <a:r>
              <a:rPr lang="en-US" b="1" dirty="0">
                <a:solidFill>
                  <a:srgbClr val="00B050"/>
                </a:solidFill>
              </a:rPr>
              <a:t>0</a:t>
            </a:r>
          </a:p>
        </p:txBody>
      </p:sp>
      <p:sp>
        <p:nvSpPr>
          <p:cNvPr id="9" name="TextBox 8">
            <a:extLst>
              <a:ext uri="{FF2B5EF4-FFF2-40B4-BE49-F238E27FC236}">
                <a16:creationId xmlns:a16="http://schemas.microsoft.com/office/drawing/2014/main" id="{10637E3E-18CA-4886-B96E-900E8F159DEC}"/>
              </a:ext>
            </a:extLst>
          </p:cNvPr>
          <p:cNvSpPr txBox="1"/>
          <p:nvPr/>
        </p:nvSpPr>
        <p:spPr>
          <a:xfrm>
            <a:off x="3499420" y="1512332"/>
            <a:ext cx="301686" cy="369332"/>
          </a:xfrm>
          <a:prstGeom prst="rect">
            <a:avLst/>
          </a:prstGeom>
          <a:noFill/>
        </p:spPr>
        <p:txBody>
          <a:bodyPr wrap="none" rtlCol="0">
            <a:spAutoFit/>
          </a:bodyPr>
          <a:lstStyle/>
          <a:p>
            <a:r>
              <a:rPr lang="en-US" b="1" dirty="0">
                <a:solidFill>
                  <a:srgbClr val="00B050"/>
                </a:solidFill>
              </a:rPr>
              <a:t>1</a:t>
            </a:r>
          </a:p>
        </p:txBody>
      </p:sp>
      <p:sp>
        <p:nvSpPr>
          <p:cNvPr id="10" name="TextBox 9">
            <a:extLst>
              <a:ext uri="{FF2B5EF4-FFF2-40B4-BE49-F238E27FC236}">
                <a16:creationId xmlns:a16="http://schemas.microsoft.com/office/drawing/2014/main" id="{0F2AC37E-3F9C-43C2-9110-7A1A2C9C3146}"/>
              </a:ext>
            </a:extLst>
          </p:cNvPr>
          <p:cNvSpPr txBox="1"/>
          <p:nvPr/>
        </p:nvSpPr>
        <p:spPr>
          <a:xfrm>
            <a:off x="5170040" y="1512332"/>
            <a:ext cx="301686" cy="369332"/>
          </a:xfrm>
          <a:prstGeom prst="rect">
            <a:avLst/>
          </a:prstGeom>
          <a:noFill/>
        </p:spPr>
        <p:txBody>
          <a:bodyPr wrap="none" rtlCol="0">
            <a:spAutoFit/>
          </a:bodyPr>
          <a:lstStyle/>
          <a:p>
            <a:r>
              <a:rPr lang="en-US" b="1" dirty="0">
                <a:solidFill>
                  <a:srgbClr val="00B050"/>
                </a:solidFill>
              </a:rPr>
              <a:t>0</a:t>
            </a:r>
          </a:p>
        </p:txBody>
      </p:sp>
      <p:sp>
        <p:nvSpPr>
          <p:cNvPr id="11" name="TextBox 10">
            <a:extLst>
              <a:ext uri="{FF2B5EF4-FFF2-40B4-BE49-F238E27FC236}">
                <a16:creationId xmlns:a16="http://schemas.microsoft.com/office/drawing/2014/main" id="{2E722256-C089-4AAA-A30D-A56C8303B356}"/>
              </a:ext>
            </a:extLst>
          </p:cNvPr>
          <p:cNvSpPr txBox="1"/>
          <p:nvPr/>
        </p:nvSpPr>
        <p:spPr>
          <a:xfrm>
            <a:off x="5191305" y="2110264"/>
            <a:ext cx="301686" cy="369332"/>
          </a:xfrm>
          <a:prstGeom prst="rect">
            <a:avLst/>
          </a:prstGeom>
          <a:noFill/>
        </p:spPr>
        <p:txBody>
          <a:bodyPr wrap="none" rtlCol="0">
            <a:spAutoFit/>
          </a:bodyPr>
          <a:lstStyle/>
          <a:p>
            <a:r>
              <a:rPr lang="en-US" b="1" dirty="0">
                <a:solidFill>
                  <a:srgbClr val="00B050"/>
                </a:solidFill>
              </a:rPr>
              <a:t>1</a:t>
            </a:r>
          </a:p>
        </p:txBody>
      </p:sp>
      <p:sp>
        <p:nvSpPr>
          <p:cNvPr id="12" name="TextBox 11">
            <a:extLst>
              <a:ext uri="{FF2B5EF4-FFF2-40B4-BE49-F238E27FC236}">
                <a16:creationId xmlns:a16="http://schemas.microsoft.com/office/drawing/2014/main" id="{A35D2823-9FE6-4FAE-996C-1FBF10F83C1F}"/>
              </a:ext>
            </a:extLst>
          </p:cNvPr>
          <p:cNvSpPr txBox="1"/>
          <p:nvPr/>
        </p:nvSpPr>
        <p:spPr>
          <a:xfrm>
            <a:off x="5965430" y="757158"/>
            <a:ext cx="2706190" cy="4154984"/>
          </a:xfrm>
          <a:prstGeom prst="rect">
            <a:avLst/>
          </a:prstGeom>
          <a:noFill/>
        </p:spPr>
        <p:txBody>
          <a:bodyPr wrap="none" rtlCol="0">
            <a:spAutoFit/>
          </a:bodyPr>
          <a:lstStyle/>
          <a:p>
            <a:r>
              <a:rPr lang="en-US" sz="2400" dirty="0"/>
              <a:t>Label FF Qs with the</a:t>
            </a:r>
          </a:p>
          <a:p>
            <a:r>
              <a:rPr lang="en-US" sz="2400" dirty="0"/>
              <a:t>current state </a:t>
            </a:r>
            <a:r>
              <a:rPr lang="en-US" sz="2400" b="1" dirty="0">
                <a:solidFill>
                  <a:srgbClr val="00B050"/>
                </a:solidFill>
              </a:rPr>
              <a:t>010</a:t>
            </a:r>
            <a:r>
              <a:rPr lang="en-US" sz="2400" dirty="0"/>
              <a:t>.</a:t>
            </a:r>
          </a:p>
          <a:p>
            <a:endParaRPr lang="en-US" sz="2400" dirty="0"/>
          </a:p>
          <a:p>
            <a:r>
              <a:rPr lang="en-US" sz="2400" dirty="0"/>
              <a:t>Follow those values</a:t>
            </a:r>
          </a:p>
          <a:p>
            <a:r>
              <a:rPr lang="en-US" sz="2400" dirty="0"/>
              <a:t>and any Q’ outputs</a:t>
            </a:r>
          </a:p>
          <a:p>
            <a:r>
              <a:rPr lang="en-US" sz="2400" dirty="0"/>
              <a:t>through the circuit</a:t>
            </a:r>
          </a:p>
          <a:p>
            <a:r>
              <a:rPr lang="en-US" sz="2400" dirty="0"/>
              <a:t>and label the FF Ds.</a:t>
            </a:r>
          </a:p>
          <a:p>
            <a:endParaRPr lang="en-US" sz="2400" dirty="0"/>
          </a:p>
          <a:p>
            <a:r>
              <a:rPr lang="en-US" sz="2400" dirty="0"/>
              <a:t>The FF Ds are the</a:t>
            </a:r>
          </a:p>
          <a:p>
            <a:r>
              <a:rPr lang="en-US" sz="2400" dirty="0"/>
              <a:t> next state:</a:t>
            </a:r>
          </a:p>
          <a:p>
            <a:r>
              <a:rPr lang="en-US" sz="2400" dirty="0" err="1"/>
              <a:t>DcDbDa</a:t>
            </a:r>
            <a:r>
              <a:rPr lang="en-US" sz="2400" dirty="0"/>
              <a:t>  = </a:t>
            </a:r>
            <a:r>
              <a:rPr lang="en-US" sz="2400" b="1" dirty="0">
                <a:solidFill>
                  <a:srgbClr val="FFC000"/>
                </a:solidFill>
              </a:rPr>
              <a:t>101</a:t>
            </a:r>
            <a:r>
              <a:rPr lang="en-US" sz="2400" dirty="0"/>
              <a:t>.</a:t>
            </a:r>
          </a:p>
        </p:txBody>
      </p:sp>
      <p:sp>
        <p:nvSpPr>
          <p:cNvPr id="16" name="TextBox 15">
            <a:extLst>
              <a:ext uri="{FF2B5EF4-FFF2-40B4-BE49-F238E27FC236}">
                <a16:creationId xmlns:a16="http://schemas.microsoft.com/office/drawing/2014/main" id="{8CC3C3E1-E1F0-4312-8343-918EF1AA4B20}"/>
              </a:ext>
            </a:extLst>
          </p:cNvPr>
          <p:cNvSpPr txBox="1"/>
          <p:nvPr/>
        </p:nvSpPr>
        <p:spPr>
          <a:xfrm>
            <a:off x="2485953" y="1476591"/>
            <a:ext cx="301686" cy="369332"/>
          </a:xfrm>
          <a:prstGeom prst="rect">
            <a:avLst/>
          </a:prstGeom>
          <a:noFill/>
        </p:spPr>
        <p:txBody>
          <a:bodyPr wrap="none" rtlCol="0">
            <a:spAutoFit/>
          </a:bodyPr>
          <a:lstStyle/>
          <a:p>
            <a:r>
              <a:rPr lang="en-US" b="1" dirty="0">
                <a:solidFill>
                  <a:srgbClr val="FFC000"/>
                </a:solidFill>
              </a:rPr>
              <a:t>0</a:t>
            </a:r>
          </a:p>
        </p:txBody>
      </p:sp>
      <p:sp>
        <p:nvSpPr>
          <p:cNvPr id="17" name="TextBox 16">
            <a:extLst>
              <a:ext uri="{FF2B5EF4-FFF2-40B4-BE49-F238E27FC236}">
                <a16:creationId xmlns:a16="http://schemas.microsoft.com/office/drawing/2014/main" id="{D2C27870-9E0D-4F47-8477-0483705451D4}"/>
              </a:ext>
            </a:extLst>
          </p:cNvPr>
          <p:cNvSpPr txBox="1"/>
          <p:nvPr/>
        </p:nvSpPr>
        <p:spPr>
          <a:xfrm>
            <a:off x="4144236" y="1512332"/>
            <a:ext cx="301686" cy="369332"/>
          </a:xfrm>
          <a:prstGeom prst="rect">
            <a:avLst/>
          </a:prstGeom>
          <a:noFill/>
        </p:spPr>
        <p:txBody>
          <a:bodyPr wrap="none" rtlCol="0">
            <a:spAutoFit/>
          </a:bodyPr>
          <a:lstStyle/>
          <a:p>
            <a:r>
              <a:rPr lang="en-US" b="1" dirty="0">
                <a:solidFill>
                  <a:srgbClr val="FFC000"/>
                </a:solidFill>
              </a:rPr>
              <a:t>1</a:t>
            </a:r>
          </a:p>
        </p:txBody>
      </p:sp>
    </p:spTree>
    <p:extLst>
      <p:ext uri="{BB962C8B-B14F-4D97-AF65-F5344CB8AC3E}">
        <p14:creationId xmlns:p14="http://schemas.microsoft.com/office/powerpoint/2010/main" val="316905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6085921-E34C-421B-9301-C6B72CFBBBE6}"/>
              </a:ext>
            </a:extLst>
          </p:cNvPr>
          <p:cNvSpPr txBox="1">
            <a:spLocks/>
          </p:cNvSpPr>
          <p:nvPr/>
        </p:nvSpPr>
        <p:spPr>
          <a:xfrm>
            <a:off x="685800" y="152400"/>
            <a:ext cx="8153400" cy="8683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3600" dirty="0"/>
              <a:t>Using EQUATIONS to determine next state</a:t>
            </a:r>
          </a:p>
        </p:txBody>
      </p:sp>
      <p:sp>
        <p:nvSpPr>
          <p:cNvPr id="6" name="TextBox 5">
            <a:extLst>
              <a:ext uri="{FF2B5EF4-FFF2-40B4-BE49-F238E27FC236}">
                <a16:creationId xmlns:a16="http://schemas.microsoft.com/office/drawing/2014/main" id="{2A538F2C-6885-4B88-9FB9-B78A192ADD9D}"/>
              </a:ext>
            </a:extLst>
          </p:cNvPr>
          <p:cNvSpPr txBox="1"/>
          <p:nvPr/>
        </p:nvSpPr>
        <p:spPr>
          <a:xfrm>
            <a:off x="685800" y="5620434"/>
            <a:ext cx="4572000" cy="646331"/>
          </a:xfrm>
          <a:prstGeom prst="rect">
            <a:avLst/>
          </a:prstGeom>
          <a:noFill/>
        </p:spPr>
        <p:txBody>
          <a:bodyPr wrap="square" rtlCol="0">
            <a:spAutoFit/>
          </a:bodyPr>
          <a:lstStyle/>
          <a:p>
            <a:r>
              <a:rPr lang="en-US" sz="3600" dirty="0"/>
              <a:t>State 2 goes to state 5</a:t>
            </a:r>
          </a:p>
        </p:txBody>
      </p:sp>
      <p:sp>
        <p:nvSpPr>
          <p:cNvPr id="3" name="TextBox 2">
            <a:extLst>
              <a:ext uri="{FF2B5EF4-FFF2-40B4-BE49-F238E27FC236}">
                <a16:creationId xmlns:a16="http://schemas.microsoft.com/office/drawing/2014/main" id="{B670587B-3B6D-40FB-A0D9-45BA742115C5}"/>
              </a:ext>
            </a:extLst>
          </p:cNvPr>
          <p:cNvSpPr txBox="1"/>
          <p:nvPr/>
        </p:nvSpPr>
        <p:spPr>
          <a:xfrm>
            <a:off x="762000" y="914400"/>
            <a:ext cx="3538854" cy="2677656"/>
          </a:xfrm>
          <a:prstGeom prst="rect">
            <a:avLst/>
          </a:prstGeom>
          <a:solidFill>
            <a:schemeClr val="tx1"/>
          </a:solidFill>
        </p:spPr>
        <p:txBody>
          <a:bodyPr wrap="none" rtlCol="0">
            <a:spAutoFit/>
          </a:bodyPr>
          <a:lstStyle/>
          <a:p>
            <a:r>
              <a:rPr lang="en-US" sz="2800" dirty="0">
                <a:solidFill>
                  <a:srgbClr val="00B050"/>
                </a:solidFill>
              </a:rPr>
              <a:t>Next State Equations</a:t>
            </a:r>
          </a:p>
          <a:p>
            <a:r>
              <a:rPr lang="en-US" sz="2800" dirty="0">
                <a:solidFill>
                  <a:srgbClr val="00B050"/>
                </a:solidFill>
              </a:rPr>
              <a:t>D</a:t>
            </a:r>
            <a:r>
              <a:rPr lang="en-US" sz="2800" baseline="-25000" dirty="0">
                <a:solidFill>
                  <a:srgbClr val="00B050"/>
                </a:solidFill>
              </a:rPr>
              <a:t>c</a:t>
            </a:r>
            <a:r>
              <a:rPr lang="en-US" sz="2800" dirty="0">
                <a:solidFill>
                  <a:srgbClr val="00B050"/>
                </a:solidFill>
              </a:rPr>
              <a:t> = A’</a:t>
            </a:r>
          </a:p>
          <a:p>
            <a:r>
              <a:rPr lang="en-US" sz="2800" dirty="0">
                <a:solidFill>
                  <a:srgbClr val="00B050"/>
                </a:solidFill>
              </a:rPr>
              <a:t>D</a:t>
            </a:r>
            <a:r>
              <a:rPr lang="en-US" sz="2800" baseline="-25000" dirty="0">
                <a:solidFill>
                  <a:srgbClr val="00B050"/>
                </a:solidFill>
              </a:rPr>
              <a:t>b</a:t>
            </a:r>
            <a:r>
              <a:rPr lang="en-US" sz="2800" dirty="0">
                <a:solidFill>
                  <a:srgbClr val="00B050"/>
                </a:solidFill>
              </a:rPr>
              <a:t> = C</a:t>
            </a:r>
          </a:p>
          <a:p>
            <a:r>
              <a:rPr lang="en-US" sz="2800" dirty="0">
                <a:solidFill>
                  <a:srgbClr val="00B050"/>
                </a:solidFill>
              </a:rPr>
              <a:t>D</a:t>
            </a:r>
            <a:r>
              <a:rPr lang="en-US" sz="2800" baseline="-25000" dirty="0">
                <a:solidFill>
                  <a:srgbClr val="00B050"/>
                </a:solidFill>
              </a:rPr>
              <a:t>a</a:t>
            </a:r>
            <a:r>
              <a:rPr lang="en-US" sz="2800" dirty="0">
                <a:solidFill>
                  <a:srgbClr val="00B050"/>
                </a:solidFill>
              </a:rPr>
              <a:t> = B</a:t>
            </a:r>
          </a:p>
          <a:p>
            <a:endParaRPr lang="en-US" sz="2800" dirty="0">
              <a:solidFill>
                <a:srgbClr val="00B050"/>
              </a:solidFill>
            </a:endParaRPr>
          </a:p>
          <a:p>
            <a:r>
              <a:rPr lang="en-US" sz="2800" dirty="0">
                <a:solidFill>
                  <a:srgbClr val="00B050"/>
                </a:solidFill>
              </a:rPr>
              <a:t>What is the next state?</a:t>
            </a:r>
          </a:p>
        </p:txBody>
      </p:sp>
      <p:sp>
        <p:nvSpPr>
          <p:cNvPr id="4" name="TextBox 3">
            <a:extLst>
              <a:ext uri="{FF2B5EF4-FFF2-40B4-BE49-F238E27FC236}">
                <a16:creationId xmlns:a16="http://schemas.microsoft.com/office/drawing/2014/main" id="{6D4660E3-0345-2D9A-BE29-DD7701C266EA}"/>
              </a:ext>
            </a:extLst>
          </p:cNvPr>
          <p:cNvSpPr txBox="1"/>
          <p:nvPr/>
        </p:nvSpPr>
        <p:spPr>
          <a:xfrm>
            <a:off x="762000" y="3927257"/>
            <a:ext cx="7315200" cy="1384995"/>
          </a:xfrm>
          <a:prstGeom prst="rect">
            <a:avLst/>
          </a:prstGeom>
          <a:solidFill>
            <a:schemeClr val="tx1"/>
          </a:solidFill>
        </p:spPr>
        <p:txBody>
          <a:bodyPr wrap="square" rtlCol="0">
            <a:spAutoFit/>
          </a:bodyPr>
          <a:lstStyle/>
          <a:p>
            <a:r>
              <a:rPr lang="en-US" sz="2800" dirty="0">
                <a:solidFill>
                  <a:srgbClr val="00B050"/>
                </a:solidFill>
              </a:rPr>
              <a:t>Current State		  Next State (D</a:t>
            </a:r>
            <a:r>
              <a:rPr lang="en-US" sz="2800" baseline="-25000" dirty="0">
                <a:solidFill>
                  <a:srgbClr val="00B050"/>
                </a:solidFill>
              </a:rPr>
              <a:t>c</a:t>
            </a:r>
            <a:r>
              <a:rPr lang="en-US" sz="2800" dirty="0">
                <a:solidFill>
                  <a:srgbClr val="00B050"/>
                </a:solidFill>
              </a:rPr>
              <a:t> D</a:t>
            </a:r>
            <a:r>
              <a:rPr lang="en-US" sz="2800" baseline="-25000" dirty="0">
                <a:solidFill>
                  <a:srgbClr val="00B050"/>
                </a:solidFill>
              </a:rPr>
              <a:t>b</a:t>
            </a:r>
            <a:r>
              <a:rPr lang="en-US" sz="2800" dirty="0">
                <a:solidFill>
                  <a:srgbClr val="00B050"/>
                </a:solidFill>
              </a:rPr>
              <a:t> D</a:t>
            </a:r>
            <a:r>
              <a:rPr lang="en-US" sz="2800" baseline="-25000" dirty="0">
                <a:solidFill>
                  <a:srgbClr val="00B050"/>
                </a:solidFill>
              </a:rPr>
              <a:t>a</a:t>
            </a:r>
            <a:r>
              <a:rPr lang="en-US" sz="2800" dirty="0">
                <a:solidFill>
                  <a:srgbClr val="00B050"/>
                </a:solidFill>
              </a:rPr>
              <a:t>)</a:t>
            </a:r>
          </a:p>
          <a:p>
            <a:r>
              <a:rPr lang="en-US" sz="2800" dirty="0">
                <a:solidFill>
                  <a:srgbClr val="00B050"/>
                </a:solidFill>
              </a:rPr>
              <a:t> CBA				       		 A’  C   B</a:t>
            </a:r>
          </a:p>
          <a:p>
            <a:r>
              <a:rPr lang="en-US" sz="2800" dirty="0">
                <a:solidFill>
                  <a:srgbClr val="00B050"/>
                </a:solidFill>
              </a:rPr>
              <a:t> 010				        		 1    0   1</a:t>
            </a:r>
          </a:p>
        </p:txBody>
      </p:sp>
    </p:spTree>
    <p:extLst>
      <p:ext uri="{BB962C8B-B14F-4D97-AF65-F5344CB8AC3E}">
        <p14:creationId xmlns:p14="http://schemas.microsoft.com/office/powerpoint/2010/main" val="31007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4525963"/>
          </a:xfrm>
        </p:spPr>
        <p:txBody>
          <a:bodyPr>
            <a:normAutofit fontScale="85000" lnSpcReduction="20000"/>
          </a:bodyPr>
          <a:lstStyle/>
          <a:p>
            <a:pPr>
              <a:buNone/>
            </a:pPr>
            <a:r>
              <a:rPr lang="en-US" dirty="0"/>
              <a:t>When you circle or ignore a “don’t care” in the K map, you are essentially assigning it to be a 1 or a 0.  If you use it as a 1 and circle it, then your system hardware will reflect this assumption.  Ignore it, and it’s a 0. </a:t>
            </a:r>
          </a:p>
          <a:p>
            <a:pPr>
              <a:buNone/>
            </a:pPr>
            <a:r>
              <a:rPr lang="en-US" dirty="0"/>
              <a:t> </a:t>
            </a:r>
          </a:p>
          <a:p>
            <a:pPr>
              <a:buNone/>
            </a:pPr>
            <a:r>
              <a:rPr lang="en-US" dirty="0"/>
              <a:t>If you take your K-map don’t care assignments and put them back in the truth table (in other words, change your don’t cares into the 0’s and 1’s), then you can see how your “current states” will cycle to your “next states”.  </a:t>
            </a:r>
          </a:p>
          <a:p>
            <a:pPr>
              <a:buNone/>
            </a:pPr>
            <a:endParaRPr lang="en-US" dirty="0"/>
          </a:p>
          <a:p>
            <a:pPr>
              <a:buNone/>
            </a:pPr>
            <a:r>
              <a:rPr lang="en-US" dirty="0"/>
              <a:t>But you can do it “in your head” by just looking at the K-maps  (see the next slide).</a:t>
            </a:r>
          </a:p>
          <a:p>
            <a:pPr>
              <a:buNone/>
            </a:pPr>
            <a:endParaRPr lang="en-US" dirty="0"/>
          </a:p>
          <a:p>
            <a:pPr>
              <a:buNone/>
            </a:pPr>
            <a:endParaRPr lang="en-US" dirty="0"/>
          </a:p>
        </p:txBody>
      </p:sp>
      <p:sp>
        <p:nvSpPr>
          <p:cNvPr id="6" name="TextBox 5">
            <a:extLst>
              <a:ext uri="{FF2B5EF4-FFF2-40B4-BE49-F238E27FC236}">
                <a16:creationId xmlns:a16="http://schemas.microsoft.com/office/drawing/2014/main" id="{6E32E47C-D268-4392-A4AD-35C6CF28EE2A}"/>
              </a:ext>
            </a:extLst>
          </p:cNvPr>
          <p:cNvSpPr txBox="1"/>
          <p:nvPr/>
        </p:nvSpPr>
        <p:spPr>
          <a:xfrm>
            <a:off x="1905000" y="228600"/>
            <a:ext cx="5834331" cy="646331"/>
          </a:xfrm>
          <a:prstGeom prst="rect">
            <a:avLst/>
          </a:prstGeom>
          <a:noFill/>
        </p:spPr>
        <p:txBody>
          <a:bodyPr wrap="square">
            <a:spAutoFit/>
          </a:bodyPr>
          <a:lstStyle/>
          <a:p>
            <a:r>
              <a:rPr lang="en-US" sz="3600" dirty="0"/>
              <a:t>Use K-Maps for next state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1B01A-792B-4116-959C-B1FD88012E30}"/>
              </a:ext>
            </a:extLst>
          </p:cNvPr>
          <p:cNvPicPr>
            <a:picLocks noChangeAspect="1"/>
          </p:cNvPicPr>
          <p:nvPr/>
        </p:nvPicPr>
        <p:blipFill>
          <a:blip r:embed="rId2"/>
          <a:stretch>
            <a:fillRect/>
          </a:stretch>
        </p:blipFill>
        <p:spPr>
          <a:xfrm>
            <a:off x="44042" y="45377"/>
            <a:ext cx="5826832" cy="6793615"/>
          </a:xfrm>
          <a:prstGeom prst="rect">
            <a:avLst/>
          </a:prstGeom>
        </p:spPr>
      </p:pic>
      <p:sp>
        <p:nvSpPr>
          <p:cNvPr id="4" name="TextBox 3">
            <a:extLst>
              <a:ext uri="{FF2B5EF4-FFF2-40B4-BE49-F238E27FC236}">
                <a16:creationId xmlns:a16="http://schemas.microsoft.com/office/drawing/2014/main" id="{2C341374-BDF9-4913-8367-341C555ECA39}"/>
              </a:ext>
            </a:extLst>
          </p:cNvPr>
          <p:cNvSpPr txBox="1"/>
          <p:nvPr/>
        </p:nvSpPr>
        <p:spPr>
          <a:xfrm>
            <a:off x="609600" y="5105400"/>
            <a:ext cx="301686" cy="369332"/>
          </a:xfrm>
          <a:prstGeom prst="rect">
            <a:avLst/>
          </a:prstGeom>
          <a:noFill/>
        </p:spPr>
        <p:txBody>
          <a:bodyPr wrap="none" rtlCol="0">
            <a:spAutoFit/>
          </a:bodyPr>
          <a:lstStyle/>
          <a:p>
            <a:r>
              <a:rPr lang="en-US" dirty="0">
                <a:solidFill>
                  <a:srgbClr val="00B050"/>
                </a:solidFill>
              </a:rPr>
              <a:t>0</a:t>
            </a:r>
          </a:p>
        </p:txBody>
      </p:sp>
      <p:sp>
        <p:nvSpPr>
          <p:cNvPr id="8" name="TextBox 7">
            <a:extLst>
              <a:ext uri="{FF2B5EF4-FFF2-40B4-BE49-F238E27FC236}">
                <a16:creationId xmlns:a16="http://schemas.microsoft.com/office/drawing/2014/main" id="{A786F022-885B-4563-8DC0-CC2782D34856}"/>
              </a:ext>
            </a:extLst>
          </p:cNvPr>
          <p:cNvSpPr txBox="1"/>
          <p:nvPr/>
        </p:nvSpPr>
        <p:spPr>
          <a:xfrm>
            <a:off x="3733800" y="3240803"/>
            <a:ext cx="301686" cy="369332"/>
          </a:xfrm>
          <a:prstGeom prst="rect">
            <a:avLst/>
          </a:prstGeom>
          <a:noFill/>
        </p:spPr>
        <p:txBody>
          <a:bodyPr wrap="none" rtlCol="0">
            <a:spAutoFit/>
          </a:bodyPr>
          <a:lstStyle/>
          <a:p>
            <a:r>
              <a:rPr lang="en-US" dirty="0">
                <a:solidFill>
                  <a:srgbClr val="00B050"/>
                </a:solidFill>
              </a:rPr>
              <a:t>0</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D53CB2-7504-4FA6-960D-11B05ECC0BA8}"/>
                  </a:ext>
                </a:extLst>
              </p14:cNvPr>
              <p14:cNvContentPartPr/>
              <p14:nvPr/>
            </p14:nvContentPartPr>
            <p14:xfrm>
              <a:off x="670825" y="3434985"/>
              <a:ext cx="90360" cy="7200"/>
            </p14:xfrm>
          </p:contentPart>
        </mc:Choice>
        <mc:Fallback xmlns="">
          <p:pic>
            <p:nvPicPr>
              <p:cNvPr id="6" name="Ink 5">
                <a:extLst>
                  <a:ext uri="{FF2B5EF4-FFF2-40B4-BE49-F238E27FC236}">
                    <a16:creationId xmlns:a16="http://schemas.microsoft.com/office/drawing/2014/main" id="{26D53CB2-7504-4FA6-960D-11B05ECC0BA8}"/>
                  </a:ext>
                </a:extLst>
              </p:cNvPr>
              <p:cNvPicPr/>
              <p:nvPr/>
            </p:nvPicPr>
            <p:blipFill>
              <a:blip r:embed="rId4"/>
              <a:stretch>
                <a:fillRect/>
              </a:stretch>
            </p:blipFill>
            <p:spPr>
              <a:xfrm>
                <a:off x="616825" y="3327345"/>
                <a:ext cx="198000" cy="222840"/>
              </a:xfrm>
              <a:prstGeom prst="rect">
                <a:avLst/>
              </a:prstGeom>
            </p:spPr>
          </p:pic>
        </mc:Fallback>
      </mc:AlternateContent>
      <p:sp>
        <p:nvSpPr>
          <p:cNvPr id="10" name="TextBox 9">
            <a:extLst>
              <a:ext uri="{FF2B5EF4-FFF2-40B4-BE49-F238E27FC236}">
                <a16:creationId xmlns:a16="http://schemas.microsoft.com/office/drawing/2014/main" id="{28989666-BF73-4C53-8AD7-73528565C0E6}"/>
              </a:ext>
            </a:extLst>
          </p:cNvPr>
          <p:cNvSpPr txBox="1"/>
          <p:nvPr/>
        </p:nvSpPr>
        <p:spPr>
          <a:xfrm>
            <a:off x="769531" y="3134408"/>
            <a:ext cx="276038" cy="307777"/>
          </a:xfrm>
          <a:prstGeom prst="rect">
            <a:avLst/>
          </a:prstGeom>
          <a:noFill/>
        </p:spPr>
        <p:txBody>
          <a:bodyPr wrap="none" rtlCol="0">
            <a:spAutoFit/>
          </a:bodyPr>
          <a:lstStyle/>
          <a:p>
            <a:r>
              <a:rPr lang="en-US" sz="1400" dirty="0">
                <a:solidFill>
                  <a:srgbClr val="00B050"/>
                </a:solidFill>
              </a:rPr>
              <a:t>0</a:t>
            </a:r>
          </a:p>
        </p:txBody>
      </p:sp>
      <p:sp>
        <p:nvSpPr>
          <p:cNvPr id="11" name="TextBox 10">
            <a:extLst>
              <a:ext uri="{FF2B5EF4-FFF2-40B4-BE49-F238E27FC236}">
                <a16:creationId xmlns:a16="http://schemas.microsoft.com/office/drawing/2014/main" id="{084E515E-4091-48F7-9CC2-8D19E351322A}"/>
              </a:ext>
            </a:extLst>
          </p:cNvPr>
          <p:cNvSpPr txBox="1"/>
          <p:nvPr/>
        </p:nvSpPr>
        <p:spPr>
          <a:xfrm>
            <a:off x="760443" y="3655376"/>
            <a:ext cx="276038" cy="307777"/>
          </a:xfrm>
          <a:prstGeom prst="rect">
            <a:avLst/>
          </a:prstGeom>
          <a:noFill/>
        </p:spPr>
        <p:txBody>
          <a:bodyPr wrap="none" rtlCol="0">
            <a:spAutoFit/>
          </a:bodyPr>
          <a:lstStyle/>
          <a:p>
            <a:r>
              <a:rPr lang="en-US" sz="1400" dirty="0">
                <a:solidFill>
                  <a:srgbClr val="00B050"/>
                </a:solidFill>
              </a:rPr>
              <a:t>1</a:t>
            </a:r>
          </a:p>
        </p:txBody>
      </p:sp>
      <p:sp>
        <p:nvSpPr>
          <p:cNvPr id="13" name="TextBox 12">
            <a:extLst>
              <a:ext uri="{FF2B5EF4-FFF2-40B4-BE49-F238E27FC236}">
                <a16:creationId xmlns:a16="http://schemas.microsoft.com/office/drawing/2014/main" id="{440DF364-830B-4FCD-B089-38F61EE0835B}"/>
              </a:ext>
            </a:extLst>
          </p:cNvPr>
          <p:cNvSpPr txBox="1"/>
          <p:nvPr/>
        </p:nvSpPr>
        <p:spPr>
          <a:xfrm>
            <a:off x="1219200" y="3655375"/>
            <a:ext cx="276038" cy="307777"/>
          </a:xfrm>
          <a:prstGeom prst="rect">
            <a:avLst/>
          </a:prstGeom>
          <a:noFill/>
        </p:spPr>
        <p:txBody>
          <a:bodyPr wrap="none" rtlCol="0">
            <a:spAutoFit/>
          </a:bodyPr>
          <a:lstStyle/>
          <a:p>
            <a:r>
              <a:rPr lang="en-US" sz="1400" dirty="0">
                <a:solidFill>
                  <a:srgbClr val="00B050"/>
                </a:solidFill>
              </a:rPr>
              <a:t>3</a:t>
            </a:r>
          </a:p>
        </p:txBody>
      </p:sp>
      <p:sp>
        <p:nvSpPr>
          <p:cNvPr id="14" name="TextBox 13">
            <a:extLst>
              <a:ext uri="{FF2B5EF4-FFF2-40B4-BE49-F238E27FC236}">
                <a16:creationId xmlns:a16="http://schemas.microsoft.com/office/drawing/2014/main" id="{EF72BE2F-A48C-4247-81EA-7D4EC5546516}"/>
              </a:ext>
            </a:extLst>
          </p:cNvPr>
          <p:cNvSpPr txBox="1"/>
          <p:nvPr/>
        </p:nvSpPr>
        <p:spPr>
          <a:xfrm>
            <a:off x="1736660" y="3117692"/>
            <a:ext cx="276038" cy="307777"/>
          </a:xfrm>
          <a:prstGeom prst="rect">
            <a:avLst/>
          </a:prstGeom>
          <a:noFill/>
        </p:spPr>
        <p:txBody>
          <a:bodyPr wrap="none" rtlCol="0">
            <a:spAutoFit/>
          </a:bodyPr>
          <a:lstStyle/>
          <a:p>
            <a:r>
              <a:rPr lang="en-US" sz="1400" dirty="0">
                <a:solidFill>
                  <a:srgbClr val="00B050"/>
                </a:solidFill>
              </a:rPr>
              <a:t>6</a:t>
            </a:r>
          </a:p>
        </p:txBody>
      </p:sp>
      <p:sp>
        <p:nvSpPr>
          <p:cNvPr id="15" name="TextBox 14">
            <a:extLst>
              <a:ext uri="{FF2B5EF4-FFF2-40B4-BE49-F238E27FC236}">
                <a16:creationId xmlns:a16="http://schemas.microsoft.com/office/drawing/2014/main" id="{4770CCBA-9E90-449C-8FD5-887A379771A9}"/>
              </a:ext>
            </a:extLst>
          </p:cNvPr>
          <p:cNvSpPr txBox="1"/>
          <p:nvPr/>
        </p:nvSpPr>
        <p:spPr>
          <a:xfrm>
            <a:off x="1728182" y="3636500"/>
            <a:ext cx="276038" cy="307777"/>
          </a:xfrm>
          <a:prstGeom prst="rect">
            <a:avLst/>
          </a:prstGeom>
          <a:noFill/>
        </p:spPr>
        <p:txBody>
          <a:bodyPr wrap="none" rtlCol="0">
            <a:spAutoFit/>
          </a:bodyPr>
          <a:lstStyle/>
          <a:p>
            <a:r>
              <a:rPr lang="en-US" sz="1400" dirty="0">
                <a:solidFill>
                  <a:srgbClr val="00B050"/>
                </a:solidFill>
              </a:rPr>
              <a:t>7</a:t>
            </a:r>
          </a:p>
        </p:txBody>
      </p:sp>
      <p:sp>
        <p:nvSpPr>
          <p:cNvPr id="16" name="TextBox 15">
            <a:extLst>
              <a:ext uri="{FF2B5EF4-FFF2-40B4-BE49-F238E27FC236}">
                <a16:creationId xmlns:a16="http://schemas.microsoft.com/office/drawing/2014/main" id="{10CB3223-12A6-4C97-AB94-82D92E2DDB0E}"/>
              </a:ext>
            </a:extLst>
          </p:cNvPr>
          <p:cNvSpPr txBox="1"/>
          <p:nvPr/>
        </p:nvSpPr>
        <p:spPr>
          <a:xfrm>
            <a:off x="2209800" y="3154734"/>
            <a:ext cx="276038" cy="307777"/>
          </a:xfrm>
          <a:prstGeom prst="rect">
            <a:avLst/>
          </a:prstGeom>
          <a:noFill/>
        </p:spPr>
        <p:txBody>
          <a:bodyPr wrap="none" rtlCol="0">
            <a:spAutoFit/>
          </a:bodyPr>
          <a:lstStyle/>
          <a:p>
            <a:r>
              <a:rPr lang="en-US" sz="1400" dirty="0">
                <a:solidFill>
                  <a:srgbClr val="00B050"/>
                </a:solidFill>
              </a:rPr>
              <a:t>4</a:t>
            </a:r>
          </a:p>
        </p:txBody>
      </p:sp>
      <p:sp>
        <p:nvSpPr>
          <p:cNvPr id="9" name="TextBox 8">
            <a:extLst>
              <a:ext uri="{FF2B5EF4-FFF2-40B4-BE49-F238E27FC236}">
                <a16:creationId xmlns:a16="http://schemas.microsoft.com/office/drawing/2014/main" id="{6EAB9011-DB3E-41DA-9BB2-3259DE4499F5}"/>
              </a:ext>
            </a:extLst>
          </p:cNvPr>
          <p:cNvSpPr txBox="1"/>
          <p:nvPr/>
        </p:nvSpPr>
        <p:spPr>
          <a:xfrm>
            <a:off x="4191000" y="4858264"/>
            <a:ext cx="1153906" cy="369332"/>
          </a:xfrm>
          <a:prstGeom prst="rect">
            <a:avLst/>
          </a:prstGeom>
          <a:noFill/>
        </p:spPr>
        <p:txBody>
          <a:bodyPr wrap="none" rtlCol="0">
            <a:spAutoFit/>
          </a:bodyPr>
          <a:lstStyle/>
          <a:p>
            <a:r>
              <a:rPr lang="en-US" dirty="0">
                <a:solidFill>
                  <a:srgbClr val="00B050"/>
                </a:solidFill>
              </a:rPr>
              <a:t>Next State</a:t>
            </a:r>
          </a:p>
        </p:txBody>
      </p:sp>
      <p:sp>
        <p:nvSpPr>
          <p:cNvPr id="19" name="TextBox 18">
            <a:extLst>
              <a:ext uri="{FF2B5EF4-FFF2-40B4-BE49-F238E27FC236}">
                <a16:creationId xmlns:a16="http://schemas.microsoft.com/office/drawing/2014/main" id="{BD7B9CE1-17D2-445E-9D04-E06ED11F2723}"/>
              </a:ext>
            </a:extLst>
          </p:cNvPr>
          <p:cNvSpPr txBox="1"/>
          <p:nvPr/>
        </p:nvSpPr>
        <p:spPr>
          <a:xfrm>
            <a:off x="5986731" y="-76200"/>
            <a:ext cx="3048000" cy="1077218"/>
          </a:xfrm>
          <a:prstGeom prst="rect">
            <a:avLst/>
          </a:prstGeom>
          <a:noFill/>
        </p:spPr>
        <p:txBody>
          <a:bodyPr wrap="square">
            <a:spAutoFit/>
          </a:bodyPr>
          <a:lstStyle/>
          <a:p>
            <a:r>
              <a:rPr lang="en-US" sz="3200" dirty="0"/>
              <a:t>Use K-Maps for next state</a:t>
            </a:r>
          </a:p>
        </p:txBody>
      </p:sp>
      <p:sp>
        <p:nvSpPr>
          <p:cNvPr id="12" name="TextBox 11">
            <a:extLst>
              <a:ext uri="{FF2B5EF4-FFF2-40B4-BE49-F238E27FC236}">
                <a16:creationId xmlns:a16="http://schemas.microsoft.com/office/drawing/2014/main" id="{3CA842BF-62E5-4D70-B141-5A470D592B3F}"/>
              </a:ext>
            </a:extLst>
          </p:cNvPr>
          <p:cNvSpPr txBox="1"/>
          <p:nvPr/>
        </p:nvSpPr>
        <p:spPr>
          <a:xfrm>
            <a:off x="5862014" y="839219"/>
            <a:ext cx="3431965" cy="4524315"/>
          </a:xfrm>
          <a:prstGeom prst="rect">
            <a:avLst/>
          </a:prstGeom>
          <a:noFill/>
        </p:spPr>
        <p:txBody>
          <a:bodyPr wrap="none" rtlCol="0">
            <a:spAutoFit/>
          </a:bodyPr>
          <a:lstStyle/>
          <a:p>
            <a:r>
              <a:rPr lang="en-US" sz="2400" dirty="0"/>
              <a:t>Where does state 2 go?</a:t>
            </a:r>
          </a:p>
          <a:p>
            <a:r>
              <a:rPr lang="en-US" sz="2400" dirty="0"/>
              <a:t>Look at square 2 in the</a:t>
            </a:r>
          </a:p>
          <a:p>
            <a:r>
              <a:rPr lang="en-US" sz="2400" dirty="0"/>
              <a:t>Dc K-map. It represents </a:t>
            </a:r>
          </a:p>
          <a:p>
            <a:r>
              <a:rPr lang="en-US" sz="2400" dirty="0"/>
              <a:t>current state CBA = 010.</a:t>
            </a:r>
          </a:p>
          <a:p>
            <a:r>
              <a:rPr lang="en-US" sz="2400" dirty="0"/>
              <a:t>The square has a 1 in it</a:t>
            </a:r>
          </a:p>
          <a:p>
            <a:r>
              <a:rPr lang="en-US" sz="2400" dirty="0"/>
              <a:t>because it is circled.</a:t>
            </a:r>
          </a:p>
          <a:p>
            <a:r>
              <a:rPr lang="en-US" sz="2400" dirty="0"/>
              <a:t>This means Dc = 1 for</a:t>
            </a:r>
          </a:p>
          <a:p>
            <a:r>
              <a:rPr lang="en-US" sz="2400" dirty="0"/>
              <a:t> state 2.  </a:t>
            </a:r>
          </a:p>
          <a:p>
            <a:endParaRPr lang="en-US" sz="2400" dirty="0"/>
          </a:p>
          <a:p>
            <a:r>
              <a:rPr lang="en-US" sz="2400" dirty="0">
                <a:solidFill>
                  <a:srgbClr val="FFFF00"/>
                </a:solidFill>
              </a:rPr>
              <a:t>Where does state 101 go?</a:t>
            </a:r>
          </a:p>
          <a:p>
            <a:endParaRPr lang="en-US" sz="2400" dirty="0">
              <a:solidFill>
                <a:srgbClr val="FFFF00"/>
              </a:solidFill>
            </a:endParaRPr>
          </a:p>
          <a:p>
            <a:r>
              <a:rPr lang="en-US" sz="2400" dirty="0">
                <a:solidFill>
                  <a:srgbClr val="FFFF00"/>
                </a:solidFill>
              </a:rPr>
              <a:t>Where does state 010 go?</a:t>
            </a:r>
          </a:p>
        </p:txBody>
      </p:sp>
    </p:spTree>
    <p:extLst>
      <p:ext uri="{BB962C8B-B14F-4D97-AF65-F5344CB8AC3E}">
        <p14:creationId xmlns:p14="http://schemas.microsoft.com/office/powerpoint/2010/main" val="3355935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1B01A-792B-4116-959C-B1FD88012E30}"/>
              </a:ext>
            </a:extLst>
          </p:cNvPr>
          <p:cNvPicPr>
            <a:picLocks noChangeAspect="1"/>
          </p:cNvPicPr>
          <p:nvPr/>
        </p:nvPicPr>
        <p:blipFill>
          <a:blip r:embed="rId2"/>
          <a:stretch>
            <a:fillRect/>
          </a:stretch>
        </p:blipFill>
        <p:spPr>
          <a:xfrm>
            <a:off x="35182" y="28661"/>
            <a:ext cx="5826832" cy="6793615"/>
          </a:xfrm>
          <a:prstGeom prst="rect">
            <a:avLst/>
          </a:prstGeom>
        </p:spPr>
      </p:pic>
      <p:sp>
        <p:nvSpPr>
          <p:cNvPr id="4" name="TextBox 3">
            <a:extLst>
              <a:ext uri="{FF2B5EF4-FFF2-40B4-BE49-F238E27FC236}">
                <a16:creationId xmlns:a16="http://schemas.microsoft.com/office/drawing/2014/main" id="{2C341374-BDF9-4913-8367-341C555ECA39}"/>
              </a:ext>
            </a:extLst>
          </p:cNvPr>
          <p:cNvSpPr txBox="1"/>
          <p:nvPr/>
        </p:nvSpPr>
        <p:spPr>
          <a:xfrm>
            <a:off x="609600" y="5105400"/>
            <a:ext cx="301686" cy="369332"/>
          </a:xfrm>
          <a:prstGeom prst="rect">
            <a:avLst/>
          </a:prstGeom>
          <a:noFill/>
        </p:spPr>
        <p:txBody>
          <a:bodyPr wrap="none" rtlCol="0">
            <a:spAutoFit/>
          </a:bodyPr>
          <a:lstStyle/>
          <a:p>
            <a:r>
              <a:rPr lang="en-US" dirty="0">
                <a:solidFill>
                  <a:srgbClr val="00B050"/>
                </a:solidFill>
              </a:rPr>
              <a:t>0</a:t>
            </a:r>
          </a:p>
        </p:txBody>
      </p:sp>
      <p:sp>
        <p:nvSpPr>
          <p:cNvPr id="8" name="TextBox 7">
            <a:extLst>
              <a:ext uri="{FF2B5EF4-FFF2-40B4-BE49-F238E27FC236}">
                <a16:creationId xmlns:a16="http://schemas.microsoft.com/office/drawing/2014/main" id="{A786F022-885B-4563-8DC0-CC2782D34856}"/>
              </a:ext>
            </a:extLst>
          </p:cNvPr>
          <p:cNvSpPr txBox="1"/>
          <p:nvPr/>
        </p:nvSpPr>
        <p:spPr>
          <a:xfrm>
            <a:off x="3733800" y="3240803"/>
            <a:ext cx="301686" cy="369332"/>
          </a:xfrm>
          <a:prstGeom prst="rect">
            <a:avLst/>
          </a:prstGeom>
          <a:noFill/>
        </p:spPr>
        <p:txBody>
          <a:bodyPr wrap="none" rtlCol="0">
            <a:spAutoFit/>
          </a:bodyPr>
          <a:lstStyle/>
          <a:p>
            <a:r>
              <a:rPr lang="en-US" dirty="0">
                <a:solidFill>
                  <a:srgbClr val="00B050"/>
                </a:solidFill>
              </a:rPr>
              <a:t>0</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D53CB2-7504-4FA6-960D-11B05ECC0BA8}"/>
                  </a:ext>
                </a:extLst>
              </p14:cNvPr>
              <p14:cNvContentPartPr/>
              <p14:nvPr/>
            </p14:nvContentPartPr>
            <p14:xfrm>
              <a:off x="670825" y="3434985"/>
              <a:ext cx="90360" cy="7200"/>
            </p14:xfrm>
          </p:contentPart>
        </mc:Choice>
        <mc:Fallback xmlns="">
          <p:pic>
            <p:nvPicPr>
              <p:cNvPr id="6" name="Ink 5">
                <a:extLst>
                  <a:ext uri="{FF2B5EF4-FFF2-40B4-BE49-F238E27FC236}">
                    <a16:creationId xmlns:a16="http://schemas.microsoft.com/office/drawing/2014/main" id="{26D53CB2-7504-4FA6-960D-11B05ECC0BA8}"/>
                  </a:ext>
                </a:extLst>
              </p:cNvPr>
              <p:cNvPicPr/>
              <p:nvPr/>
            </p:nvPicPr>
            <p:blipFill>
              <a:blip r:embed="rId4"/>
              <a:stretch>
                <a:fillRect/>
              </a:stretch>
            </p:blipFill>
            <p:spPr>
              <a:xfrm>
                <a:off x="616825" y="3327345"/>
                <a:ext cx="198000" cy="222840"/>
              </a:xfrm>
              <a:prstGeom prst="rect">
                <a:avLst/>
              </a:prstGeom>
            </p:spPr>
          </p:pic>
        </mc:Fallback>
      </mc:AlternateContent>
      <p:sp>
        <p:nvSpPr>
          <p:cNvPr id="10" name="TextBox 9">
            <a:extLst>
              <a:ext uri="{FF2B5EF4-FFF2-40B4-BE49-F238E27FC236}">
                <a16:creationId xmlns:a16="http://schemas.microsoft.com/office/drawing/2014/main" id="{28989666-BF73-4C53-8AD7-73528565C0E6}"/>
              </a:ext>
            </a:extLst>
          </p:cNvPr>
          <p:cNvSpPr txBox="1"/>
          <p:nvPr/>
        </p:nvSpPr>
        <p:spPr>
          <a:xfrm>
            <a:off x="769531" y="3134408"/>
            <a:ext cx="276038" cy="307777"/>
          </a:xfrm>
          <a:prstGeom prst="rect">
            <a:avLst/>
          </a:prstGeom>
          <a:noFill/>
        </p:spPr>
        <p:txBody>
          <a:bodyPr wrap="none" rtlCol="0">
            <a:spAutoFit/>
          </a:bodyPr>
          <a:lstStyle/>
          <a:p>
            <a:r>
              <a:rPr lang="en-US" sz="1400" dirty="0">
                <a:solidFill>
                  <a:srgbClr val="00B050"/>
                </a:solidFill>
              </a:rPr>
              <a:t>0</a:t>
            </a:r>
          </a:p>
        </p:txBody>
      </p:sp>
      <p:sp>
        <p:nvSpPr>
          <p:cNvPr id="11" name="TextBox 10">
            <a:extLst>
              <a:ext uri="{FF2B5EF4-FFF2-40B4-BE49-F238E27FC236}">
                <a16:creationId xmlns:a16="http://schemas.microsoft.com/office/drawing/2014/main" id="{084E515E-4091-48F7-9CC2-8D19E351322A}"/>
              </a:ext>
            </a:extLst>
          </p:cNvPr>
          <p:cNvSpPr txBox="1"/>
          <p:nvPr/>
        </p:nvSpPr>
        <p:spPr>
          <a:xfrm>
            <a:off x="760443" y="3655376"/>
            <a:ext cx="276038" cy="307777"/>
          </a:xfrm>
          <a:prstGeom prst="rect">
            <a:avLst/>
          </a:prstGeom>
          <a:noFill/>
        </p:spPr>
        <p:txBody>
          <a:bodyPr wrap="none" rtlCol="0">
            <a:spAutoFit/>
          </a:bodyPr>
          <a:lstStyle/>
          <a:p>
            <a:r>
              <a:rPr lang="en-US" sz="1400" dirty="0">
                <a:solidFill>
                  <a:srgbClr val="00B050"/>
                </a:solidFill>
              </a:rPr>
              <a:t>1</a:t>
            </a:r>
          </a:p>
        </p:txBody>
      </p:sp>
      <p:sp>
        <p:nvSpPr>
          <p:cNvPr id="13" name="TextBox 12">
            <a:extLst>
              <a:ext uri="{FF2B5EF4-FFF2-40B4-BE49-F238E27FC236}">
                <a16:creationId xmlns:a16="http://schemas.microsoft.com/office/drawing/2014/main" id="{440DF364-830B-4FCD-B089-38F61EE0835B}"/>
              </a:ext>
            </a:extLst>
          </p:cNvPr>
          <p:cNvSpPr txBox="1"/>
          <p:nvPr/>
        </p:nvSpPr>
        <p:spPr>
          <a:xfrm>
            <a:off x="1219200" y="3655375"/>
            <a:ext cx="276038" cy="307777"/>
          </a:xfrm>
          <a:prstGeom prst="rect">
            <a:avLst/>
          </a:prstGeom>
          <a:noFill/>
        </p:spPr>
        <p:txBody>
          <a:bodyPr wrap="none" rtlCol="0">
            <a:spAutoFit/>
          </a:bodyPr>
          <a:lstStyle/>
          <a:p>
            <a:r>
              <a:rPr lang="en-US" sz="1400" dirty="0">
                <a:solidFill>
                  <a:srgbClr val="00B050"/>
                </a:solidFill>
              </a:rPr>
              <a:t>3</a:t>
            </a:r>
          </a:p>
        </p:txBody>
      </p:sp>
      <p:sp>
        <p:nvSpPr>
          <p:cNvPr id="14" name="TextBox 13">
            <a:extLst>
              <a:ext uri="{FF2B5EF4-FFF2-40B4-BE49-F238E27FC236}">
                <a16:creationId xmlns:a16="http://schemas.microsoft.com/office/drawing/2014/main" id="{EF72BE2F-A48C-4247-81EA-7D4EC5546516}"/>
              </a:ext>
            </a:extLst>
          </p:cNvPr>
          <p:cNvSpPr txBox="1"/>
          <p:nvPr/>
        </p:nvSpPr>
        <p:spPr>
          <a:xfrm>
            <a:off x="1736660" y="3117692"/>
            <a:ext cx="276038" cy="307777"/>
          </a:xfrm>
          <a:prstGeom prst="rect">
            <a:avLst/>
          </a:prstGeom>
          <a:noFill/>
        </p:spPr>
        <p:txBody>
          <a:bodyPr wrap="none" rtlCol="0">
            <a:spAutoFit/>
          </a:bodyPr>
          <a:lstStyle/>
          <a:p>
            <a:r>
              <a:rPr lang="en-US" sz="1400" dirty="0">
                <a:solidFill>
                  <a:srgbClr val="00B050"/>
                </a:solidFill>
              </a:rPr>
              <a:t>6</a:t>
            </a:r>
          </a:p>
        </p:txBody>
      </p:sp>
      <p:sp>
        <p:nvSpPr>
          <p:cNvPr id="15" name="TextBox 14">
            <a:extLst>
              <a:ext uri="{FF2B5EF4-FFF2-40B4-BE49-F238E27FC236}">
                <a16:creationId xmlns:a16="http://schemas.microsoft.com/office/drawing/2014/main" id="{4770CCBA-9E90-449C-8FD5-887A379771A9}"/>
              </a:ext>
            </a:extLst>
          </p:cNvPr>
          <p:cNvSpPr txBox="1"/>
          <p:nvPr/>
        </p:nvSpPr>
        <p:spPr>
          <a:xfrm>
            <a:off x="1728182" y="3636500"/>
            <a:ext cx="276038" cy="307777"/>
          </a:xfrm>
          <a:prstGeom prst="rect">
            <a:avLst/>
          </a:prstGeom>
          <a:noFill/>
        </p:spPr>
        <p:txBody>
          <a:bodyPr wrap="none" rtlCol="0">
            <a:spAutoFit/>
          </a:bodyPr>
          <a:lstStyle/>
          <a:p>
            <a:r>
              <a:rPr lang="en-US" sz="1400" dirty="0">
                <a:solidFill>
                  <a:srgbClr val="00B050"/>
                </a:solidFill>
              </a:rPr>
              <a:t>7</a:t>
            </a:r>
          </a:p>
        </p:txBody>
      </p:sp>
      <p:sp>
        <p:nvSpPr>
          <p:cNvPr id="16" name="TextBox 15">
            <a:extLst>
              <a:ext uri="{FF2B5EF4-FFF2-40B4-BE49-F238E27FC236}">
                <a16:creationId xmlns:a16="http://schemas.microsoft.com/office/drawing/2014/main" id="{10CB3223-12A6-4C97-AB94-82D92E2DDB0E}"/>
              </a:ext>
            </a:extLst>
          </p:cNvPr>
          <p:cNvSpPr txBox="1"/>
          <p:nvPr/>
        </p:nvSpPr>
        <p:spPr>
          <a:xfrm>
            <a:off x="2209800" y="3154734"/>
            <a:ext cx="276038" cy="307777"/>
          </a:xfrm>
          <a:prstGeom prst="rect">
            <a:avLst/>
          </a:prstGeom>
          <a:noFill/>
        </p:spPr>
        <p:txBody>
          <a:bodyPr wrap="none" rtlCol="0">
            <a:spAutoFit/>
          </a:bodyPr>
          <a:lstStyle/>
          <a:p>
            <a:r>
              <a:rPr lang="en-US" sz="1400" dirty="0">
                <a:solidFill>
                  <a:srgbClr val="00B050"/>
                </a:solidFill>
              </a:rPr>
              <a:t>4</a:t>
            </a:r>
          </a:p>
        </p:txBody>
      </p:sp>
      <p:sp>
        <p:nvSpPr>
          <p:cNvPr id="9" name="TextBox 8">
            <a:extLst>
              <a:ext uri="{FF2B5EF4-FFF2-40B4-BE49-F238E27FC236}">
                <a16:creationId xmlns:a16="http://schemas.microsoft.com/office/drawing/2014/main" id="{6EAB9011-DB3E-41DA-9BB2-3259DE4499F5}"/>
              </a:ext>
            </a:extLst>
          </p:cNvPr>
          <p:cNvSpPr txBox="1"/>
          <p:nvPr/>
        </p:nvSpPr>
        <p:spPr>
          <a:xfrm>
            <a:off x="4191000" y="4858264"/>
            <a:ext cx="1153906" cy="369332"/>
          </a:xfrm>
          <a:prstGeom prst="rect">
            <a:avLst/>
          </a:prstGeom>
          <a:noFill/>
        </p:spPr>
        <p:txBody>
          <a:bodyPr wrap="none" rtlCol="0">
            <a:spAutoFit/>
          </a:bodyPr>
          <a:lstStyle/>
          <a:p>
            <a:r>
              <a:rPr lang="en-US" dirty="0">
                <a:solidFill>
                  <a:srgbClr val="00B050"/>
                </a:solidFill>
              </a:rPr>
              <a:t>Next State</a:t>
            </a:r>
          </a:p>
        </p:txBody>
      </p:sp>
      <p:sp>
        <p:nvSpPr>
          <p:cNvPr id="12" name="TextBox 11">
            <a:extLst>
              <a:ext uri="{FF2B5EF4-FFF2-40B4-BE49-F238E27FC236}">
                <a16:creationId xmlns:a16="http://schemas.microsoft.com/office/drawing/2014/main" id="{3CA842BF-62E5-4D70-B141-5A470D592B3F}"/>
              </a:ext>
            </a:extLst>
          </p:cNvPr>
          <p:cNvSpPr txBox="1"/>
          <p:nvPr/>
        </p:nvSpPr>
        <p:spPr>
          <a:xfrm>
            <a:off x="5888081" y="28661"/>
            <a:ext cx="3431965" cy="5632311"/>
          </a:xfrm>
          <a:prstGeom prst="rect">
            <a:avLst/>
          </a:prstGeom>
          <a:noFill/>
        </p:spPr>
        <p:txBody>
          <a:bodyPr wrap="none" rtlCol="0">
            <a:spAutoFit/>
          </a:bodyPr>
          <a:lstStyle/>
          <a:p>
            <a:r>
              <a:rPr lang="en-US" sz="2400" dirty="0"/>
              <a:t>Where does state 2 go?</a:t>
            </a:r>
          </a:p>
          <a:p>
            <a:r>
              <a:rPr lang="en-US" sz="2400" dirty="0"/>
              <a:t>Look at square 2 in the</a:t>
            </a:r>
          </a:p>
          <a:p>
            <a:r>
              <a:rPr lang="en-US" sz="2400" dirty="0"/>
              <a:t>Dc K-map. It represents </a:t>
            </a:r>
          </a:p>
          <a:p>
            <a:r>
              <a:rPr lang="en-US" sz="2400" dirty="0"/>
              <a:t>current state CBA = 010.</a:t>
            </a:r>
          </a:p>
          <a:p>
            <a:r>
              <a:rPr lang="en-US" sz="2400" dirty="0"/>
              <a:t>The square has a 1 in it</a:t>
            </a:r>
          </a:p>
          <a:p>
            <a:r>
              <a:rPr lang="en-US" sz="2400" dirty="0"/>
              <a:t>because it is circled.</a:t>
            </a:r>
          </a:p>
          <a:p>
            <a:r>
              <a:rPr lang="en-US" sz="2400" dirty="0"/>
              <a:t>This means Dc = 1 for</a:t>
            </a:r>
          </a:p>
          <a:p>
            <a:r>
              <a:rPr lang="en-US" sz="2400" dirty="0"/>
              <a:t> state 2.  </a:t>
            </a:r>
          </a:p>
          <a:p>
            <a:r>
              <a:rPr lang="en-US" sz="2400" dirty="0"/>
              <a:t>Square 2 in the Db map</a:t>
            </a:r>
          </a:p>
          <a:p>
            <a:r>
              <a:rPr lang="en-US" sz="2400" dirty="0"/>
              <a:t>has a 0 in it.  Db = 0</a:t>
            </a:r>
          </a:p>
          <a:p>
            <a:r>
              <a:rPr lang="en-US" sz="2400" dirty="0"/>
              <a:t>Square 2 in the Da map</a:t>
            </a:r>
          </a:p>
          <a:p>
            <a:r>
              <a:rPr lang="en-US" sz="2400" dirty="0"/>
              <a:t>has a 1 in it.  Da = 1.</a:t>
            </a:r>
          </a:p>
          <a:p>
            <a:r>
              <a:rPr lang="en-US" sz="2400" dirty="0"/>
              <a:t>So next state </a:t>
            </a:r>
            <a:r>
              <a:rPr lang="en-US" sz="2400" dirty="0" err="1"/>
              <a:t>DcDbDa</a:t>
            </a:r>
            <a:endParaRPr lang="en-US" sz="2400" dirty="0"/>
          </a:p>
          <a:p>
            <a:r>
              <a:rPr lang="en-US" sz="2400" dirty="0"/>
              <a:t>is 101.</a:t>
            </a:r>
          </a:p>
          <a:p>
            <a:r>
              <a:rPr lang="en-US" sz="2400" dirty="0">
                <a:solidFill>
                  <a:srgbClr val="FFFF00"/>
                </a:solidFill>
              </a:rPr>
              <a:t>Where does state 101 go?</a:t>
            </a:r>
          </a:p>
        </p:txBody>
      </p:sp>
      <p:sp>
        <p:nvSpPr>
          <p:cNvPr id="5" name="TextBox 4">
            <a:extLst>
              <a:ext uri="{FF2B5EF4-FFF2-40B4-BE49-F238E27FC236}">
                <a16:creationId xmlns:a16="http://schemas.microsoft.com/office/drawing/2014/main" id="{31FEDBEF-ED1C-13B0-8803-9078CF598CF2}"/>
              </a:ext>
            </a:extLst>
          </p:cNvPr>
          <p:cNvSpPr txBox="1"/>
          <p:nvPr/>
        </p:nvSpPr>
        <p:spPr>
          <a:xfrm>
            <a:off x="6248400" y="5562600"/>
            <a:ext cx="2078090" cy="461665"/>
          </a:xfrm>
          <a:prstGeom prst="rect">
            <a:avLst/>
          </a:prstGeom>
          <a:noFill/>
        </p:spPr>
        <p:txBody>
          <a:bodyPr wrap="square">
            <a:spAutoFit/>
          </a:bodyPr>
          <a:lstStyle/>
          <a:p>
            <a:r>
              <a:rPr lang="en-US" sz="2400" dirty="0" err="1"/>
              <a:t>DcDbDa</a:t>
            </a:r>
            <a:r>
              <a:rPr lang="en-US" sz="2400" dirty="0"/>
              <a:t> = 010</a:t>
            </a:r>
          </a:p>
        </p:txBody>
      </p:sp>
      <p:sp>
        <p:nvSpPr>
          <p:cNvPr id="2" name="TextBox 1">
            <a:extLst>
              <a:ext uri="{FF2B5EF4-FFF2-40B4-BE49-F238E27FC236}">
                <a16:creationId xmlns:a16="http://schemas.microsoft.com/office/drawing/2014/main" id="{132A2FE7-36B6-036E-2AF3-24E974260E07}"/>
              </a:ext>
            </a:extLst>
          </p:cNvPr>
          <p:cNvSpPr txBox="1"/>
          <p:nvPr/>
        </p:nvSpPr>
        <p:spPr>
          <a:xfrm>
            <a:off x="5791200" y="5943600"/>
            <a:ext cx="3431965" cy="461665"/>
          </a:xfrm>
          <a:prstGeom prst="rect">
            <a:avLst/>
          </a:prstGeom>
          <a:noFill/>
        </p:spPr>
        <p:txBody>
          <a:bodyPr wrap="none" rtlCol="0">
            <a:spAutoFit/>
          </a:bodyPr>
          <a:lstStyle/>
          <a:p>
            <a:r>
              <a:rPr lang="en-US" sz="2400" dirty="0">
                <a:solidFill>
                  <a:srgbClr val="FFFF00"/>
                </a:solidFill>
              </a:rPr>
              <a:t>Where does state 010 go?</a:t>
            </a:r>
          </a:p>
        </p:txBody>
      </p:sp>
      <p:sp>
        <p:nvSpPr>
          <p:cNvPr id="7" name="TextBox 6">
            <a:extLst>
              <a:ext uri="{FF2B5EF4-FFF2-40B4-BE49-F238E27FC236}">
                <a16:creationId xmlns:a16="http://schemas.microsoft.com/office/drawing/2014/main" id="{A2749D63-4FC6-26F4-8AE5-E8E3EE1C591D}"/>
              </a:ext>
            </a:extLst>
          </p:cNvPr>
          <p:cNvSpPr txBox="1"/>
          <p:nvPr/>
        </p:nvSpPr>
        <p:spPr>
          <a:xfrm>
            <a:off x="6248400" y="6306893"/>
            <a:ext cx="2078090" cy="461665"/>
          </a:xfrm>
          <a:prstGeom prst="rect">
            <a:avLst/>
          </a:prstGeom>
          <a:noFill/>
        </p:spPr>
        <p:txBody>
          <a:bodyPr wrap="square">
            <a:spAutoFit/>
          </a:bodyPr>
          <a:lstStyle/>
          <a:p>
            <a:r>
              <a:rPr lang="en-US" sz="2400" dirty="0" err="1"/>
              <a:t>DcDbDa</a:t>
            </a:r>
            <a:r>
              <a:rPr lang="en-US" sz="2400" dirty="0"/>
              <a:t> = 101</a:t>
            </a:r>
          </a:p>
        </p:txBody>
      </p:sp>
    </p:spTree>
    <p:extLst>
      <p:ext uri="{BB962C8B-B14F-4D97-AF65-F5344CB8AC3E}">
        <p14:creationId xmlns:p14="http://schemas.microsoft.com/office/powerpoint/2010/main" val="53383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System Initialization</a:t>
            </a:r>
          </a:p>
        </p:txBody>
      </p:sp>
      <p:pic>
        <p:nvPicPr>
          <p:cNvPr id="5" name="Picture 4">
            <a:extLst>
              <a:ext uri="{FF2B5EF4-FFF2-40B4-BE49-F238E27FC236}">
                <a16:creationId xmlns:a16="http://schemas.microsoft.com/office/drawing/2014/main" id="{E78D5F83-A301-4B3A-84AE-7A2F2294AF46}"/>
              </a:ext>
            </a:extLst>
          </p:cNvPr>
          <p:cNvPicPr>
            <a:picLocks noChangeAspect="1"/>
          </p:cNvPicPr>
          <p:nvPr/>
        </p:nvPicPr>
        <p:blipFill>
          <a:blip r:embed="rId2"/>
          <a:stretch>
            <a:fillRect/>
          </a:stretch>
        </p:blipFill>
        <p:spPr>
          <a:xfrm>
            <a:off x="76200" y="1219200"/>
            <a:ext cx="4876800" cy="4274726"/>
          </a:xfrm>
          <a:prstGeom prst="rect">
            <a:avLst/>
          </a:prstGeom>
        </p:spPr>
      </p:pic>
      <p:pic>
        <p:nvPicPr>
          <p:cNvPr id="6" name="Picture 5">
            <a:extLst>
              <a:ext uri="{FF2B5EF4-FFF2-40B4-BE49-F238E27FC236}">
                <a16:creationId xmlns:a16="http://schemas.microsoft.com/office/drawing/2014/main" id="{7092B5F5-8366-4C5B-A972-2786E20C81BA}"/>
              </a:ext>
            </a:extLst>
          </p:cNvPr>
          <p:cNvPicPr>
            <a:picLocks noChangeAspect="1"/>
          </p:cNvPicPr>
          <p:nvPr/>
        </p:nvPicPr>
        <p:blipFill>
          <a:blip r:embed="rId3"/>
          <a:stretch>
            <a:fillRect/>
          </a:stretch>
        </p:blipFill>
        <p:spPr>
          <a:xfrm>
            <a:off x="304800" y="5712953"/>
            <a:ext cx="4317996" cy="609600"/>
          </a:xfrm>
          <a:prstGeom prst="rect">
            <a:avLst/>
          </a:prstGeom>
        </p:spPr>
      </p:pic>
      <p:sp>
        <p:nvSpPr>
          <p:cNvPr id="3" name="TextBox 2">
            <a:extLst>
              <a:ext uri="{FF2B5EF4-FFF2-40B4-BE49-F238E27FC236}">
                <a16:creationId xmlns:a16="http://schemas.microsoft.com/office/drawing/2014/main" id="{800959E7-B777-45D7-9F39-A853CCB6A311}"/>
              </a:ext>
            </a:extLst>
          </p:cNvPr>
          <p:cNvSpPr txBox="1"/>
          <p:nvPr/>
        </p:nvSpPr>
        <p:spPr>
          <a:xfrm>
            <a:off x="5098438" y="1417571"/>
            <a:ext cx="3974678" cy="1938992"/>
          </a:xfrm>
          <a:prstGeom prst="rect">
            <a:avLst/>
          </a:prstGeom>
          <a:noFill/>
        </p:spPr>
        <p:txBody>
          <a:bodyPr wrap="none" rtlCol="0">
            <a:spAutoFit/>
          </a:bodyPr>
          <a:lstStyle/>
          <a:p>
            <a:r>
              <a:rPr lang="en-US" sz="2400" dirty="0"/>
              <a:t>To prevent unused states from</a:t>
            </a:r>
          </a:p>
          <a:p>
            <a:r>
              <a:rPr lang="en-US" sz="2400" dirty="0"/>
              <a:t>being entered on start up,</a:t>
            </a:r>
          </a:p>
          <a:p>
            <a:r>
              <a:rPr lang="en-US" sz="2400" dirty="0"/>
              <a:t>specify first state on ASM</a:t>
            </a:r>
          </a:p>
          <a:p>
            <a:r>
              <a:rPr lang="en-US" sz="2400" dirty="0"/>
              <a:t>chart, and employ hardware</a:t>
            </a:r>
          </a:p>
          <a:p>
            <a:r>
              <a:rPr lang="en-US" sz="2400" dirty="0"/>
              <a:t>to make this happen. </a:t>
            </a:r>
          </a:p>
        </p:txBody>
      </p:sp>
    </p:spTree>
    <p:extLst>
      <p:ext uri="{BB962C8B-B14F-4D97-AF65-F5344CB8AC3E}">
        <p14:creationId xmlns:p14="http://schemas.microsoft.com/office/powerpoint/2010/main" val="399708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C13068-4BB0-45E7-85C0-6F07594B6DEA}"/>
              </a:ext>
            </a:extLst>
          </p:cNvPr>
          <p:cNvPicPr>
            <a:picLocks noChangeAspect="1"/>
          </p:cNvPicPr>
          <p:nvPr/>
        </p:nvPicPr>
        <p:blipFill>
          <a:blip r:embed="rId2"/>
          <a:stretch>
            <a:fillRect/>
          </a:stretch>
        </p:blipFill>
        <p:spPr>
          <a:xfrm>
            <a:off x="228600" y="990600"/>
            <a:ext cx="6096375" cy="5410200"/>
          </a:xfrm>
          <a:prstGeom prst="rect">
            <a:avLst/>
          </a:prstGeom>
        </p:spPr>
      </p:pic>
      <p:sp>
        <p:nvSpPr>
          <p:cNvPr id="4" name="TextBox 3">
            <a:extLst>
              <a:ext uri="{FF2B5EF4-FFF2-40B4-BE49-F238E27FC236}">
                <a16:creationId xmlns:a16="http://schemas.microsoft.com/office/drawing/2014/main" id="{A8466AEB-D84B-415F-8CE7-FB4AB376C935}"/>
              </a:ext>
            </a:extLst>
          </p:cNvPr>
          <p:cNvSpPr txBox="1"/>
          <p:nvPr/>
        </p:nvSpPr>
        <p:spPr>
          <a:xfrm>
            <a:off x="228600" y="228600"/>
            <a:ext cx="8715335" cy="461665"/>
          </a:xfrm>
          <a:prstGeom prst="rect">
            <a:avLst/>
          </a:prstGeom>
          <a:noFill/>
        </p:spPr>
        <p:txBody>
          <a:bodyPr wrap="none" rtlCol="0">
            <a:spAutoFit/>
          </a:bodyPr>
          <a:lstStyle/>
          <a:p>
            <a:r>
              <a:rPr lang="en-US" sz="2400" dirty="0"/>
              <a:t>Use LPWRON with </a:t>
            </a:r>
            <a:r>
              <a:rPr lang="en-US" sz="2400" b="1" dirty="0"/>
              <a:t>Enable gates </a:t>
            </a:r>
            <a:r>
              <a:rPr lang="en-US" sz="2400" dirty="0"/>
              <a:t>to set the FF D inputs low at startup.</a:t>
            </a:r>
          </a:p>
        </p:txBody>
      </p:sp>
      <p:sp>
        <p:nvSpPr>
          <p:cNvPr id="5" name="TextBox 4">
            <a:extLst>
              <a:ext uri="{FF2B5EF4-FFF2-40B4-BE49-F238E27FC236}">
                <a16:creationId xmlns:a16="http://schemas.microsoft.com/office/drawing/2014/main" id="{73332BB3-9E02-47C3-900F-5BB59929AAE8}"/>
              </a:ext>
            </a:extLst>
          </p:cNvPr>
          <p:cNvSpPr txBox="1"/>
          <p:nvPr/>
        </p:nvSpPr>
        <p:spPr>
          <a:xfrm>
            <a:off x="6324975" y="990600"/>
            <a:ext cx="2905795" cy="5632311"/>
          </a:xfrm>
          <a:prstGeom prst="rect">
            <a:avLst/>
          </a:prstGeom>
          <a:noFill/>
        </p:spPr>
        <p:txBody>
          <a:bodyPr wrap="none" rtlCol="0">
            <a:spAutoFit/>
          </a:bodyPr>
          <a:lstStyle/>
          <a:p>
            <a:r>
              <a:rPr lang="en-US" sz="2400" dirty="0"/>
              <a:t>LPWRON starts LOW,</a:t>
            </a:r>
          </a:p>
          <a:p>
            <a:r>
              <a:rPr lang="en-US" sz="2400" dirty="0"/>
              <a:t>then changes to HIGH</a:t>
            </a:r>
          </a:p>
          <a:p>
            <a:r>
              <a:rPr lang="en-US" sz="2400" dirty="0"/>
              <a:t>after a delay.</a:t>
            </a:r>
          </a:p>
          <a:p>
            <a:endParaRPr lang="en-US" sz="2400" dirty="0"/>
          </a:p>
          <a:p>
            <a:r>
              <a:rPr lang="en-US" sz="2400" dirty="0"/>
              <a:t>LOWS get clocked</a:t>
            </a:r>
          </a:p>
          <a:p>
            <a:r>
              <a:rPr lang="en-US" sz="2400" dirty="0"/>
              <a:t>into the FFs, which</a:t>
            </a:r>
          </a:p>
          <a:p>
            <a:r>
              <a:rPr lang="en-US" sz="2400" dirty="0"/>
              <a:t>starts ASM in state 0.</a:t>
            </a:r>
          </a:p>
          <a:p>
            <a:endParaRPr lang="en-US" sz="2400" dirty="0"/>
          </a:p>
          <a:p>
            <a:r>
              <a:rPr lang="en-US" sz="2400" dirty="0"/>
              <a:t>Must have a circuit </a:t>
            </a:r>
          </a:p>
          <a:p>
            <a:r>
              <a:rPr lang="en-US" sz="2400" dirty="0"/>
              <a:t>create LPWRON.</a:t>
            </a:r>
          </a:p>
          <a:p>
            <a:endParaRPr lang="en-US" sz="2400" dirty="0"/>
          </a:p>
          <a:p>
            <a:r>
              <a:rPr lang="en-US" sz="2400" dirty="0"/>
              <a:t>Could just use the far</a:t>
            </a:r>
          </a:p>
          <a:p>
            <a:r>
              <a:rPr lang="en-US" sz="2400" dirty="0"/>
              <a:t>left AND gate, and </a:t>
            </a:r>
          </a:p>
          <a:p>
            <a:r>
              <a:rPr lang="en-US" sz="2400" dirty="0"/>
              <a:t>wait for 3 clocks to</a:t>
            </a:r>
          </a:p>
          <a:p>
            <a:r>
              <a:rPr lang="en-US" sz="2400" dirty="0"/>
              <a:t>clear FFs.</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C8F4202-40B6-47A7-8D0A-85BF6B709995}"/>
                  </a:ext>
                </a:extLst>
              </p14:cNvPr>
              <p14:cNvContentPartPr/>
              <p14:nvPr/>
            </p14:nvContentPartPr>
            <p14:xfrm>
              <a:off x="4108019" y="1314042"/>
              <a:ext cx="139680" cy="877680"/>
            </p14:xfrm>
          </p:contentPart>
        </mc:Choice>
        <mc:Fallback xmlns="">
          <p:pic>
            <p:nvPicPr>
              <p:cNvPr id="6" name="Ink 5">
                <a:extLst>
                  <a:ext uri="{FF2B5EF4-FFF2-40B4-BE49-F238E27FC236}">
                    <a16:creationId xmlns:a16="http://schemas.microsoft.com/office/drawing/2014/main" id="{7C8F4202-40B6-47A7-8D0A-85BF6B709995}"/>
                  </a:ext>
                </a:extLst>
              </p:cNvPr>
              <p:cNvPicPr/>
              <p:nvPr/>
            </p:nvPicPr>
            <p:blipFill>
              <a:blip r:embed="rId4"/>
              <a:stretch>
                <a:fillRect/>
              </a:stretch>
            </p:blipFill>
            <p:spPr>
              <a:xfrm>
                <a:off x="4090019" y="1278042"/>
                <a:ext cx="175320" cy="94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2E3A355-FA1E-4ECA-9459-D3AEC3AC15D4}"/>
                  </a:ext>
                </a:extLst>
              </p14:cNvPr>
              <p14:cNvContentPartPr/>
              <p14:nvPr/>
            </p14:nvContentPartPr>
            <p14:xfrm>
              <a:off x="2497379" y="1350042"/>
              <a:ext cx="155520" cy="788400"/>
            </p14:xfrm>
          </p:contentPart>
        </mc:Choice>
        <mc:Fallback xmlns="">
          <p:pic>
            <p:nvPicPr>
              <p:cNvPr id="7" name="Ink 6">
                <a:extLst>
                  <a:ext uri="{FF2B5EF4-FFF2-40B4-BE49-F238E27FC236}">
                    <a16:creationId xmlns:a16="http://schemas.microsoft.com/office/drawing/2014/main" id="{22E3A355-FA1E-4ECA-9459-D3AEC3AC15D4}"/>
                  </a:ext>
                </a:extLst>
              </p:cNvPr>
              <p:cNvPicPr/>
              <p:nvPr/>
            </p:nvPicPr>
            <p:blipFill>
              <a:blip r:embed="rId6"/>
              <a:stretch>
                <a:fillRect/>
              </a:stretch>
            </p:blipFill>
            <p:spPr>
              <a:xfrm>
                <a:off x="2479379" y="1314042"/>
                <a:ext cx="191160" cy="86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0AD7F16-AD1F-4475-B5A0-AB2C1E14889C}"/>
                  </a:ext>
                </a:extLst>
              </p14:cNvPr>
              <p14:cNvContentPartPr/>
              <p14:nvPr/>
            </p14:nvContentPartPr>
            <p14:xfrm>
              <a:off x="823379" y="1350042"/>
              <a:ext cx="186840" cy="910440"/>
            </p14:xfrm>
          </p:contentPart>
        </mc:Choice>
        <mc:Fallback xmlns="">
          <p:pic>
            <p:nvPicPr>
              <p:cNvPr id="8" name="Ink 7">
                <a:extLst>
                  <a:ext uri="{FF2B5EF4-FFF2-40B4-BE49-F238E27FC236}">
                    <a16:creationId xmlns:a16="http://schemas.microsoft.com/office/drawing/2014/main" id="{20AD7F16-AD1F-4475-B5A0-AB2C1E14889C}"/>
                  </a:ext>
                </a:extLst>
              </p:cNvPr>
              <p:cNvPicPr/>
              <p:nvPr/>
            </p:nvPicPr>
            <p:blipFill>
              <a:blip r:embed="rId8"/>
              <a:stretch>
                <a:fillRect/>
              </a:stretch>
            </p:blipFill>
            <p:spPr>
              <a:xfrm>
                <a:off x="805739" y="1314042"/>
                <a:ext cx="222480" cy="98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8EB9A30-60FA-4D41-A13C-DF0E9094E146}"/>
                  </a:ext>
                </a:extLst>
              </p14:cNvPr>
              <p14:cNvContentPartPr/>
              <p14:nvPr/>
            </p14:nvContentPartPr>
            <p14:xfrm>
              <a:off x="866219" y="2221242"/>
              <a:ext cx="3391200" cy="65880"/>
            </p14:xfrm>
          </p:contentPart>
        </mc:Choice>
        <mc:Fallback xmlns="">
          <p:pic>
            <p:nvPicPr>
              <p:cNvPr id="9" name="Ink 8">
                <a:extLst>
                  <a:ext uri="{FF2B5EF4-FFF2-40B4-BE49-F238E27FC236}">
                    <a16:creationId xmlns:a16="http://schemas.microsoft.com/office/drawing/2014/main" id="{48EB9A30-60FA-4D41-A13C-DF0E9094E146}"/>
                  </a:ext>
                </a:extLst>
              </p:cNvPr>
              <p:cNvPicPr/>
              <p:nvPr/>
            </p:nvPicPr>
            <p:blipFill>
              <a:blip r:embed="rId10"/>
              <a:stretch>
                <a:fillRect/>
              </a:stretch>
            </p:blipFill>
            <p:spPr>
              <a:xfrm>
                <a:off x="848219" y="2185242"/>
                <a:ext cx="3426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F7FFC880-C132-411F-AD86-12CE341237C6}"/>
                  </a:ext>
                </a:extLst>
              </p14:cNvPr>
              <p14:cNvContentPartPr/>
              <p14:nvPr/>
            </p14:nvContentPartPr>
            <p14:xfrm>
              <a:off x="4359299" y="2189562"/>
              <a:ext cx="554040" cy="34200"/>
            </p14:xfrm>
          </p:contentPart>
        </mc:Choice>
        <mc:Fallback xmlns="">
          <p:pic>
            <p:nvPicPr>
              <p:cNvPr id="10" name="Ink 9">
                <a:extLst>
                  <a:ext uri="{FF2B5EF4-FFF2-40B4-BE49-F238E27FC236}">
                    <a16:creationId xmlns:a16="http://schemas.microsoft.com/office/drawing/2014/main" id="{F7FFC880-C132-411F-AD86-12CE341237C6}"/>
                  </a:ext>
                </a:extLst>
              </p:cNvPr>
              <p:cNvPicPr/>
              <p:nvPr/>
            </p:nvPicPr>
            <p:blipFill>
              <a:blip r:embed="rId12"/>
              <a:stretch>
                <a:fillRect/>
              </a:stretch>
            </p:blipFill>
            <p:spPr>
              <a:xfrm>
                <a:off x="4305299" y="2081562"/>
                <a:ext cx="6616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6C461841-2D61-4370-A803-90B90824EAE0}"/>
                  </a:ext>
                </a:extLst>
              </p14:cNvPr>
              <p14:cNvContentPartPr/>
              <p14:nvPr/>
            </p14:nvContentPartPr>
            <p14:xfrm>
              <a:off x="4380539" y="2226642"/>
              <a:ext cx="396720" cy="23040"/>
            </p14:xfrm>
          </p:contentPart>
        </mc:Choice>
        <mc:Fallback xmlns="">
          <p:pic>
            <p:nvPicPr>
              <p:cNvPr id="11" name="Ink 10">
                <a:extLst>
                  <a:ext uri="{FF2B5EF4-FFF2-40B4-BE49-F238E27FC236}">
                    <a16:creationId xmlns:a16="http://schemas.microsoft.com/office/drawing/2014/main" id="{6C461841-2D61-4370-A803-90B90824EAE0}"/>
                  </a:ext>
                </a:extLst>
              </p:cNvPr>
              <p:cNvPicPr/>
              <p:nvPr/>
            </p:nvPicPr>
            <p:blipFill>
              <a:blip r:embed="rId14"/>
              <a:stretch>
                <a:fillRect/>
              </a:stretch>
            </p:blipFill>
            <p:spPr>
              <a:xfrm>
                <a:off x="4326539" y="2119002"/>
                <a:ext cx="504360" cy="238680"/>
              </a:xfrm>
              <a:prstGeom prst="rect">
                <a:avLst/>
              </a:prstGeom>
            </p:spPr>
          </p:pic>
        </mc:Fallback>
      </mc:AlternateContent>
    </p:spTree>
    <p:extLst>
      <p:ext uri="{BB962C8B-B14F-4D97-AF65-F5344CB8AC3E}">
        <p14:creationId xmlns:p14="http://schemas.microsoft.com/office/powerpoint/2010/main" val="299585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A69E3-688E-4E02-9AE8-2F7408C922B7}"/>
              </a:ext>
            </a:extLst>
          </p:cNvPr>
          <p:cNvSpPr txBox="1"/>
          <p:nvPr/>
        </p:nvSpPr>
        <p:spPr>
          <a:xfrm>
            <a:off x="-15949" y="152400"/>
            <a:ext cx="8312788" cy="1200329"/>
          </a:xfrm>
          <a:prstGeom prst="rect">
            <a:avLst/>
          </a:prstGeom>
          <a:noFill/>
        </p:spPr>
        <p:txBody>
          <a:bodyPr wrap="none" rtlCol="0">
            <a:spAutoFit/>
          </a:bodyPr>
          <a:lstStyle/>
          <a:p>
            <a:r>
              <a:rPr lang="en-US" sz="2400" dirty="0"/>
              <a:t>Use LPWRON with ASYNC CLEAR to clear the FFs at startup.</a:t>
            </a:r>
          </a:p>
          <a:p>
            <a:r>
              <a:rPr lang="en-US" sz="2400" dirty="0"/>
              <a:t>This is how FPGAs exit a hang up state</a:t>
            </a:r>
          </a:p>
          <a:p>
            <a:r>
              <a:rPr lang="en-US" sz="2400" dirty="0"/>
              <a:t> (must have ASYNC RESET code and specify </a:t>
            </a:r>
            <a:r>
              <a:rPr lang="en-US" sz="2400" dirty="0" err="1"/>
              <a:t>asm</a:t>
            </a:r>
            <a:r>
              <a:rPr lang="en-US" sz="2400" dirty="0"/>
              <a:t> SAFE ATTRIBUTE).</a:t>
            </a:r>
          </a:p>
        </p:txBody>
      </p:sp>
      <p:pic>
        <p:nvPicPr>
          <p:cNvPr id="4" name="Picture 3">
            <a:extLst>
              <a:ext uri="{FF2B5EF4-FFF2-40B4-BE49-F238E27FC236}">
                <a16:creationId xmlns:a16="http://schemas.microsoft.com/office/drawing/2014/main" id="{97DCA4C2-33FC-45BA-9D8E-EF99745AEC05}"/>
              </a:ext>
            </a:extLst>
          </p:cNvPr>
          <p:cNvPicPr>
            <a:picLocks noChangeAspect="1"/>
          </p:cNvPicPr>
          <p:nvPr/>
        </p:nvPicPr>
        <p:blipFill>
          <a:blip r:embed="rId2"/>
          <a:stretch>
            <a:fillRect/>
          </a:stretch>
        </p:blipFill>
        <p:spPr>
          <a:xfrm>
            <a:off x="304800" y="1524000"/>
            <a:ext cx="6096000" cy="5079999"/>
          </a:xfrm>
          <a:prstGeom prst="rect">
            <a:avLst/>
          </a:prstGeom>
        </p:spPr>
      </p:pic>
    </p:spTree>
    <p:extLst>
      <p:ext uri="{BB962C8B-B14F-4D97-AF65-F5344CB8AC3E}">
        <p14:creationId xmlns:p14="http://schemas.microsoft.com/office/powerpoint/2010/main" val="4151062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CBAB141-076A-C244-DC0D-4022825482F8}"/>
              </a:ext>
            </a:extLst>
          </p:cNvPr>
          <p:cNvPicPr>
            <a:picLocks noChangeAspect="1"/>
          </p:cNvPicPr>
          <p:nvPr/>
        </p:nvPicPr>
        <p:blipFill>
          <a:blip r:embed="rId2"/>
          <a:stretch>
            <a:fillRect/>
          </a:stretch>
        </p:blipFill>
        <p:spPr>
          <a:xfrm>
            <a:off x="35182" y="656764"/>
            <a:ext cx="5756018" cy="6165512"/>
          </a:xfrm>
          <a:prstGeom prst="rect">
            <a:avLst/>
          </a:prstGeom>
        </p:spPr>
      </p:pic>
      <p:sp>
        <p:nvSpPr>
          <p:cNvPr id="5" name="TextBox 4">
            <a:extLst>
              <a:ext uri="{FF2B5EF4-FFF2-40B4-BE49-F238E27FC236}">
                <a16:creationId xmlns:a16="http://schemas.microsoft.com/office/drawing/2014/main" id="{B203FC5D-BF56-4E9A-B81F-45E118A175CE}"/>
              </a:ext>
            </a:extLst>
          </p:cNvPr>
          <p:cNvSpPr txBox="1"/>
          <p:nvPr/>
        </p:nvSpPr>
        <p:spPr>
          <a:xfrm>
            <a:off x="5922539" y="2428304"/>
            <a:ext cx="3069062" cy="3046988"/>
          </a:xfrm>
          <a:prstGeom prst="rect">
            <a:avLst/>
          </a:prstGeom>
          <a:noFill/>
        </p:spPr>
        <p:txBody>
          <a:bodyPr wrap="square" rtlCol="0">
            <a:spAutoFit/>
          </a:bodyPr>
          <a:lstStyle/>
          <a:p>
            <a:r>
              <a:rPr lang="en-US" sz="2400" dirty="0"/>
              <a:t>State 5 goes to state 2, </a:t>
            </a:r>
          </a:p>
          <a:p>
            <a:r>
              <a:rPr lang="en-US" sz="2400" dirty="0"/>
              <a:t>State 2 goes to state 5.</a:t>
            </a:r>
          </a:p>
          <a:p>
            <a:r>
              <a:rPr lang="en-US" sz="2400" dirty="0"/>
              <a:t> </a:t>
            </a:r>
          </a:p>
          <a:p>
            <a:r>
              <a:rPr lang="en-US" sz="2400" dirty="0">
                <a:solidFill>
                  <a:srgbClr val="FFFF00"/>
                </a:solidFill>
              </a:rPr>
              <a:t>Use K-maps to make </a:t>
            </a:r>
          </a:p>
          <a:p>
            <a:r>
              <a:rPr lang="en-US" sz="2400" dirty="0">
                <a:solidFill>
                  <a:srgbClr val="FFFF00"/>
                </a:solidFill>
              </a:rPr>
              <a:t>state 5 go to a different</a:t>
            </a:r>
          </a:p>
          <a:p>
            <a:r>
              <a:rPr lang="en-US" sz="2400" dirty="0">
                <a:solidFill>
                  <a:srgbClr val="FFFF00"/>
                </a:solidFill>
              </a:rPr>
              <a:t>state.   There are 3 ways to do it.</a:t>
            </a:r>
          </a:p>
          <a:p>
            <a:r>
              <a:rPr lang="en-US" sz="2400" dirty="0">
                <a:solidFill>
                  <a:srgbClr val="FFFF00"/>
                </a:solidFill>
              </a:rPr>
              <a:t>Try all 3 ways.</a:t>
            </a:r>
          </a:p>
        </p:txBody>
      </p:sp>
      <p:sp>
        <p:nvSpPr>
          <p:cNvPr id="15" name="TextBox 14">
            <a:extLst>
              <a:ext uri="{FF2B5EF4-FFF2-40B4-BE49-F238E27FC236}">
                <a16:creationId xmlns:a16="http://schemas.microsoft.com/office/drawing/2014/main" id="{45736983-3549-4A8A-8C63-F1827B70D38F}"/>
              </a:ext>
            </a:extLst>
          </p:cNvPr>
          <p:cNvSpPr txBox="1"/>
          <p:nvPr/>
        </p:nvSpPr>
        <p:spPr>
          <a:xfrm>
            <a:off x="5922538" y="762000"/>
            <a:ext cx="3176832" cy="1569660"/>
          </a:xfrm>
          <a:prstGeom prst="rect">
            <a:avLst/>
          </a:prstGeom>
          <a:noFill/>
        </p:spPr>
        <p:txBody>
          <a:bodyPr wrap="none" rtlCol="0">
            <a:spAutoFit/>
          </a:bodyPr>
          <a:lstStyle/>
          <a:p>
            <a:r>
              <a:rPr lang="en-US" sz="2400" dirty="0"/>
              <a:t>Even if ASM starts in </a:t>
            </a:r>
          </a:p>
          <a:p>
            <a:r>
              <a:rPr lang="en-US" sz="2400" dirty="0"/>
              <a:t>state 0, it could glitch</a:t>
            </a:r>
          </a:p>
          <a:p>
            <a:r>
              <a:rPr lang="en-US" sz="2400" dirty="0"/>
              <a:t>Into an unused hang up</a:t>
            </a:r>
          </a:p>
          <a:p>
            <a:r>
              <a:rPr lang="en-US" sz="2400" dirty="0"/>
              <a:t>state.  Need auto-fix.</a:t>
            </a:r>
          </a:p>
        </p:txBody>
      </p:sp>
      <p:grpSp>
        <p:nvGrpSpPr>
          <p:cNvPr id="12" name="Group 11">
            <a:extLst>
              <a:ext uri="{FF2B5EF4-FFF2-40B4-BE49-F238E27FC236}">
                <a16:creationId xmlns:a16="http://schemas.microsoft.com/office/drawing/2014/main" id="{D1A814AB-3DB7-44E6-B50E-DF632D4AA15C}"/>
              </a:ext>
            </a:extLst>
          </p:cNvPr>
          <p:cNvGrpSpPr/>
          <p:nvPr/>
        </p:nvGrpSpPr>
        <p:grpSpPr>
          <a:xfrm>
            <a:off x="5031432" y="5348643"/>
            <a:ext cx="120960" cy="223920"/>
            <a:chOff x="5031432" y="5348643"/>
            <a:chExt cx="120960" cy="22392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B9E813-14A4-4569-92AA-DDA23BAC3189}"/>
                    </a:ext>
                  </a:extLst>
                </p14:cNvPr>
                <p14:cNvContentPartPr/>
                <p14:nvPr/>
              </p14:nvContentPartPr>
              <p14:xfrm>
                <a:off x="5040792" y="5440443"/>
                <a:ext cx="100800" cy="107640"/>
              </p14:xfrm>
            </p:contentPart>
          </mc:Choice>
          <mc:Fallback xmlns="">
            <p:pic>
              <p:nvPicPr>
                <p:cNvPr id="2" name="Ink 1">
                  <a:extLst>
                    <a:ext uri="{FF2B5EF4-FFF2-40B4-BE49-F238E27FC236}">
                      <a16:creationId xmlns:a16="http://schemas.microsoft.com/office/drawing/2014/main" id="{96B9E813-14A4-4569-92AA-DDA23BAC3189}"/>
                    </a:ext>
                  </a:extLst>
                </p:cNvPr>
                <p:cNvPicPr/>
                <p:nvPr/>
              </p:nvPicPr>
              <p:blipFill>
                <a:blip r:embed="rId28"/>
                <a:stretch>
                  <a:fillRect/>
                </a:stretch>
              </p:blipFill>
              <p:spPr>
                <a:xfrm>
                  <a:off x="5032152" y="5431803"/>
                  <a:ext cx="118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 name="Ink 8">
                  <a:extLst>
                    <a:ext uri="{FF2B5EF4-FFF2-40B4-BE49-F238E27FC236}">
                      <a16:creationId xmlns:a16="http://schemas.microsoft.com/office/drawing/2014/main" id="{FA33B28F-9DC6-45AE-BDBF-076D53116133}"/>
                    </a:ext>
                  </a:extLst>
                </p14:cNvPr>
                <p14:cNvContentPartPr/>
                <p14:nvPr/>
              </p14:nvContentPartPr>
              <p14:xfrm>
                <a:off x="5099472" y="5491563"/>
                <a:ext cx="52920" cy="81000"/>
              </p14:xfrm>
            </p:contentPart>
          </mc:Choice>
          <mc:Fallback xmlns="">
            <p:pic>
              <p:nvPicPr>
                <p:cNvPr id="9" name="Ink 8">
                  <a:extLst>
                    <a:ext uri="{FF2B5EF4-FFF2-40B4-BE49-F238E27FC236}">
                      <a16:creationId xmlns:a16="http://schemas.microsoft.com/office/drawing/2014/main" id="{FA33B28F-9DC6-45AE-BDBF-076D53116133}"/>
                    </a:ext>
                  </a:extLst>
                </p:cNvPr>
                <p:cNvPicPr/>
                <p:nvPr/>
              </p:nvPicPr>
              <p:blipFill>
                <a:blip r:embed="rId30"/>
                <a:stretch>
                  <a:fillRect/>
                </a:stretch>
              </p:blipFill>
              <p:spPr>
                <a:xfrm>
                  <a:off x="5090832" y="5482563"/>
                  <a:ext cx="705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Ink 9">
                  <a:extLst>
                    <a:ext uri="{FF2B5EF4-FFF2-40B4-BE49-F238E27FC236}">
                      <a16:creationId xmlns:a16="http://schemas.microsoft.com/office/drawing/2014/main" id="{538181B5-C4B2-4817-BAD0-F571ED046E02}"/>
                    </a:ext>
                  </a:extLst>
                </p14:cNvPr>
                <p14:cNvContentPartPr/>
                <p14:nvPr/>
              </p14:nvContentPartPr>
              <p14:xfrm>
                <a:off x="5031432" y="5348643"/>
                <a:ext cx="105480" cy="28080"/>
              </p14:xfrm>
            </p:contentPart>
          </mc:Choice>
          <mc:Fallback xmlns="">
            <p:pic>
              <p:nvPicPr>
                <p:cNvPr id="10" name="Ink 9">
                  <a:extLst>
                    <a:ext uri="{FF2B5EF4-FFF2-40B4-BE49-F238E27FC236}">
                      <a16:creationId xmlns:a16="http://schemas.microsoft.com/office/drawing/2014/main" id="{538181B5-C4B2-4817-BAD0-F571ED046E02}"/>
                    </a:ext>
                  </a:extLst>
                </p:cNvPr>
                <p:cNvPicPr/>
                <p:nvPr/>
              </p:nvPicPr>
              <p:blipFill>
                <a:blip r:embed="rId32"/>
                <a:stretch>
                  <a:fillRect/>
                </a:stretch>
              </p:blipFill>
              <p:spPr>
                <a:xfrm>
                  <a:off x="5022432" y="5340003"/>
                  <a:ext cx="123120" cy="45720"/>
                </a:xfrm>
                <a:prstGeom prst="rect">
                  <a:avLst/>
                </a:prstGeom>
              </p:spPr>
            </p:pic>
          </mc:Fallback>
        </mc:AlternateContent>
      </p:grpSp>
      <p:sp>
        <p:nvSpPr>
          <p:cNvPr id="4" name="TextBox 3">
            <a:extLst>
              <a:ext uri="{FF2B5EF4-FFF2-40B4-BE49-F238E27FC236}">
                <a16:creationId xmlns:a16="http://schemas.microsoft.com/office/drawing/2014/main" id="{4168D930-1565-46A3-93A9-56B0E4861FA5}"/>
              </a:ext>
            </a:extLst>
          </p:cNvPr>
          <p:cNvSpPr txBox="1"/>
          <p:nvPr/>
        </p:nvSpPr>
        <p:spPr>
          <a:xfrm>
            <a:off x="2898779" y="-51122"/>
            <a:ext cx="3942105" cy="707886"/>
          </a:xfrm>
          <a:prstGeom prst="rect">
            <a:avLst/>
          </a:prstGeom>
          <a:noFill/>
        </p:spPr>
        <p:txBody>
          <a:bodyPr wrap="none" rtlCol="0">
            <a:spAutoFit/>
          </a:bodyPr>
          <a:lstStyle/>
          <a:p>
            <a:r>
              <a:rPr lang="en-US" sz="4000" dirty="0"/>
              <a:t>Self Clearing Logic</a:t>
            </a:r>
          </a:p>
        </p:txBody>
      </p:sp>
      <p:sp>
        <p:nvSpPr>
          <p:cNvPr id="25" name="TextBox 24">
            <a:extLst>
              <a:ext uri="{FF2B5EF4-FFF2-40B4-BE49-F238E27FC236}">
                <a16:creationId xmlns:a16="http://schemas.microsoft.com/office/drawing/2014/main" id="{49028E0C-63F5-9471-5DB7-FA9800D79071}"/>
              </a:ext>
            </a:extLst>
          </p:cNvPr>
          <p:cNvSpPr txBox="1"/>
          <p:nvPr/>
        </p:nvSpPr>
        <p:spPr>
          <a:xfrm>
            <a:off x="5808982" y="5714280"/>
            <a:ext cx="3290388" cy="1107996"/>
          </a:xfrm>
          <a:prstGeom prst="rect">
            <a:avLst/>
          </a:prstGeom>
          <a:noFill/>
        </p:spPr>
        <p:txBody>
          <a:bodyPr wrap="none" rtlCol="0">
            <a:spAutoFit/>
          </a:bodyPr>
          <a:lstStyle/>
          <a:p>
            <a:r>
              <a:rPr lang="en-US" sz="2400" dirty="0">
                <a:solidFill>
                  <a:srgbClr val="FFFF00"/>
                </a:solidFill>
              </a:rPr>
              <a:t>What are the new</a:t>
            </a:r>
          </a:p>
          <a:p>
            <a:r>
              <a:rPr lang="en-US" sz="2400" dirty="0">
                <a:solidFill>
                  <a:srgbClr val="FFFF00"/>
                </a:solidFill>
              </a:rPr>
              <a:t> equations for each way?</a:t>
            </a:r>
          </a:p>
          <a:p>
            <a:endParaRPr lang="en-US" dirty="0"/>
          </a:p>
        </p:txBody>
      </p:sp>
    </p:spTree>
    <p:extLst>
      <p:ext uri="{BB962C8B-B14F-4D97-AF65-F5344CB8AC3E}">
        <p14:creationId xmlns:p14="http://schemas.microsoft.com/office/powerpoint/2010/main" val="327622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1AD5D5-FC3E-4D10-91CC-ED222E69AD12}"/>
              </a:ext>
            </a:extLst>
          </p:cNvPr>
          <p:cNvPicPr>
            <a:picLocks noChangeAspect="1"/>
          </p:cNvPicPr>
          <p:nvPr/>
        </p:nvPicPr>
        <p:blipFill>
          <a:blip r:embed="rId2"/>
          <a:stretch>
            <a:fillRect/>
          </a:stretch>
        </p:blipFill>
        <p:spPr>
          <a:xfrm>
            <a:off x="155909" y="762000"/>
            <a:ext cx="4035091" cy="3468763"/>
          </a:xfrm>
          <a:prstGeom prst="rect">
            <a:avLst/>
          </a:prstGeom>
        </p:spPr>
      </p:pic>
      <p:sp>
        <p:nvSpPr>
          <p:cNvPr id="6" name="TextBox 5">
            <a:extLst>
              <a:ext uri="{FF2B5EF4-FFF2-40B4-BE49-F238E27FC236}">
                <a16:creationId xmlns:a16="http://schemas.microsoft.com/office/drawing/2014/main" id="{64120D9C-CE8D-43EE-AF97-FAAAB7ED0438}"/>
              </a:ext>
            </a:extLst>
          </p:cNvPr>
          <p:cNvSpPr txBox="1"/>
          <p:nvPr/>
        </p:nvSpPr>
        <p:spPr>
          <a:xfrm>
            <a:off x="2895600" y="-24853"/>
            <a:ext cx="3142399" cy="707886"/>
          </a:xfrm>
          <a:prstGeom prst="rect">
            <a:avLst/>
          </a:prstGeom>
          <a:noFill/>
        </p:spPr>
        <p:txBody>
          <a:bodyPr wrap="none" rtlCol="0">
            <a:spAutoFit/>
          </a:bodyPr>
          <a:lstStyle/>
          <a:p>
            <a:r>
              <a:rPr lang="en-US" sz="4000" dirty="0"/>
              <a:t>ASM Counters</a:t>
            </a:r>
          </a:p>
        </p:txBody>
      </p:sp>
      <p:pic>
        <p:nvPicPr>
          <p:cNvPr id="8" name="Picture 7">
            <a:extLst>
              <a:ext uri="{FF2B5EF4-FFF2-40B4-BE49-F238E27FC236}">
                <a16:creationId xmlns:a16="http://schemas.microsoft.com/office/drawing/2014/main" id="{88A157E0-6E4A-4D05-BB8C-1AD28EF7C335}"/>
              </a:ext>
            </a:extLst>
          </p:cNvPr>
          <p:cNvPicPr>
            <a:picLocks noChangeAspect="1"/>
          </p:cNvPicPr>
          <p:nvPr/>
        </p:nvPicPr>
        <p:blipFill>
          <a:blip r:embed="rId3"/>
          <a:stretch>
            <a:fillRect/>
          </a:stretch>
        </p:blipFill>
        <p:spPr>
          <a:xfrm>
            <a:off x="274745" y="4240342"/>
            <a:ext cx="3883162" cy="533400"/>
          </a:xfrm>
          <a:prstGeom prst="rect">
            <a:avLst/>
          </a:prstGeom>
        </p:spPr>
      </p:pic>
      <p:pic>
        <p:nvPicPr>
          <p:cNvPr id="10" name="Picture 9">
            <a:extLst>
              <a:ext uri="{FF2B5EF4-FFF2-40B4-BE49-F238E27FC236}">
                <a16:creationId xmlns:a16="http://schemas.microsoft.com/office/drawing/2014/main" id="{FC91DC89-BDE0-4E9F-8DBC-8592FF55D2D1}"/>
              </a:ext>
            </a:extLst>
          </p:cNvPr>
          <p:cNvPicPr>
            <a:picLocks noChangeAspect="1"/>
          </p:cNvPicPr>
          <p:nvPr/>
        </p:nvPicPr>
        <p:blipFill>
          <a:blip r:embed="rId4"/>
          <a:stretch>
            <a:fillRect/>
          </a:stretch>
        </p:blipFill>
        <p:spPr>
          <a:xfrm>
            <a:off x="4343400" y="762000"/>
            <a:ext cx="4644691" cy="3338370"/>
          </a:xfrm>
          <a:prstGeom prst="rect">
            <a:avLst/>
          </a:prstGeom>
        </p:spPr>
      </p:pic>
      <p:pic>
        <p:nvPicPr>
          <p:cNvPr id="9" name="Picture 8">
            <a:extLst>
              <a:ext uri="{FF2B5EF4-FFF2-40B4-BE49-F238E27FC236}">
                <a16:creationId xmlns:a16="http://schemas.microsoft.com/office/drawing/2014/main" id="{DBC63445-E2DE-4661-AC75-3A25AEF59C1E}"/>
              </a:ext>
            </a:extLst>
          </p:cNvPr>
          <p:cNvPicPr>
            <a:picLocks noChangeAspect="1"/>
          </p:cNvPicPr>
          <p:nvPr/>
        </p:nvPicPr>
        <p:blipFill>
          <a:blip r:embed="rId5"/>
          <a:stretch>
            <a:fillRect/>
          </a:stretch>
        </p:blipFill>
        <p:spPr>
          <a:xfrm>
            <a:off x="76200" y="4876800"/>
            <a:ext cx="5828740" cy="1924050"/>
          </a:xfrm>
          <a:prstGeom prst="rect">
            <a:avLst/>
          </a:prstGeom>
        </p:spPr>
      </p:pic>
      <p:sp>
        <p:nvSpPr>
          <p:cNvPr id="13" name="TextBox 12">
            <a:extLst>
              <a:ext uri="{FF2B5EF4-FFF2-40B4-BE49-F238E27FC236}">
                <a16:creationId xmlns:a16="http://schemas.microsoft.com/office/drawing/2014/main" id="{B33516FB-89D3-451A-B210-401F437645F2}"/>
              </a:ext>
            </a:extLst>
          </p:cNvPr>
          <p:cNvSpPr txBox="1"/>
          <p:nvPr/>
        </p:nvSpPr>
        <p:spPr>
          <a:xfrm>
            <a:off x="6036483" y="4773742"/>
            <a:ext cx="3110660" cy="1815882"/>
          </a:xfrm>
          <a:prstGeom prst="rect">
            <a:avLst/>
          </a:prstGeom>
          <a:noFill/>
        </p:spPr>
        <p:txBody>
          <a:bodyPr wrap="none" rtlCol="0">
            <a:spAutoFit/>
          </a:bodyPr>
          <a:lstStyle/>
          <a:p>
            <a:r>
              <a:rPr lang="en-US" sz="2800" dirty="0"/>
              <a:t>Tables show D value</a:t>
            </a:r>
          </a:p>
          <a:p>
            <a:r>
              <a:rPr lang="en-US" sz="2800" dirty="0"/>
              <a:t> required to change</a:t>
            </a:r>
          </a:p>
          <a:p>
            <a:r>
              <a:rPr lang="en-US" sz="2800" dirty="0"/>
              <a:t> Current State to</a:t>
            </a:r>
          </a:p>
          <a:p>
            <a:r>
              <a:rPr lang="en-US" sz="2800" dirty="0"/>
              <a:t>Next State.</a:t>
            </a:r>
          </a:p>
        </p:txBody>
      </p:sp>
    </p:spTree>
    <p:extLst>
      <p:ext uri="{BB962C8B-B14F-4D97-AF65-F5344CB8AC3E}">
        <p14:creationId xmlns:p14="http://schemas.microsoft.com/office/powerpoint/2010/main" val="352659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8EF94-7193-4A3B-AC7C-A6AB5AF0DE84}"/>
              </a:ext>
            </a:extLst>
          </p:cNvPr>
          <p:cNvPicPr>
            <a:picLocks noChangeAspect="1"/>
          </p:cNvPicPr>
          <p:nvPr/>
        </p:nvPicPr>
        <p:blipFill>
          <a:blip r:embed="rId2"/>
          <a:stretch>
            <a:fillRect/>
          </a:stretch>
        </p:blipFill>
        <p:spPr>
          <a:xfrm>
            <a:off x="152400" y="838200"/>
            <a:ext cx="5654938" cy="5791200"/>
          </a:xfrm>
          <a:prstGeom prst="rect">
            <a:avLst/>
          </a:prstGeom>
        </p:spPr>
      </p:pic>
      <p:sp>
        <p:nvSpPr>
          <p:cNvPr id="4" name="TextBox 3">
            <a:extLst>
              <a:ext uri="{FF2B5EF4-FFF2-40B4-BE49-F238E27FC236}">
                <a16:creationId xmlns:a16="http://schemas.microsoft.com/office/drawing/2014/main" id="{4168D930-1565-46A3-93A9-56B0E4861FA5}"/>
              </a:ext>
            </a:extLst>
          </p:cNvPr>
          <p:cNvSpPr txBox="1"/>
          <p:nvPr/>
        </p:nvSpPr>
        <p:spPr>
          <a:xfrm>
            <a:off x="2898779" y="-51122"/>
            <a:ext cx="3942105" cy="707886"/>
          </a:xfrm>
          <a:prstGeom prst="rect">
            <a:avLst/>
          </a:prstGeom>
          <a:noFill/>
        </p:spPr>
        <p:txBody>
          <a:bodyPr wrap="none" rtlCol="0">
            <a:spAutoFit/>
          </a:bodyPr>
          <a:lstStyle/>
          <a:p>
            <a:r>
              <a:rPr lang="en-US" sz="4000" dirty="0"/>
              <a:t>Self Clearing Logic</a:t>
            </a:r>
          </a:p>
        </p:txBody>
      </p:sp>
      <p:sp>
        <p:nvSpPr>
          <p:cNvPr id="5" name="TextBox 4">
            <a:extLst>
              <a:ext uri="{FF2B5EF4-FFF2-40B4-BE49-F238E27FC236}">
                <a16:creationId xmlns:a16="http://schemas.microsoft.com/office/drawing/2014/main" id="{B203FC5D-BF56-4E9A-B81F-45E118A175CE}"/>
              </a:ext>
            </a:extLst>
          </p:cNvPr>
          <p:cNvSpPr txBox="1"/>
          <p:nvPr/>
        </p:nvSpPr>
        <p:spPr>
          <a:xfrm>
            <a:off x="5922538" y="2255879"/>
            <a:ext cx="2994218" cy="461665"/>
          </a:xfrm>
          <a:prstGeom prst="rect">
            <a:avLst/>
          </a:prstGeom>
          <a:noFill/>
        </p:spPr>
        <p:txBody>
          <a:bodyPr wrap="none" rtlCol="0">
            <a:spAutoFit/>
          </a:bodyPr>
          <a:lstStyle/>
          <a:p>
            <a:r>
              <a:rPr lang="en-US" sz="2400" dirty="0"/>
              <a:t>Circle X in Dc square 5.</a:t>
            </a:r>
          </a:p>
        </p:txBody>
      </p:sp>
      <p:sp>
        <p:nvSpPr>
          <p:cNvPr id="6" name="TextBox 5">
            <a:extLst>
              <a:ext uri="{FF2B5EF4-FFF2-40B4-BE49-F238E27FC236}">
                <a16:creationId xmlns:a16="http://schemas.microsoft.com/office/drawing/2014/main" id="{4E21843C-0897-4A6C-A2B1-AB27F3CBFC55}"/>
              </a:ext>
            </a:extLst>
          </p:cNvPr>
          <p:cNvSpPr txBox="1"/>
          <p:nvPr/>
        </p:nvSpPr>
        <p:spPr>
          <a:xfrm>
            <a:off x="5942860" y="2680330"/>
            <a:ext cx="3123932" cy="4154984"/>
          </a:xfrm>
          <a:prstGeom prst="rect">
            <a:avLst/>
          </a:prstGeom>
          <a:noFill/>
        </p:spPr>
        <p:txBody>
          <a:bodyPr wrap="none" rtlCol="0">
            <a:spAutoFit/>
          </a:bodyPr>
          <a:lstStyle/>
          <a:p>
            <a:r>
              <a:rPr lang="en-US" sz="2400" dirty="0"/>
              <a:t>Now state 5 goes to </a:t>
            </a:r>
          </a:p>
          <a:p>
            <a:r>
              <a:rPr lang="en-US" sz="2400" dirty="0"/>
              <a:t>square 110  (6) instead</a:t>
            </a:r>
          </a:p>
          <a:p>
            <a:r>
              <a:rPr lang="en-US" sz="2400" dirty="0"/>
              <a:t>of square 010  (2).</a:t>
            </a:r>
          </a:p>
          <a:p>
            <a:r>
              <a:rPr lang="en-US" sz="2400" dirty="0"/>
              <a:t>Dc = A’ </a:t>
            </a:r>
            <a:r>
              <a:rPr lang="en-US" sz="2400" b="1" dirty="0">
                <a:solidFill>
                  <a:srgbClr val="FFFF00"/>
                </a:solidFill>
              </a:rPr>
              <a:t>+ B’C</a:t>
            </a:r>
          </a:p>
          <a:p>
            <a:r>
              <a:rPr lang="en-US" sz="2400" dirty="0"/>
              <a:t>Costs two extra gates:</a:t>
            </a:r>
          </a:p>
          <a:p>
            <a:r>
              <a:rPr lang="en-US" sz="2400" dirty="0"/>
              <a:t>Change Db square 5:</a:t>
            </a:r>
          </a:p>
          <a:p>
            <a:r>
              <a:rPr lang="en-US" sz="2400" dirty="0"/>
              <a:t>Db = </a:t>
            </a:r>
            <a:r>
              <a:rPr lang="en-US" sz="2400" dirty="0">
                <a:solidFill>
                  <a:srgbClr val="FFFF00"/>
                </a:solidFill>
              </a:rPr>
              <a:t>A’C + BC</a:t>
            </a:r>
          </a:p>
          <a:p>
            <a:r>
              <a:rPr lang="en-US" sz="2400" dirty="0"/>
              <a:t>Costs three extra gates!</a:t>
            </a:r>
          </a:p>
          <a:p>
            <a:r>
              <a:rPr lang="en-US" sz="2400" dirty="0"/>
              <a:t>Change Da square 5:</a:t>
            </a:r>
          </a:p>
          <a:p>
            <a:r>
              <a:rPr lang="en-US" sz="2400" dirty="0"/>
              <a:t>Da = B </a:t>
            </a:r>
            <a:r>
              <a:rPr lang="en-US" sz="2400" dirty="0">
                <a:solidFill>
                  <a:srgbClr val="FFFF00"/>
                </a:solidFill>
              </a:rPr>
              <a:t>+ AC</a:t>
            </a:r>
          </a:p>
          <a:p>
            <a:r>
              <a:rPr lang="en-US" sz="2400" dirty="0"/>
              <a:t>Costs two extra gates.</a:t>
            </a:r>
          </a:p>
        </p:txBody>
      </p:sp>
      <p:grpSp>
        <p:nvGrpSpPr>
          <p:cNvPr id="14" name="Group 13">
            <a:extLst>
              <a:ext uri="{FF2B5EF4-FFF2-40B4-BE49-F238E27FC236}">
                <a16:creationId xmlns:a16="http://schemas.microsoft.com/office/drawing/2014/main" id="{BA6C9A74-4E24-4FBD-B7C2-EE3F228195AB}"/>
              </a:ext>
            </a:extLst>
          </p:cNvPr>
          <p:cNvGrpSpPr/>
          <p:nvPr/>
        </p:nvGrpSpPr>
        <p:grpSpPr>
          <a:xfrm>
            <a:off x="2401979" y="2026708"/>
            <a:ext cx="536400" cy="435240"/>
            <a:chOff x="2401979" y="2026708"/>
            <a:chExt cx="536400" cy="43524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0D9829A-4EC5-4CAE-B52E-C47D43F6D8C9}"/>
                    </a:ext>
                  </a:extLst>
                </p14:cNvPr>
                <p14:cNvContentPartPr/>
                <p14:nvPr/>
              </p14:nvContentPartPr>
              <p14:xfrm>
                <a:off x="2730659" y="2099428"/>
                <a:ext cx="168120" cy="362520"/>
              </p14:xfrm>
            </p:contentPart>
          </mc:Choice>
          <mc:Fallback xmlns="">
            <p:pic>
              <p:nvPicPr>
                <p:cNvPr id="7" name="Ink 6">
                  <a:extLst>
                    <a:ext uri="{FF2B5EF4-FFF2-40B4-BE49-F238E27FC236}">
                      <a16:creationId xmlns:a16="http://schemas.microsoft.com/office/drawing/2014/main" id="{A0D9829A-4EC5-4CAE-B52E-C47D43F6D8C9}"/>
                    </a:ext>
                  </a:extLst>
                </p:cNvPr>
                <p:cNvPicPr/>
                <p:nvPr/>
              </p:nvPicPr>
              <p:blipFill>
                <a:blip r:embed="rId4"/>
                <a:stretch>
                  <a:fillRect/>
                </a:stretch>
              </p:blipFill>
              <p:spPr>
                <a:xfrm>
                  <a:off x="2712659" y="2081428"/>
                  <a:ext cx="2037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A3BD203-1BCD-41E6-BC12-9E9078CCAC52}"/>
                    </a:ext>
                  </a:extLst>
                </p14:cNvPr>
                <p14:cNvContentPartPr/>
                <p14:nvPr/>
              </p14:nvContentPartPr>
              <p14:xfrm>
                <a:off x="2764499" y="2073868"/>
                <a:ext cx="173880" cy="31320"/>
              </p14:xfrm>
            </p:contentPart>
          </mc:Choice>
          <mc:Fallback xmlns="">
            <p:pic>
              <p:nvPicPr>
                <p:cNvPr id="8" name="Ink 7">
                  <a:extLst>
                    <a:ext uri="{FF2B5EF4-FFF2-40B4-BE49-F238E27FC236}">
                      <a16:creationId xmlns:a16="http://schemas.microsoft.com/office/drawing/2014/main" id="{2A3BD203-1BCD-41E6-BC12-9E9078CCAC52}"/>
                    </a:ext>
                  </a:extLst>
                </p:cNvPr>
                <p:cNvPicPr/>
                <p:nvPr/>
              </p:nvPicPr>
              <p:blipFill>
                <a:blip r:embed="rId6"/>
                <a:stretch>
                  <a:fillRect/>
                </a:stretch>
              </p:blipFill>
              <p:spPr>
                <a:xfrm>
                  <a:off x="2746499" y="2056228"/>
                  <a:ext cx="2095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516D5178-DE67-4BFC-89C6-F052A102CF5E}"/>
                    </a:ext>
                  </a:extLst>
                </p14:cNvPr>
                <p14:cNvContentPartPr/>
                <p14:nvPr/>
              </p14:nvContentPartPr>
              <p14:xfrm>
                <a:off x="2401979" y="2096548"/>
                <a:ext cx="213480" cy="141840"/>
              </p14:xfrm>
            </p:contentPart>
          </mc:Choice>
          <mc:Fallback xmlns="">
            <p:pic>
              <p:nvPicPr>
                <p:cNvPr id="11" name="Ink 10">
                  <a:extLst>
                    <a:ext uri="{FF2B5EF4-FFF2-40B4-BE49-F238E27FC236}">
                      <a16:creationId xmlns:a16="http://schemas.microsoft.com/office/drawing/2014/main" id="{516D5178-DE67-4BFC-89C6-F052A102CF5E}"/>
                    </a:ext>
                  </a:extLst>
                </p:cNvPr>
                <p:cNvPicPr/>
                <p:nvPr/>
              </p:nvPicPr>
              <p:blipFill>
                <a:blip r:embed="rId8"/>
                <a:stretch>
                  <a:fillRect/>
                </a:stretch>
              </p:blipFill>
              <p:spPr>
                <a:xfrm>
                  <a:off x="2383979" y="2078548"/>
                  <a:ext cx="2491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B4BA5B9-C99C-45FC-B930-4251FB5F409E}"/>
                    </a:ext>
                  </a:extLst>
                </p14:cNvPr>
                <p14:cNvContentPartPr/>
                <p14:nvPr/>
              </p14:nvContentPartPr>
              <p14:xfrm>
                <a:off x="2439779" y="2026708"/>
                <a:ext cx="109440" cy="62280"/>
              </p14:xfrm>
            </p:contentPart>
          </mc:Choice>
          <mc:Fallback xmlns="">
            <p:pic>
              <p:nvPicPr>
                <p:cNvPr id="13" name="Ink 12">
                  <a:extLst>
                    <a:ext uri="{FF2B5EF4-FFF2-40B4-BE49-F238E27FC236}">
                      <a16:creationId xmlns:a16="http://schemas.microsoft.com/office/drawing/2014/main" id="{8B4BA5B9-C99C-45FC-B930-4251FB5F409E}"/>
                    </a:ext>
                  </a:extLst>
                </p:cNvPr>
                <p:cNvPicPr/>
                <p:nvPr/>
              </p:nvPicPr>
              <p:blipFill>
                <a:blip r:embed="rId10"/>
                <a:stretch>
                  <a:fillRect/>
                </a:stretch>
              </p:blipFill>
              <p:spPr>
                <a:xfrm>
                  <a:off x="2422139" y="2008708"/>
                  <a:ext cx="145080" cy="97920"/>
                </a:xfrm>
                <a:prstGeom prst="rect">
                  <a:avLst/>
                </a:prstGeom>
              </p:spPr>
            </p:pic>
          </mc:Fallback>
        </mc:AlternateContent>
      </p:grpSp>
      <p:sp>
        <p:nvSpPr>
          <p:cNvPr id="15" name="TextBox 14">
            <a:extLst>
              <a:ext uri="{FF2B5EF4-FFF2-40B4-BE49-F238E27FC236}">
                <a16:creationId xmlns:a16="http://schemas.microsoft.com/office/drawing/2014/main" id="{45736983-3549-4A8A-8C63-F1827B70D38F}"/>
              </a:ext>
            </a:extLst>
          </p:cNvPr>
          <p:cNvSpPr txBox="1"/>
          <p:nvPr/>
        </p:nvSpPr>
        <p:spPr>
          <a:xfrm>
            <a:off x="5922538" y="762000"/>
            <a:ext cx="3176832" cy="1569660"/>
          </a:xfrm>
          <a:prstGeom prst="rect">
            <a:avLst/>
          </a:prstGeom>
          <a:noFill/>
        </p:spPr>
        <p:txBody>
          <a:bodyPr wrap="none" rtlCol="0">
            <a:spAutoFit/>
          </a:bodyPr>
          <a:lstStyle/>
          <a:p>
            <a:r>
              <a:rPr lang="en-US" sz="2400" dirty="0"/>
              <a:t>Even if ASM starts in </a:t>
            </a:r>
          </a:p>
          <a:p>
            <a:r>
              <a:rPr lang="en-US" sz="2400" dirty="0"/>
              <a:t>state 0, it could glitch</a:t>
            </a:r>
          </a:p>
          <a:p>
            <a:r>
              <a:rPr lang="en-US" sz="2400" dirty="0"/>
              <a:t>Into an unused hang up</a:t>
            </a:r>
          </a:p>
          <a:p>
            <a:r>
              <a:rPr lang="en-US" sz="2400" dirty="0"/>
              <a:t>state.  Need auto-fix.</a:t>
            </a:r>
          </a:p>
        </p:txBody>
      </p: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E4483CA-CF4D-4AAB-A2A9-903736572E64}"/>
                  </a:ext>
                </a:extLst>
              </p14:cNvPr>
              <p14:cNvContentPartPr/>
              <p14:nvPr/>
            </p14:nvContentPartPr>
            <p14:xfrm>
              <a:off x="871619" y="4725687"/>
              <a:ext cx="360" cy="315000"/>
            </p14:xfrm>
          </p:contentPart>
        </mc:Choice>
        <mc:Fallback xmlns="">
          <p:pic>
            <p:nvPicPr>
              <p:cNvPr id="16" name="Ink 15">
                <a:extLst>
                  <a:ext uri="{FF2B5EF4-FFF2-40B4-BE49-F238E27FC236}">
                    <a16:creationId xmlns:a16="http://schemas.microsoft.com/office/drawing/2014/main" id="{AE4483CA-CF4D-4AAB-A2A9-903736572E64}"/>
                  </a:ext>
                </a:extLst>
              </p:cNvPr>
              <p:cNvPicPr/>
              <p:nvPr/>
            </p:nvPicPr>
            <p:blipFill>
              <a:blip r:embed="rId12"/>
              <a:stretch>
                <a:fillRect/>
              </a:stretch>
            </p:blipFill>
            <p:spPr>
              <a:xfrm>
                <a:off x="853619" y="4689687"/>
                <a:ext cx="360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F1644FA2-507F-479A-8A8E-FB324DDB2AC5}"/>
                  </a:ext>
                </a:extLst>
              </p14:cNvPr>
              <p14:cNvContentPartPr/>
              <p14:nvPr/>
            </p14:nvContentPartPr>
            <p14:xfrm>
              <a:off x="891419" y="4730367"/>
              <a:ext cx="359280" cy="294120"/>
            </p14:xfrm>
          </p:contentPart>
        </mc:Choice>
        <mc:Fallback xmlns="">
          <p:pic>
            <p:nvPicPr>
              <p:cNvPr id="17" name="Ink 16">
                <a:extLst>
                  <a:ext uri="{FF2B5EF4-FFF2-40B4-BE49-F238E27FC236}">
                    <a16:creationId xmlns:a16="http://schemas.microsoft.com/office/drawing/2014/main" id="{F1644FA2-507F-479A-8A8E-FB324DDB2AC5}"/>
                  </a:ext>
                </a:extLst>
              </p:cNvPr>
              <p:cNvPicPr/>
              <p:nvPr/>
            </p:nvPicPr>
            <p:blipFill>
              <a:blip r:embed="rId14"/>
              <a:stretch>
                <a:fillRect/>
              </a:stretch>
            </p:blipFill>
            <p:spPr>
              <a:xfrm>
                <a:off x="873419" y="4694727"/>
                <a:ext cx="3949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A6F59716-8EE0-4192-9169-5581F95277AC}"/>
                  </a:ext>
                </a:extLst>
              </p14:cNvPr>
              <p14:cNvContentPartPr/>
              <p14:nvPr/>
            </p14:nvContentPartPr>
            <p14:xfrm>
              <a:off x="1811219" y="4885167"/>
              <a:ext cx="55800" cy="246960"/>
            </p14:xfrm>
          </p:contentPart>
        </mc:Choice>
        <mc:Fallback xmlns="">
          <p:pic>
            <p:nvPicPr>
              <p:cNvPr id="18" name="Ink 17">
                <a:extLst>
                  <a:ext uri="{FF2B5EF4-FFF2-40B4-BE49-F238E27FC236}">
                    <a16:creationId xmlns:a16="http://schemas.microsoft.com/office/drawing/2014/main" id="{A6F59716-8EE0-4192-9169-5581F95277AC}"/>
                  </a:ext>
                </a:extLst>
              </p:cNvPr>
              <p:cNvPicPr/>
              <p:nvPr/>
            </p:nvPicPr>
            <p:blipFill>
              <a:blip r:embed="rId16"/>
              <a:stretch>
                <a:fillRect/>
              </a:stretch>
            </p:blipFill>
            <p:spPr>
              <a:xfrm>
                <a:off x="1793579" y="4849527"/>
                <a:ext cx="914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9D3F3B5C-5EF5-45EF-AC1C-7E46AD3E0523}"/>
                  </a:ext>
                </a:extLst>
              </p14:cNvPr>
              <p14:cNvContentPartPr/>
              <p14:nvPr/>
            </p14:nvContentPartPr>
            <p14:xfrm>
              <a:off x="1807619" y="4868967"/>
              <a:ext cx="411120" cy="271800"/>
            </p14:xfrm>
          </p:contentPart>
        </mc:Choice>
        <mc:Fallback xmlns="">
          <p:pic>
            <p:nvPicPr>
              <p:cNvPr id="19" name="Ink 18">
                <a:extLst>
                  <a:ext uri="{FF2B5EF4-FFF2-40B4-BE49-F238E27FC236}">
                    <a16:creationId xmlns:a16="http://schemas.microsoft.com/office/drawing/2014/main" id="{9D3F3B5C-5EF5-45EF-AC1C-7E46AD3E0523}"/>
                  </a:ext>
                </a:extLst>
              </p:cNvPr>
              <p:cNvPicPr/>
              <p:nvPr/>
            </p:nvPicPr>
            <p:blipFill>
              <a:blip r:embed="rId18"/>
              <a:stretch>
                <a:fillRect/>
              </a:stretch>
            </p:blipFill>
            <p:spPr>
              <a:xfrm>
                <a:off x="1789619" y="4832967"/>
                <a:ext cx="4467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BB720BEB-F645-48F6-8D2A-922A382E587C}"/>
                  </a:ext>
                </a:extLst>
              </p14:cNvPr>
              <p14:cNvContentPartPr/>
              <p14:nvPr/>
            </p14:nvContentPartPr>
            <p14:xfrm>
              <a:off x="1833899" y="4906407"/>
              <a:ext cx="266400" cy="210600"/>
            </p14:xfrm>
          </p:contentPart>
        </mc:Choice>
        <mc:Fallback xmlns="">
          <p:pic>
            <p:nvPicPr>
              <p:cNvPr id="20" name="Ink 19">
                <a:extLst>
                  <a:ext uri="{FF2B5EF4-FFF2-40B4-BE49-F238E27FC236}">
                    <a16:creationId xmlns:a16="http://schemas.microsoft.com/office/drawing/2014/main" id="{BB720BEB-F645-48F6-8D2A-922A382E587C}"/>
                  </a:ext>
                </a:extLst>
              </p:cNvPr>
              <p:cNvPicPr/>
              <p:nvPr/>
            </p:nvPicPr>
            <p:blipFill>
              <a:blip r:embed="rId20"/>
              <a:stretch>
                <a:fillRect/>
              </a:stretch>
            </p:blipFill>
            <p:spPr>
              <a:xfrm>
                <a:off x="1816259" y="4870407"/>
                <a:ext cx="3020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79D74A70-A906-4089-A939-1615CCD87B78}"/>
                  </a:ext>
                </a:extLst>
              </p14:cNvPr>
              <p14:cNvContentPartPr/>
              <p14:nvPr/>
            </p14:nvContentPartPr>
            <p14:xfrm>
              <a:off x="883139" y="4767807"/>
              <a:ext cx="397080" cy="291960"/>
            </p14:xfrm>
          </p:contentPart>
        </mc:Choice>
        <mc:Fallback xmlns="">
          <p:pic>
            <p:nvPicPr>
              <p:cNvPr id="21" name="Ink 20">
                <a:extLst>
                  <a:ext uri="{FF2B5EF4-FFF2-40B4-BE49-F238E27FC236}">
                    <a16:creationId xmlns:a16="http://schemas.microsoft.com/office/drawing/2014/main" id="{79D74A70-A906-4089-A939-1615CCD87B78}"/>
                  </a:ext>
                </a:extLst>
              </p:cNvPr>
              <p:cNvPicPr/>
              <p:nvPr/>
            </p:nvPicPr>
            <p:blipFill>
              <a:blip r:embed="rId22"/>
              <a:stretch>
                <a:fillRect/>
              </a:stretch>
            </p:blipFill>
            <p:spPr>
              <a:xfrm>
                <a:off x="865139" y="4731807"/>
                <a:ext cx="4327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B6BC57D7-5613-47C7-9D15-A8AD5B3C18C0}"/>
                  </a:ext>
                </a:extLst>
              </p14:cNvPr>
              <p14:cNvContentPartPr/>
              <p14:nvPr/>
            </p14:nvContentPartPr>
            <p14:xfrm>
              <a:off x="888179" y="4731087"/>
              <a:ext cx="68760" cy="191520"/>
            </p14:xfrm>
          </p:contentPart>
        </mc:Choice>
        <mc:Fallback xmlns="">
          <p:pic>
            <p:nvPicPr>
              <p:cNvPr id="22" name="Ink 21">
                <a:extLst>
                  <a:ext uri="{FF2B5EF4-FFF2-40B4-BE49-F238E27FC236}">
                    <a16:creationId xmlns:a16="http://schemas.microsoft.com/office/drawing/2014/main" id="{B6BC57D7-5613-47C7-9D15-A8AD5B3C18C0}"/>
                  </a:ext>
                </a:extLst>
              </p:cNvPr>
              <p:cNvPicPr/>
              <p:nvPr/>
            </p:nvPicPr>
            <p:blipFill>
              <a:blip r:embed="rId24"/>
              <a:stretch>
                <a:fillRect/>
              </a:stretch>
            </p:blipFill>
            <p:spPr>
              <a:xfrm>
                <a:off x="870539" y="4695447"/>
                <a:ext cx="1044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7EE93F6F-E1F2-4E86-BC7E-3539CD5536F1}"/>
                  </a:ext>
                </a:extLst>
              </p14:cNvPr>
              <p14:cNvContentPartPr/>
              <p14:nvPr/>
            </p14:nvContentPartPr>
            <p14:xfrm>
              <a:off x="1828499" y="5013327"/>
              <a:ext cx="403920" cy="141480"/>
            </p14:xfrm>
          </p:contentPart>
        </mc:Choice>
        <mc:Fallback xmlns="">
          <p:pic>
            <p:nvPicPr>
              <p:cNvPr id="23" name="Ink 22">
                <a:extLst>
                  <a:ext uri="{FF2B5EF4-FFF2-40B4-BE49-F238E27FC236}">
                    <a16:creationId xmlns:a16="http://schemas.microsoft.com/office/drawing/2014/main" id="{7EE93F6F-E1F2-4E86-BC7E-3539CD5536F1}"/>
                  </a:ext>
                </a:extLst>
              </p:cNvPr>
              <p:cNvPicPr/>
              <p:nvPr/>
            </p:nvPicPr>
            <p:blipFill>
              <a:blip r:embed="rId26"/>
              <a:stretch>
                <a:fillRect/>
              </a:stretch>
            </p:blipFill>
            <p:spPr>
              <a:xfrm>
                <a:off x="1810859" y="4977687"/>
                <a:ext cx="439560" cy="213120"/>
              </a:xfrm>
              <a:prstGeom prst="rect">
                <a:avLst/>
              </a:prstGeom>
            </p:spPr>
          </p:pic>
        </mc:Fallback>
      </mc:AlternateContent>
      <p:grpSp>
        <p:nvGrpSpPr>
          <p:cNvPr id="12" name="Group 11">
            <a:extLst>
              <a:ext uri="{FF2B5EF4-FFF2-40B4-BE49-F238E27FC236}">
                <a16:creationId xmlns:a16="http://schemas.microsoft.com/office/drawing/2014/main" id="{D1A814AB-3DB7-44E6-B50E-DF632D4AA15C}"/>
              </a:ext>
            </a:extLst>
          </p:cNvPr>
          <p:cNvGrpSpPr/>
          <p:nvPr/>
        </p:nvGrpSpPr>
        <p:grpSpPr>
          <a:xfrm>
            <a:off x="5031432" y="5348643"/>
            <a:ext cx="120960" cy="223920"/>
            <a:chOff x="5031432" y="5348643"/>
            <a:chExt cx="120960" cy="223920"/>
          </a:xfrm>
        </p:grpSpPr>
        <mc:AlternateContent xmlns:mc="http://schemas.openxmlformats.org/markup-compatibility/2006" xmlns:p14="http://schemas.microsoft.com/office/powerpoint/2010/main">
          <mc:Choice Requires="p14">
            <p:contentPart p14:bwMode="auto" r:id="rId27">
              <p14:nvContentPartPr>
                <p14:cNvPr id="2" name="Ink 1">
                  <a:extLst>
                    <a:ext uri="{FF2B5EF4-FFF2-40B4-BE49-F238E27FC236}">
                      <a16:creationId xmlns:a16="http://schemas.microsoft.com/office/drawing/2014/main" id="{96B9E813-14A4-4569-92AA-DDA23BAC3189}"/>
                    </a:ext>
                  </a:extLst>
                </p14:cNvPr>
                <p14:cNvContentPartPr/>
                <p14:nvPr/>
              </p14:nvContentPartPr>
              <p14:xfrm>
                <a:off x="5040792" y="5440443"/>
                <a:ext cx="100800" cy="107640"/>
              </p14:xfrm>
            </p:contentPart>
          </mc:Choice>
          <mc:Fallback xmlns="">
            <p:pic>
              <p:nvPicPr>
                <p:cNvPr id="2" name="Ink 1">
                  <a:extLst>
                    <a:ext uri="{FF2B5EF4-FFF2-40B4-BE49-F238E27FC236}">
                      <a16:creationId xmlns:a16="http://schemas.microsoft.com/office/drawing/2014/main" id="{96B9E813-14A4-4569-92AA-DDA23BAC3189}"/>
                    </a:ext>
                  </a:extLst>
                </p:cNvPr>
                <p:cNvPicPr/>
                <p:nvPr/>
              </p:nvPicPr>
              <p:blipFill>
                <a:blip r:embed="rId28"/>
                <a:stretch>
                  <a:fillRect/>
                </a:stretch>
              </p:blipFill>
              <p:spPr>
                <a:xfrm>
                  <a:off x="5032152" y="5431803"/>
                  <a:ext cx="118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 name="Ink 8">
                  <a:extLst>
                    <a:ext uri="{FF2B5EF4-FFF2-40B4-BE49-F238E27FC236}">
                      <a16:creationId xmlns:a16="http://schemas.microsoft.com/office/drawing/2014/main" id="{FA33B28F-9DC6-45AE-BDBF-076D53116133}"/>
                    </a:ext>
                  </a:extLst>
                </p14:cNvPr>
                <p14:cNvContentPartPr/>
                <p14:nvPr/>
              </p14:nvContentPartPr>
              <p14:xfrm>
                <a:off x="5099472" y="5491563"/>
                <a:ext cx="52920" cy="81000"/>
              </p14:xfrm>
            </p:contentPart>
          </mc:Choice>
          <mc:Fallback xmlns="">
            <p:pic>
              <p:nvPicPr>
                <p:cNvPr id="9" name="Ink 8">
                  <a:extLst>
                    <a:ext uri="{FF2B5EF4-FFF2-40B4-BE49-F238E27FC236}">
                      <a16:creationId xmlns:a16="http://schemas.microsoft.com/office/drawing/2014/main" id="{FA33B28F-9DC6-45AE-BDBF-076D53116133}"/>
                    </a:ext>
                  </a:extLst>
                </p:cNvPr>
                <p:cNvPicPr/>
                <p:nvPr/>
              </p:nvPicPr>
              <p:blipFill>
                <a:blip r:embed="rId30"/>
                <a:stretch>
                  <a:fillRect/>
                </a:stretch>
              </p:blipFill>
              <p:spPr>
                <a:xfrm>
                  <a:off x="5090832" y="5482563"/>
                  <a:ext cx="705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Ink 9">
                  <a:extLst>
                    <a:ext uri="{FF2B5EF4-FFF2-40B4-BE49-F238E27FC236}">
                      <a16:creationId xmlns:a16="http://schemas.microsoft.com/office/drawing/2014/main" id="{538181B5-C4B2-4817-BAD0-F571ED046E02}"/>
                    </a:ext>
                  </a:extLst>
                </p14:cNvPr>
                <p14:cNvContentPartPr/>
                <p14:nvPr/>
              </p14:nvContentPartPr>
              <p14:xfrm>
                <a:off x="5031432" y="5348643"/>
                <a:ext cx="105480" cy="28080"/>
              </p14:xfrm>
            </p:contentPart>
          </mc:Choice>
          <mc:Fallback xmlns="">
            <p:pic>
              <p:nvPicPr>
                <p:cNvPr id="10" name="Ink 9">
                  <a:extLst>
                    <a:ext uri="{FF2B5EF4-FFF2-40B4-BE49-F238E27FC236}">
                      <a16:creationId xmlns:a16="http://schemas.microsoft.com/office/drawing/2014/main" id="{538181B5-C4B2-4817-BAD0-F571ED046E02}"/>
                    </a:ext>
                  </a:extLst>
                </p:cNvPr>
                <p:cNvPicPr/>
                <p:nvPr/>
              </p:nvPicPr>
              <p:blipFill>
                <a:blip r:embed="rId32"/>
                <a:stretch>
                  <a:fillRect/>
                </a:stretch>
              </p:blipFill>
              <p:spPr>
                <a:xfrm>
                  <a:off x="5022432" y="5340003"/>
                  <a:ext cx="123120" cy="45720"/>
                </a:xfrm>
                <a:prstGeom prst="rect">
                  <a:avLst/>
                </a:prstGeom>
              </p:spPr>
            </p:pic>
          </mc:Fallback>
        </mc:AlternateContent>
      </p:grpSp>
    </p:spTree>
    <p:extLst>
      <p:ext uri="{BB962C8B-B14F-4D97-AF65-F5344CB8AC3E}">
        <p14:creationId xmlns:p14="http://schemas.microsoft.com/office/powerpoint/2010/main" val="312159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8EF94-7193-4A3B-AC7C-A6AB5AF0DE84}"/>
              </a:ext>
            </a:extLst>
          </p:cNvPr>
          <p:cNvPicPr>
            <a:picLocks noChangeAspect="1"/>
          </p:cNvPicPr>
          <p:nvPr/>
        </p:nvPicPr>
        <p:blipFill>
          <a:blip r:embed="rId2"/>
          <a:stretch>
            <a:fillRect/>
          </a:stretch>
        </p:blipFill>
        <p:spPr>
          <a:xfrm>
            <a:off x="152400" y="838200"/>
            <a:ext cx="5654938" cy="5791200"/>
          </a:xfrm>
          <a:prstGeom prst="rect">
            <a:avLst/>
          </a:prstGeom>
        </p:spPr>
      </p:pic>
      <p:sp>
        <p:nvSpPr>
          <p:cNvPr id="4" name="TextBox 3">
            <a:extLst>
              <a:ext uri="{FF2B5EF4-FFF2-40B4-BE49-F238E27FC236}">
                <a16:creationId xmlns:a16="http://schemas.microsoft.com/office/drawing/2014/main" id="{4168D930-1565-46A3-93A9-56B0E4861FA5}"/>
              </a:ext>
            </a:extLst>
          </p:cNvPr>
          <p:cNvSpPr txBox="1"/>
          <p:nvPr/>
        </p:nvSpPr>
        <p:spPr>
          <a:xfrm>
            <a:off x="2898779" y="-51122"/>
            <a:ext cx="3942105" cy="707886"/>
          </a:xfrm>
          <a:prstGeom prst="rect">
            <a:avLst/>
          </a:prstGeom>
          <a:noFill/>
        </p:spPr>
        <p:txBody>
          <a:bodyPr wrap="none" rtlCol="0">
            <a:spAutoFit/>
          </a:bodyPr>
          <a:lstStyle/>
          <a:p>
            <a:r>
              <a:rPr lang="en-US" sz="4000" dirty="0"/>
              <a:t>Self Clearing Logic</a:t>
            </a:r>
          </a:p>
        </p:txBody>
      </p:sp>
      <p:sp>
        <p:nvSpPr>
          <p:cNvPr id="5" name="TextBox 4">
            <a:extLst>
              <a:ext uri="{FF2B5EF4-FFF2-40B4-BE49-F238E27FC236}">
                <a16:creationId xmlns:a16="http://schemas.microsoft.com/office/drawing/2014/main" id="{B203FC5D-BF56-4E9A-B81F-45E118A175CE}"/>
              </a:ext>
            </a:extLst>
          </p:cNvPr>
          <p:cNvSpPr txBox="1"/>
          <p:nvPr/>
        </p:nvSpPr>
        <p:spPr>
          <a:xfrm>
            <a:off x="5841178" y="1077461"/>
            <a:ext cx="3188437" cy="830997"/>
          </a:xfrm>
          <a:prstGeom prst="rect">
            <a:avLst/>
          </a:prstGeom>
          <a:noFill/>
        </p:spPr>
        <p:txBody>
          <a:bodyPr wrap="none" rtlCol="0">
            <a:spAutoFit/>
          </a:bodyPr>
          <a:lstStyle/>
          <a:p>
            <a:r>
              <a:rPr lang="en-US" sz="2400" dirty="0">
                <a:solidFill>
                  <a:srgbClr val="FFFF00"/>
                </a:solidFill>
              </a:rPr>
              <a:t>How else could be circle</a:t>
            </a:r>
          </a:p>
          <a:p>
            <a:r>
              <a:rPr lang="en-US" sz="2400" dirty="0">
                <a:solidFill>
                  <a:srgbClr val="FFFF00"/>
                </a:solidFill>
              </a:rPr>
              <a:t>to fix the hang up?</a:t>
            </a:r>
          </a:p>
        </p:txBody>
      </p:sp>
      <p:sp>
        <p:nvSpPr>
          <p:cNvPr id="6" name="TextBox 5">
            <a:extLst>
              <a:ext uri="{FF2B5EF4-FFF2-40B4-BE49-F238E27FC236}">
                <a16:creationId xmlns:a16="http://schemas.microsoft.com/office/drawing/2014/main" id="{4E21843C-0897-4A6C-A2B1-AB27F3CBFC55}"/>
              </a:ext>
            </a:extLst>
          </p:cNvPr>
          <p:cNvSpPr txBox="1"/>
          <p:nvPr/>
        </p:nvSpPr>
        <p:spPr>
          <a:xfrm>
            <a:off x="5878175" y="2262967"/>
            <a:ext cx="3114442" cy="3046988"/>
          </a:xfrm>
          <a:prstGeom prst="rect">
            <a:avLst/>
          </a:prstGeom>
          <a:noFill/>
        </p:spPr>
        <p:txBody>
          <a:bodyPr wrap="none" rtlCol="0">
            <a:spAutoFit/>
          </a:bodyPr>
          <a:lstStyle/>
          <a:p>
            <a:r>
              <a:rPr lang="en-US" sz="2400" dirty="0"/>
              <a:t>Circle X in Db square 2. </a:t>
            </a:r>
          </a:p>
          <a:p>
            <a:endParaRPr lang="en-US" sz="2400" dirty="0"/>
          </a:p>
          <a:p>
            <a:r>
              <a:rPr lang="en-US" sz="2400" dirty="0"/>
              <a:t>Now state 2 goes to </a:t>
            </a:r>
          </a:p>
          <a:p>
            <a:r>
              <a:rPr lang="en-US" sz="2400" dirty="0"/>
              <a:t>square 111  (7) instead</a:t>
            </a:r>
          </a:p>
          <a:p>
            <a:r>
              <a:rPr lang="en-US" sz="2400" dirty="0"/>
              <a:t>of square 101 (5).</a:t>
            </a:r>
          </a:p>
          <a:p>
            <a:endParaRPr lang="en-US" sz="2400" dirty="0"/>
          </a:p>
          <a:p>
            <a:r>
              <a:rPr lang="en-US" sz="2400" dirty="0"/>
              <a:t>Db = C </a:t>
            </a:r>
            <a:r>
              <a:rPr lang="en-US" sz="2400" dirty="0">
                <a:solidFill>
                  <a:srgbClr val="FFFF00"/>
                </a:solidFill>
              </a:rPr>
              <a:t>+ A’B</a:t>
            </a:r>
            <a:r>
              <a:rPr lang="en-US" sz="2400" b="1" dirty="0">
                <a:solidFill>
                  <a:srgbClr val="FFFF00"/>
                </a:solidFill>
              </a:rPr>
              <a:t> </a:t>
            </a:r>
            <a:endParaRPr lang="en-US" sz="2400" dirty="0">
              <a:solidFill>
                <a:srgbClr val="FFFF00"/>
              </a:solidFill>
            </a:endParaRPr>
          </a:p>
          <a:p>
            <a:r>
              <a:rPr lang="en-US" sz="2400" dirty="0"/>
              <a:t>Two extra gates.</a:t>
            </a:r>
          </a:p>
        </p:txBody>
      </p:sp>
      <p:grpSp>
        <p:nvGrpSpPr>
          <p:cNvPr id="14" name="Group 13">
            <a:extLst>
              <a:ext uri="{FF2B5EF4-FFF2-40B4-BE49-F238E27FC236}">
                <a16:creationId xmlns:a16="http://schemas.microsoft.com/office/drawing/2014/main" id="{BA6C9A74-4E24-4FBD-B7C2-EE3F228195AB}"/>
              </a:ext>
            </a:extLst>
          </p:cNvPr>
          <p:cNvGrpSpPr/>
          <p:nvPr/>
        </p:nvGrpSpPr>
        <p:grpSpPr>
          <a:xfrm>
            <a:off x="2401979" y="2026708"/>
            <a:ext cx="536400" cy="435240"/>
            <a:chOff x="2401979" y="2026708"/>
            <a:chExt cx="536400" cy="43524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0D9829A-4EC5-4CAE-B52E-C47D43F6D8C9}"/>
                    </a:ext>
                  </a:extLst>
                </p14:cNvPr>
                <p14:cNvContentPartPr/>
                <p14:nvPr/>
              </p14:nvContentPartPr>
              <p14:xfrm>
                <a:off x="2730659" y="2099428"/>
                <a:ext cx="168120" cy="362520"/>
              </p14:xfrm>
            </p:contentPart>
          </mc:Choice>
          <mc:Fallback xmlns="">
            <p:pic>
              <p:nvPicPr>
                <p:cNvPr id="7" name="Ink 6">
                  <a:extLst>
                    <a:ext uri="{FF2B5EF4-FFF2-40B4-BE49-F238E27FC236}">
                      <a16:creationId xmlns:a16="http://schemas.microsoft.com/office/drawing/2014/main" id="{A0D9829A-4EC5-4CAE-B52E-C47D43F6D8C9}"/>
                    </a:ext>
                  </a:extLst>
                </p:cNvPr>
                <p:cNvPicPr/>
                <p:nvPr/>
              </p:nvPicPr>
              <p:blipFill>
                <a:blip r:embed="rId4"/>
                <a:stretch>
                  <a:fillRect/>
                </a:stretch>
              </p:blipFill>
              <p:spPr>
                <a:xfrm>
                  <a:off x="2712659" y="2081428"/>
                  <a:ext cx="2037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A3BD203-1BCD-41E6-BC12-9E9078CCAC52}"/>
                    </a:ext>
                  </a:extLst>
                </p14:cNvPr>
                <p14:cNvContentPartPr/>
                <p14:nvPr/>
              </p14:nvContentPartPr>
              <p14:xfrm>
                <a:off x="2764499" y="2073868"/>
                <a:ext cx="173880" cy="31320"/>
              </p14:xfrm>
            </p:contentPart>
          </mc:Choice>
          <mc:Fallback xmlns="">
            <p:pic>
              <p:nvPicPr>
                <p:cNvPr id="8" name="Ink 7">
                  <a:extLst>
                    <a:ext uri="{FF2B5EF4-FFF2-40B4-BE49-F238E27FC236}">
                      <a16:creationId xmlns:a16="http://schemas.microsoft.com/office/drawing/2014/main" id="{2A3BD203-1BCD-41E6-BC12-9E9078CCAC52}"/>
                    </a:ext>
                  </a:extLst>
                </p:cNvPr>
                <p:cNvPicPr/>
                <p:nvPr/>
              </p:nvPicPr>
              <p:blipFill>
                <a:blip r:embed="rId6"/>
                <a:stretch>
                  <a:fillRect/>
                </a:stretch>
              </p:blipFill>
              <p:spPr>
                <a:xfrm>
                  <a:off x="2746499" y="2056228"/>
                  <a:ext cx="2095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516D5178-DE67-4BFC-89C6-F052A102CF5E}"/>
                    </a:ext>
                  </a:extLst>
                </p14:cNvPr>
                <p14:cNvContentPartPr/>
                <p14:nvPr/>
              </p14:nvContentPartPr>
              <p14:xfrm>
                <a:off x="2401979" y="2096548"/>
                <a:ext cx="213480" cy="141840"/>
              </p14:xfrm>
            </p:contentPart>
          </mc:Choice>
          <mc:Fallback xmlns="">
            <p:pic>
              <p:nvPicPr>
                <p:cNvPr id="11" name="Ink 10">
                  <a:extLst>
                    <a:ext uri="{FF2B5EF4-FFF2-40B4-BE49-F238E27FC236}">
                      <a16:creationId xmlns:a16="http://schemas.microsoft.com/office/drawing/2014/main" id="{516D5178-DE67-4BFC-89C6-F052A102CF5E}"/>
                    </a:ext>
                  </a:extLst>
                </p:cNvPr>
                <p:cNvPicPr/>
                <p:nvPr/>
              </p:nvPicPr>
              <p:blipFill>
                <a:blip r:embed="rId8"/>
                <a:stretch>
                  <a:fillRect/>
                </a:stretch>
              </p:blipFill>
              <p:spPr>
                <a:xfrm>
                  <a:off x="2383979" y="2078548"/>
                  <a:ext cx="2491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B4BA5B9-C99C-45FC-B930-4251FB5F409E}"/>
                    </a:ext>
                  </a:extLst>
                </p14:cNvPr>
                <p14:cNvContentPartPr/>
                <p14:nvPr/>
              </p14:nvContentPartPr>
              <p14:xfrm>
                <a:off x="2439779" y="2026708"/>
                <a:ext cx="109440" cy="62280"/>
              </p14:xfrm>
            </p:contentPart>
          </mc:Choice>
          <mc:Fallback xmlns="">
            <p:pic>
              <p:nvPicPr>
                <p:cNvPr id="13" name="Ink 12">
                  <a:extLst>
                    <a:ext uri="{FF2B5EF4-FFF2-40B4-BE49-F238E27FC236}">
                      <a16:creationId xmlns:a16="http://schemas.microsoft.com/office/drawing/2014/main" id="{8B4BA5B9-C99C-45FC-B930-4251FB5F409E}"/>
                    </a:ext>
                  </a:extLst>
                </p:cNvPr>
                <p:cNvPicPr/>
                <p:nvPr/>
              </p:nvPicPr>
              <p:blipFill>
                <a:blip r:embed="rId10"/>
                <a:stretch>
                  <a:fillRect/>
                </a:stretch>
              </p:blipFill>
              <p:spPr>
                <a:xfrm>
                  <a:off x="2422139" y="2008708"/>
                  <a:ext cx="145080" cy="9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E4483CA-CF4D-4AAB-A2A9-903736572E64}"/>
                  </a:ext>
                </a:extLst>
              </p14:cNvPr>
              <p14:cNvContentPartPr/>
              <p14:nvPr/>
            </p14:nvContentPartPr>
            <p14:xfrm>
              <a:off x="871619" y="4725687"/>
              <a:ext cx="360" cy="315000"/>
            </p14:xfrm>
          </p:contentPart>
        </mc:Choice>
        <mc:Fallback xmlns="">
          <p:pic>
            <p:nvPicPr>
              <p:cNvPr id="16" name="Ink 15">
                <a:extLst>
                  <a:ext uri="{FF2B5EF4-FFF2-40B4-BE49-F238E27FC236}">
                    <a16:creationId xmlns:a16="http://schemas.microsoft.com/office/drawing/2014/main" id="{AE4483CA-CF4D-4AAB-A2A9-903736572E64}"/>
                  </a:ext>
                </a:extLst>
              </p:cNvPr>
              <p:cNvPicPr/>
              <p:nvPr/>
            </p:nvPicPr>
            <p:blipFill>
              <a:blip r:embed="rId12"/>
              <a:stretch>
                <a:fillRect/>
              </a:stretch>
            </p:blipFill>
            <p:spPr>
              <a:xfrm>
                <a:off x="853619" y="4689687"/>
                <a:ext cx="360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F1644FA2-507F-479A-8A8E-FB324DDB2AC5}"/>
                  </a:ext>
                </a:extLst>
              </p14:cNvPr>
              <p14:cNvContentPartPr/>
              <p14:nvPr/>
            </p14:nvContentPartPr>
            <p14:xfrm>
              <a:off x="891419" y="4730367"/>
              <a:ext cx="359280" cy="294120"/>
            </p14:xfrm>
          </p:contentPart>
        </mc:Choice>
        <mc:Fallback xmlns="">
          <p:pic>
            <p:nvPicPr>
              <p:cNvPr id="17" name="Ink 16">
                <a:extLst>
                  <a:ext uri="{FF2B5EF4-FFF2-40B4-BE49-F238E27FC236}">
                    <a16:creationId xmlns:a16="http://schemas.microsoft.com/office/drawing/2014/main" id="{F1644FA2-507F-479A-8A8E-FB324DDB2AC5}"/>
                  </a:ext>
                </a:extLst>
              </p:cNvPr>
              <p:cNvPicPr/>
              <p:nvPr/>
            </p:nvPicPr>
            <p:blipFill>
              <a:blip r:embed="rId14"/>
              <a:stretch>
                <a:fillRect/>
              </a:stretch>
            </p:blipFill>
            <p:spPr>
              <a:xfrm>
                <a:off x="873419" y="4694727"/>
                <a:ext cx="3949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A6F59716-8EE0-4192-9169-5581F95277AC}"/>
                  </a:ext>
                </a:extLst>
              </p14:cNvPr>
              <p14:cNvContentPartPr/>
              <p14:nvPr/>
            </p14:nvContentPartPr>
            <p14:xfrm>
              <a:off x="1811219" y="4885167"/>
              <a:ext cx="55800" cy="246960"/>
            </p14:xfrm>
          </p:contentPart>
        </mc:Choice>
        <mc:Fallback xmlns="">
          <p:pic>
            <p:nvPicPr>
              <p:cNvPr id="18" name="Ink 17">
                <a:extLst>
                  <a:ext uri="{FF2B5EF4-FFF2-40B4-BE49-F238E27FC236}">
                    <a16:creationId xmlns:a16="http://schemas.microsoft.com/office/drawing/2014/main" id="{A6F59716-8EE0-4192-9169-5581F95277AC}"/>
                  </a:ext>
                </a:extLst>
              </p:cNvPr>
              <p:cNvPicPr/>
              <p:nvPr/>
            </p:nvPicPr>
            <p:blipFill>
              <a:blip r:embed="rId16"/>
              <a:stretch>
                <a:fillRect/>
              </a:stretch>
            </p:blipFill>
            <p:spPr>
              <a:xfrm>
                <a:off x="1793579" y="4849527"/>
                <a:ext cx="914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9D3F3B5C-5EF5-45EF-AC1C-7E46AD3E0523}"/>
                  </a:ext>
                </a:extLst>
              </p14:cNvPr>
              <p14:cNvContentPartPr/>
              <p14:nvPr/>
            </p14:nvContentPartPr>
            <p14:xfrm>
              <a:off x="1807619" y="4868967"/>
              <a:ext cx="411120" cy="271800"/>
            </p14:xfrm>
          </p:contentPart>
        </mc:Choice>
        <mc:Fallback xmlns="">
          <p:pic>
            <p:nvPicPr>
              <p:cNvPr id="19" name="Ink 18">
                <a:extLst>
                  <a:ext uri="{FF2B5EF4-FFF2-40B4-BE49-F238E27FC236}">
                    <a16:creationId xmlns:a16="http://schemas.microsoft.com/office/drawing/2014/main" id="{9D3F3B5C-5EF5-45EF-AC1C-7E46AD3E0523}"/>
                  </a:ext>
                </a:extLst>
              </p:cNvPr>
              <p:cNvPicPr/>
              <p:nvPr/>
            </p:nvPicPr>
            <p:blipFill>
              <a:blip r:embed="rId18"/>
              <a:stretch>
                <a:fillRect/>
              </a:stretch>
            </p:blipFill>
            <p:spPr>
              <a:xfrm>
                <a:off x="1789619" y="4832967"/>
                <a:ext cx="4467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BB720BEB-F645-48F6-8D2A-922A382E587C}"/>
                  </a:ext>
                </a:extLst>
              </p14:cNvPr>
              <p14:cNvContentPartPr/>
              <p14:nvPr/>
            </p14:nvContentPartPr>
            <p14:xfrm>
              <a:off x="1833899" y="4906407"/>
              <a:ext cx="266400" cy="210600"/>
            </p14:xfrm>
          </p:contentPart>
        </mc:Choice>
        <mc:Fallback xmlns="">
          <p:pic>
            <p:nvPicPr>
              <p:cNvPr id="20" name="Ink 19">
                <a:extLst>
                  <a:ext uri="{FF2B5EF4-FFF2-40B4-BE49-F238E27FC236}">
                    <a16:creationId xmlns:a16="http://schemas.microsoft.com/office/drawing/2014/main" id="{BB720BEB-F645-48F6-8D2A-922A382E587C}"/>
                  </a:ext>
                </a:extLst>
              </p:cNvPr>
              <p:cNvPicPr/>
              <p:nvPr/>
            </p:nvPicPr>
            <p:blipFill>
              <a:blip r:embed="rId20"/>
              <a:stretch>
                <a:fillRect/>
              </a:stretch>
            </p:blipFill>
            <p:spPr>
              <a:xfrm>
                <a:off x="1816259" y="4870407"/>
                <a:ext cx="3020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79D74A70-A906-4089-A939-1615CCD87B78}"/>
                  </a:ext>
                </a:extLst>
              </p14:cNvPr>
              <p14:cNvContentPartPr/>
              <p14:nvPr/>
            </p14:nvContentPartPr>
            <p14:xfrm>
              <a:off x="883139" y="4767807"/>
              <a:ext cx="397080" cy="291960"/>
            </p14:xfrm>
          </p:contentPart>
        </mc:Choice>
        <mc:Fallback xmlns="">
          <p:pic>
            <p:nvPicPr>
              <p:cNvPr id="21" name="Ink 20">
                <a:extLst>
                  <a:ext uri="{FF2B5EF4-FFF2-40B4-BE49-F238E27FC236}">
                    <a16:creationId xmlns:a16="http://schemas.microsoft.com/office/drawing/2014/main" id="{79D74A70-A906-4089-A939-1615CCD87B78}"/>
                  </a:ext>
                </a:extLst>
              </p:cNvPr>
              <p:cNvPicPr/>
              <p:nvPr/>
            </p:nvPicPr>
            <p:blipFill>
              <a:blip r:embed="rId22"/>
              <a:stretch>
                <a:fillRect/>
              </a:stretch>
            </p:blipFill>
            <p:spPr>
              <a:xfrm>
                <a:off x="865139" y="4731807"/>
                <a:ext cx="4327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B6BC57D7-5613-47C7-9D15-A8AD5B3C18C0}"/>
                  </a:ext>
                </a:extLst>
              </p14:cNvPr>
              <p14:cNvContentPartPr/>
              <p14:nvPr/>
            </p14:nvContentPartPr>
            <p14:xfrm>
              <a:off x="888179" y="4731087"/>
              <a:ext cx="68760" cy="191520"/>
            </p14:xfrm>
          </p:contentPart>
        </mc:Choice>
        <mc:Fallback xmlns="">
          <p:pic>
            <p:nvPicPr>
              <p:cNvPr id="22" name="Ink 21">
                <a:extLst>
                  <a:ext uri="{FF2B5EF4-FFF2-40B4-BE49-F238E27FC236}">
                    <a16:creationId xmlns:a16="http://schemas.microsoft.com/office/drawing/2014/main" id="{B6BC57D7-5613-47C7-9D15-A8AD5B3C18C0}"/>
                  </a:ext>
                </a:extLst>
              </p:cNvPr>
              <p:cNvPicPr/>
              <p:nvPr/>
            </p:nvPicPr>
            <p:blipFill>
              <a:blip r:embed="rId24"/>
              <a:stretch>
                <a:fillRect/>
              </a:stretch>
            </p:blipFill>
            <p:spPr>
              <a:xfrm>
                <a:off x="870539" y="4695447"/>
                <a:ext cx="1044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7EE93F6F-E1F2-4E86-BC7E-3539CD5536F1}"/>
                  </a:ext>
                </a:extLst>
              </p14:cNvPr>
              <p14:cNvContentPartPr/>
              <p14:nvPr/>
            </p14:nvContentPartPr>
            <p14:xfrm>
              <a:off x="1828499" y="5013327"/>
              <a:ext cx="403920" cy="141480"/>
            </p14:xfrm>
          </p:contentPart>
        </mc:Choice>
        <mc:Fallback xmlns="">
          <p:pic>
            <p:nvPicPr>
              <p:cNvPr id="23" name="Ink 22">
                <a:extLst>
                  <a:ext uri="{FF2B5EF4-FFF2-40B4-BE49-F238E27FC236}">
                    <a16:creationId xmlns:a16="http://schemas.microsoft.com/office/drawing/2014/main" id="{7EE93F6F-E1F2-4E86-BC7E-3539CD5536F1}"/>
                  </a:ext>
                </a:extLst>
              </p:cNvPr>
              <p:cNvPicPr/>
              <p:nvPr/>
            </p:nvPicPr>
            <p:blipFill>
              <a:blip r:embed="rId26"/>
              <a:stretch>
                <a:fillRect/>
              </a:stretch>
            </p:blipFill>
            <p:spPr>
              <a:xfrm>
                <a:off x="1810859" y="4977687"/>
                <a:ext cx="439560" cy="213120"/>
              </a:xfrm>
              <a:prstGeom prst="rect">
                <a:avLst/>
              </a:prstGeom>
            </p:spPr>
          </p:pic>
        </mc:Fallback>
      </mc:AlternateContent>
      <p:grpSp>
        <p:nvGrpSpPr>
          <p:cNvPr id="12" name="Group 11">
            <a:extLst>
              <a:ext uri="{FF2B5EF4-FFF2-40B4-BE49-F238E27FC236}">
                <a16:creationId xmlns:a16="http://schemas.microsoft.com/office/drawing/2014/main" id="{D1A814AB-3DB7-44E6-B50E-DF632D4AA15C}"/>
              </a:ext>
            </a:extLst>
          </p:cNvPr>
          <p:cNvGrpSpPr/>
          <p:nvPr/>
        </p:nvGrpSpPr>
        <p:grpSpPr>
          <a:xfrm>
            <a:off x="5031432" y="5348643"/>
            <a:ext cx="120960" cy="223920"/>
            <a:chOff x="5031432" y="5348643"/>
            <a:chExt cx="120960" cy="223920"/>
          </a:xfrm>
        </p:grpSpPr>
        <mc:AlternateContent xmlns:mc="http://schemas.openxmlformats.org/markup-compatibility/2006" xmlns:p14="http://schemas.microsoft.com/office/powerpoint/2010/main">
          <mc:Choice Requires="p14">
            <p:contentPart p14:bwMode="auto" r:id="rId27">
              <p14:nvContentPartPr>
                <p14:cNvPr id="2" name="Ink 1">
                  <a:extLst>
                    <a:ext uri="{FF2B5EF4-FFF2-40B4-BE49-F238E27FC236}">
                      <a16:creationId xmlns:a16="http://schemas.microsoft.com/office/drawing/2014/main" id="{96B9E813-14A4-4569-92AA-DDA23BAC3189}"/>
                    </a:ext>
                  </a:extLst>
                </p14:cNvPr>
                <p14:cNvContentPartPr/>
                <p14:nvPr/>
              </p14:nvContentPartPr>
              <p14:xfrm>
                <a:off x="5040792" y="5440443"/>
                <a:ext cx="100800" cy="107640"/>
              </p14:xfrm>
            </p:contentPart>
          </mc:Choice>
          <mc:Fallback xmlns="">
            <p:pic>
              <p:nvPicPr>
                <p:cNvPr id="2" name="Ink 1">
                  <a:extLst>
                    <a:ext uri="{FF2B5EF4-FFF2-40B4-BE49-F238E27FC236}">
                      <a16:creationId xmlns:a16="http://schemas.microsoft.com/office/drawing/2014/main" id="{96B9E813-14A4-4569-92AA-DDA23BAC3189}"/>
                    </a:ext>
                  </a:extLst>
                </p:cNvPr>
                <p:cNvPicPr/>
                <p:nvPr/>
              </p:nvPicPr>
              <p:blipFill>
                <a:blip r:embed="rId28"/>
                <a:stretch>
                  <a:fillRect/>
                </a:stretch>
              </p:blipFill>
              <p:spPr>
                <a:xfrm>
                  <a:off x="5032152" y="5431803"/>
                  <a:ext cx="118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 name="Ink 8">
                  <a:extLst>
                    <a:ext uri="{FF2B5EF4-FFF2-40B4-BE49-F238E27FC236}">
                      <a16:creationId xmlns:a16="http://schemas.microsoft.com/office/drawing/2014/main" id="{FA33B28F-9DC6-45AE-BDBF-076D53116133}"/>
                    </a:ext>
                  </a:extLst>
                </p14:cNvPr>
                <p14:cNvContentPartPr/>
                <p14:nvPr/>
              </p14:nvContentPartPr>
              <p14:xfrm>
                <a:off x="5099472" y="5491563"/>
                <a:ext cx="52920" cy="81000"/>
              </p14:xfrm>
            </p:contentPart>
          </mc:Choice>
          <mc:Fallback xmlns="">
            <p:pic>
              <p:nvPicPr>
                <p:cNvPr id="9" name="Ink 8">
                  <a:extLst>
                    <a:ext uri="{FF2B5EF4-FFF2-40B4-BE49-F238E27FC236}">
                      <a16:creationId xmlns:a16="http://schemas.microsoft.com/office/drawing/2014/main" id="{FA33B28F-9DC6-45AE-BDBF-076D53116133}"/>
                    </a:ext>
                  </a:extLst>
                </p:cNvPr>
                <p:cNvPicPr/>
                <p:nvPr/>
              </p:nvPicPr>
              <p:blipFill>
                <a:blip r:embed="rId30"/>
                <a:stretch>
                  <a:fillRect/>
                </a:stretch>
              </p:blipFill>
              <p:spPr>
                <a:xfrm>
                  <a:off x="5090832" y="5482563"/>
                  <a:ext cx="705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 name="Ink 9">
                  <a:extLst>
                    <a:ext uri="{FF2B5EF4-FFF2-40B4-BE49-F238E27FC236}">
                      <a16:creationId xmlns:a16="http://schemas.microsoft.com/office/drawing/2014/main" id="{538181B5-C4B2-4817-BAD0-F571ED046E02}"/>
                    </a:ext>
                  </a:extLst>
                </p14:cNvPr>
                <p14:cNvContentPartPr/>
                <p14:nvPr/>
              </p14:nvContentPartPr>
              <p14:xfrm>
                <a:off x="5031432" y="5348643"/>
                <a:ext cx="105480" cy="28080"/>
              </p14:xfrm>
            </p:contentPart>
          </mc:Choice>
          <mc:Fallback xmlns="">
            <p:pic>
              <p:nvPicPr>
                <p:cNvPr id="10" name="Ink 9">
                  <a:extLst>
                    <a:ext uri="{FF2B5EF4-FFF2-40B4-BE49-F238E27FC236}">
                      <a16:creationId xmlns:a16="http://schemas.microsoft.com/office/drawing/2014/main" id="{538181B5-C4B2-4817-BAD0-F571ED046E02}"/>
                    </a:ext>
                  </a:extLst>
                </p:cNvPr>
                <p:cNvPicPr/>
                <p:nvPr/>
              </p:nvPicPr>
              <p:blipFill>
                <a:blip r:embed="rId32"/>
                <a:stretch>
                  <a:fillRect/>
                </a:stretch>
              </p:blipFill>
              <p:spPr>
                <a:xfrm>
                  <a:off x="5022432" y="5340003"/>
                  <a:ext cx="123120" cy="45720"/>
                </a:xfrm>
                <a:prstGeom prst="rect">
                  <a:avLst/>
                </a:prstGeom>
              </p:spPr>
            </p:pic>
          </mc:Fallback>
        </mc:AlternateContent>
      </p:grpSp>
    </p:spTree>
    <p:extLst>
      <p:ext uri="{BB962C8B-B14F-4D97-AF65-F5344CB8AC3E}">
        <p14:creationId xmlns:p14="http://schemas.microsoft.com/office/powerpoint/2010/main" val="33926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9CC1E-804D-4D92-93FD-891FC8C40C51}"/>
              </a:ext>
            </a:extLst>
          </p:cNvPr>
          <p:cNvSpPr txBox="1"/>
          <p:nvPr/>
        </p:nvSpPr>
        <p:spPr>
          <a:xfrm>
            <a:off x="2600947" y="76200"/>
            <a:ext cx="3942105" cy="707886"/>
          </a:xfrm>
          <a:prstGeom prst="rect">
            <a:avLst/>
          </a:prstGeom>
          <a:noFill/>
        </p:spPr>
        <p:txBody>
          <a:bodyPr wrap="none" rtlCol="0">
            <a:spAutoFit/>
          </a:bodyPr>
          <a:lstStyle/>
          <a:p>
            <a:r>
              <a:rPr lang="en-US" sz="4000" dirty="0"/>
              <a:t>Self Clearing Logic</a:t>
            </a:r>
          </a:p>
        </p:txBody>
      </p:sp>
      <p:pic>
        <p:nvPicPr>
          <p:cNvPr id="4" name="Picture 3">
            <a:extLst>
              <a:ext uri="{FF2B5EF4-FFF2-40B4-BE49-F238E27FC236}">
                <a16:creationId xmlns:a16="http://schemas.microsoft.com/office/drawing/2014/main" id="{88CD1E67-BB57-462E-B4B0-430C65E6E9FF}"/>
              </a:ext>
            </a:extLst>
          </p:cNvPr>
          <p:cNvPicPr>
            <a:picLocks noChangeAspect="1"/>
          </p:cNvPicPr>
          <p:nvPr/>
        </p:nvPicPr>
        <p:blipFill>
          <a:blip r:embed="rId2"/>
          <a:stretch>
            <a:fillRect/>
          </a:stretch>
        </p:blipFill>
        <p:spPr>
          <a:xfrm>
            <a:off x="152400" y="784086"/>
            <a:ext cx="5440167" cy="3330714"/>
          </a:xfrm>
          <a:prstGeom prst="rect">
            <a:avLst/>
          </a:prstGeom>
        </p:spPr>
      </p:pic>
      <p:sp>
        <p:nvSpPr>
          <p:cNvPr id="5" name="TextBox 4">
            <a:extLst>
              <a:ext uri="{FF2B5EF4-FFF2-40B4-BE49-F238E27FC236}">
                <a16:creationId xmlns:a16="http://schemas.microsoft.com/office/drawing/2014/main" id="{85136C08-06A5-4AD9-96A8-0B2717388B03}"/>
              </a:ext>
            </a:extLst>
          </p:cNvPr>
          <p:cNvSpPr txBox="1"/>
          <p:nvPr/>
        </p:nvSpPr>
        <p:spPr>
          <a:xfrm>
            <a:off x="5557125" y="1491972"/>
            <a:ext cx="3655168" cy="2308324"/>
          </a:xfrm>
          <a:prstGeom prst="rect">
            <a:avLst/>
          </a:prstGeom>
          <a:noFill/>
        </p:spPr>
        <p:txBody>
          <a:bodyPr wrap="none" rtlCol="0">
            <a:spAutoFit/>
          </a:bodyPr>
          <a:lstStyle/>
          <a:p>
            <a:r>
              <a:rPr lang="en-US" sz="2400" dirty="0"/>
              <a:t>Changed Dc square 5 to a 1,</a:t>
            </a:r>
          </a:p>
          <a:p>
            <a:r>
              <a:rPr lang="en-US" sz="2400" dirty="0"/>
              <a:t>so it goes to state 6 instead</a:t>
            </a:r>
          </a:p>
          <a:p>
            <a:r>
              <a:rPr lang="en-US" sz="2400"/>
              <a:t>of state 2..</a:t>
            </a:r>
            <a:endParaRPr lang="en-US" sz="2400" dirty="0"/>
          </a:p>
          <a:p>
            <a:r>
              <a:rPr lang="en-US" sz="2400" dirty="0"/>
              <a:t>Now all </a:t>
            </a:r>
            <a:r>
              <a:rPr lang="en-US" sz="2400" dirty="0">
                <a:solidFill>
                  <a:srgbClr val="FFC000"/>
                </a:solidFill>
              </a:rPr>
              <a:t>unused states </a:t>
            </a:r>
          </a:p>
          <a:p>
            <a:r>
              <a:rPr lang="en-US" sz="2400" dirty="0"/>
              <a:t>eventually lead to </a:t>
            </a:r>
            <a:r>
              <a:rPr lang="en-US" sz="2400" dirty="0">
                <a:solidFill>
                  <a:srgbClr val="FFFF00"/>
                </a:solidFill>
              </a:rPr>
              <a:t>desired</a:t>
            </a:r>
          </a:p>
          <a:p>
            <a:r>
              <a:rPr lang="en-US" sz="2400" dirty="0">
                <a:solidFill>
                  <a:srgbClr val="FFFF00"/>
                </a:solidFill>
              </a:rPr>
              <a:t>states</a:t>
            </a:r>
            <a:r>
              <a:rPr lang="en-US" sz="2400" dirty="0"/>
              <a:t>.</a:t>
            </a:r>
          </a:p>
        </p:txBody>
      </p:sp>
      <p:sp>
        <p:nvSpPr>
          <p:cNvPr id="6" name="TextBox 5">
            <a:extLst>
              <a:ext uri="{FF2B5EF4-FFF2-40B4-BE49-F238E27FC236}">
                <a16:creationId xmlns:a16="http://schemas.microsoft.com/office/drawing/2014/main" id="{D7FA172C-80FA-4EEA-93D4-D8115147E23B}"/>
              </a:ext>
            </a:extLst>
          </p:cNvPr>
          <p:cNvSpPr txBox="1"/>
          <p:nvPr/>
        </p:nvSpPr>
        <p:spPr>
          <a:xfrm>
            <a:off x="129363" y="4213216"/>
            <a:ext cx="7772400" cy="2677656"/>
          </a:xfrm>
          <a:prstGeom prst="rect">
            <a:avLst/>
          </a:prstGeom>
          <a:noFill/>
        </p:spPr>
        <p:txBody>
          <a:bodyPr wrap="square" rtlCol="0">
            <a:spAutoFit/>
          </a:bodyPr>
          <a:lstStyle/>
          <a:p>
            <a:r>
              <a:rPr lang="en-US" sz="2400" b="1" dirty="0">
                <a:solidFill>
                  <a:srgbClr val="FFFF00"/>
                </a:solidFill>
              </a:rPr>
              <a:t>Don’t design ASMs with hang up states!</a:t>
            </a:r>
          </a:p>
          <a:p>
            <a:endParaRPr lang="en-US" sz="2400" dirty="0"/>
          </a:p>
          <a:p>
            <a:r>
              <a:rPr lang="en-US" sz="2400" dirty="0"/>
              <a:t>I think some electrical engineers do.  Perhaps that is why turning electronic devices OFF and back ON fixes them when they are hung up.  Software </a:t>
            </a:r>
            <a:r>
              <a:rPr lang="en-US" sz="2400" dirty="0" err="1"/>
              <a:t>hangups</a:t>
            </a:r>
            <a:r>
              <a:rPr lang="en-US" sz="2400" dirty="0"/>
              <a:t> are fixed on powerup</a:t>
            </a:r>
          </a:p>
          <a:p>
            <a:r>
              <a:rPr lang="en-US" sz="2400" dirty="0"/>
              <a:t>because all CPUs and microcontrollers go to the instruction</a:t>
            </a:r>
          </a:p>
          <a:p>
            <a:r>
              <a:rPr lang="en-US" sz="2400" dirty="0"/>
              <a:t>at address zero on power up. </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A237B27-6037-4EEA-89FD-451DBBA540C7}"/>
                  </a:ext>
                </a:extLst>
              </p14:cNvPr>
              <p14:cNvContentPartPr/>
              <p14:nvPr/>
            </p14:nvContentPartPr>
            <p14:xfrm>
              <a:off x="961979" y="3029492"/>
              <a:ext cx="231480" cy="35640"/>
            </p14:xfrm>
          </p:contentPart>
        </mc:Choice>
        <mc:Fallback xmlns="">
          <p:pic>
            <p:nvPicPr>
              <p:cNvPr id="8" name="Ink 7">
                <a:extLst>
                  <a:ext uri="{FF2B5EF4-FFF2-40B4-BE49-F238E27FC236}">
                    <a16:creationId xmlns:a16="http://schemas.microsoft.com/office/drawing/2014/main" id="{2A237B27-6037-4EEA-89FD-451DBBA540C7}"/>
                  </a:ext>
                </a:extLst>
              </p:cNvPr>
              <p:cNvPicPr/>
              <p:nvPr/>
            </p:nvPicPr>
            <p:blipFill>
              <a:blip r:embed="rId4"/>
              <a:stretch>
                <a:fillRect/>
              </a:stretch>
            </p:blipFill>
            <p:spPr>
              <a:xfrm>
                <a:off x="908339" y="2921852"/>
                <a:ext cx="3391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CB74B57-B2B6-4AFE-B70B-7968DD9A3370}"/>
                  </a:ext>
                </a:extLst>
              </p14:cNvPr>
              <p14:cNvContentPartPr/>
              <p14:nvPr/>
            </p14:nvContentPartPr>
            <p14:xfrm>
              <a:off x="2482619" y="2381132"/>
              <a:ext cx="214920" cy="28440"/>
            </p14:xfrm>
          </p:contentPart>
        </mc:Choice>
        <mc:Fallback xmlns="">
          <p:pic>
            <p:nvPicPr>
              <p:cNvPr id="9" name="Ink 8">
                <a:extLst>
                  <a:ext uri="{FF2B5EF4-FFF2-40B4-BE49-F238E27FC236}">
                    <a16:creationId xmlns:a16="http://schemas.microsoft.com/office/drawing/2014/main" id="{4CB74B57-B2B6-4AFE-B70B-7968DD9A3370}"/>
                  </a:ext>
                </a:extLst>
              </p:cNvPr>
              <p:cNvPicPr/>
              <p:nvPr/>
            </p:nvPicPr>
            <p:blipFill>
              <a:blip r:embed="rId6"/>
              <a:stretch>
                <a:fillRect/>
              </a:stretch>
            </p:blipFill>
            <p:spPr>
              <a:xfrm>
                <a:off x="2428619" y="2273132"/>
                <a:ext cx="3225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193B43F-A26E-43F3-85BF-1997F2B3A1D5}"/>
                  </a:ext>
                </a:extLst>
              </p14:cNvPr>
              <p14:cNvContentPartPr/>
              <p14:nvPr/>
            </p14:nvContentPartPr>
            <p14:xfrm>
              <a:off x="2413139" y="1689932"/>
              <a:ext cx="284760" cy="27720"/>
            </p14:xfrm>
          </p:contentPart>
        </mc:Choice>
        <mc:Fallback xmlns="">
          <p:pic>
            <p:nvPicPr>
              <p:cNvPr id="10" name="Ink 9">
                <a:extLst>
                  <a:ext uri="{FF2B5EF4-FFF2-40B4-BE49-F238E27FC236}">
                    <a16:creationId xmlns:a16="http://schemas.microsoft.com/office/drawing/2014/main" id="{3193B43F-A26E-43F3-85BF-1997F2B3A1D5}"/>
                  </a:ext>
                </a:extLst>
              </p:cNvPr>
              <p:cNvPicPr/>
              <p:nvPr/>
            </p:nvPicPr>
            <p:blipFill>
              <a:blip r:embed="rId8"/>
              <a:stretch>
                <a:fillRect/>
              </a:stretch>
            </p:blipFill>
            <p:spPr>
              <a:xfrm>
                <a:off x="2359499" y="1582292"/>
                <a:ext cx="392400" cy="243360"/>
              </a:xfrm>
              <a:prstGeom prst="rect">
                <a:avLst/>
              </a:prstGeom>
            </p:spPr>
          </p:pic>
        </mc:Fallback>
      </mc:AlternateContent>
    </p:spTree>
    <p:extLst>
      <p:ext uri="{BB962C8B-B14F-4D97-AF65-F5344CB8AC3E}">
        <p14:creationId xmlns:p14="http://schemas.microsoft.com/office/powerpoint/2010/main" val="130392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63754A-98D2-420C-90AD-62B243659B4E}"/>
              </a:ext>
            </a:extLst>
          </p:cNvPr>
          <p:cNvPicPr>
            <a:picLocks noChangeAspect="1"/>
          </p:cNvPicPr>
          <p:nvPr/>
        </p:nvPicPr>
        <p:blipFill>
          <a:blip r:embed="rId2"/>
          <a:stretch>
            <a:fillRect/>
          </a:stretch>
        </p:blipFill>
        <p:spPr>
          <a:xfrm>
            <a:off x="152400" y="152400"/>
            <a:ext cx="4644691" cy="3338370"/>
          </a:xfrm>
          <a:prstGeom prst="rect">
            <a:avLst/>
          </a:prstGeom>
        </p:spPr>
      </p:pic>
      <p:pic>
        <p:nvPicPr>
          <p:cNvPr id="4" name="Picture 3">
            <a:extLst>
              <a:ext uri="{FF2B5EF4-FFF2-40B4-BE49-F238E27FC236}">
                <a16:creationId xmlns:a16="http://schemas.microsoft.com/office/drawing/2014/main" id="{CC8F04B5-EF5A-4758-9B65-A7CA3E6B42F5}"/>
              </a:ext>
            </a:extLst>
          </p:cNvPr>
          <p:cNvPicPr>
            <a:picLocks noChangeAspect="1"/>
          </p:cNvPicPr>
          <p:nvPr/>
        </p:nvPicPr>
        <p:blipFill>
          <a:blip r:embed="rId3"/>
          <a:stretch>
            <a:fillRect/>
          </a:stretch>
        </p:blipFill>
        <p:spPr>
          <a:xfrm>
            <a:off x="1263274" y="4419600"/>
            <a:ext cx="6238875" cy="2038350"/>
          </a:xfrm>
          <a:prstGeom prst="rect">
            <a:avLst/>
          </a:prstGeom>
        </p:spPr>
      </p:pic>
      <p:sp>
        <p:nvSpPr>
          <p:cNvPr id="5" name="TextBox 4">
            <a:extLst>
              <a:ext uri="{FF2B5EF4-FFF2-40B4-BE49-F238E27FC236}">
                <a16:creationId xmlns:a16="http://schemas.microsoft.com/office/drawing/2014/main" id="{BB25E94B-22AB-4A1A-995A-3B6E03148139}"/>
              </a:ext>
            </a:extLst>
          </p:cNvPr>
          <p:cNvSpPr txBox="1"/>
          <p:nvPr/>
        </p:nvSpPr>
        <p:spPr>
          <a:xfrm>
            <a:off x="4922998" y="1233300"/>
            <a:ext cx="4204228" cy="2862322"/>
          </a:xfrm>
          <a:prstGeom prst="rect">
            <a:avLst/>
          </a:prstGeom>
          <a:noFill/>
        </p:spPr>
        <p:txBody>
          <a:bodyPr wrap="none" rtlCol="0">
            <a:spAutoFit/>
          </a:bodyPr>
          <a:lstStyle/>
          <a:p>
            <a:r>
              <a:rPr lang="en-US" sz="2400" dirty="0"/>
              <a:t>Need 3 gate circuits to replace </a:t>
            </a:r>
          </a:p>
          <a:p>
            <a:r>
              <a:rPr lang="en-US" sz="2400" dirty="0"/>
              <a:t>    the 3 ROM Next State outputs</a:t>
            </a:r>
          </a:p>
          <a:p>
            <a:r>
              <a:rPr lang="en-US" sz="2400" dirty="0"/>
              <a:t>    </a:t>
            </a:r>
            <a:r>
              <a:rPr lang="en-US" sz="2800" dirty="0"/>
              <a:t>C</a:t>
            </a:r>
            <a:r>
              <a:rPr lang="en-US" sz="2800" baseline="30000" dirty="0"/>
              <a:t>t+1</a:t>
            </a:r>
            <a:r>
              <a:rPr lang="en-US" sz="2800" dirty="0"/>
              <a:t>, B</a:t>
            </a:r>
            <a:r>
              <a:rPr lang="en-US" sz="2800" baseline="30000" dirty="0"/>
              <a:t>t+1</a:t>
            </a:r>
            <a:r>
              <a:rPr lang="en-US" sz="2800" dirty="0"/>
              <a:t>, A</a:t>
            </a:r>
            <a:r>
              <a:rPr lang="en-US" sz="2800" baseline="30000" dirty="0"/>
              <a:t>t+1</a:t>
            </a:r>
            <a:r>
              <a:rPr lang="en-US" sz="2800" dirty="0"/>
              <a:t>.</a:t>
            </a:r>
          </a:p>
          <a:p>
            <a:endParaRPr lang="en-US" sz="2800" dirty="0"/>
          </a:p>
          <a:p>
            <a:r>
              <a:rPr lang="en-US" sz="2800" dirty="0"/>
              <a:t>Use K-maps.</a:t>
            </a:r>
          </a:p>
          <a:p>
            <a:endParaRPr lang="en-US" sz="2400" dirty="0"/>
          </a:p>
          <a:p>
            <a:endParaRPr lang="en-US" sz="2400" dirty="0"/>
          </a:p>
        </p:txBody>
      </p:sp>
      <p:sp>
        <p:nvSpPr>
          <p:cNvPr id="6" name="TextBox 5">
            <a:extLst>
              <a:ext uri="{FF2B5EF4-FFF2-40B4-BE49-F238E27FC236}">
                <a16:creationId xmlns:a16="http://schemas.microsoft.com/office/drawing/2014/main" id="{1C9A6A00-0F7B-4AAA-B17D-48223AA405D9}"/>
              </a:ext>
            </a:extLst>
          </p:cNvPr>
          <p:cNvSpPr txBox="1"/>
          <p:nvPr/>
        </p:nvSpPr>
        <p:spPr>
          <a:xfrm>
            <a:off x="5200317" y="152400"/>
            <a:ext cx="3538213" cy="646331"/>
          </a:xfrm>
          <a:prstGeom prst="rect">
            <a:avLst/>
          </a:prstGeom>
          <a:noFill/>
        </p:spPr>
        <p:txBody>
          <a:bodyPr wrap="none" rtlCol="0">
            <a:spAutoFit/>
          </a:bodyPr>
          <a:lstStyle/>
          <a:p>
            <a:r>
              <a:rPr lang="en-US" sz="3600" dirty="0"/>
              <a:t>ASM Gate Circuits</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380F1D23-C18D-4BEE-B785-925EAE6CADB4}"/>
                  </a:ext>
                </a:extLst>
              </p14:cNvPr>
              <p14:cNvContentPartPr/>
              <p14:nvPr/>
            </p14:nvContentPartPr>
            <p14:xfrm>
              <a:off x="4273992" y="1561629"/>
              <a:ext cx="84600" cy="6120"/>
            </p14:xfrm>
          </p:contentPart>
        </mc:Choice>
        <mc:Fallback xmlns="">
          <p:pic>
            <p:nvPicPr>
              <p:cNvPr id="8" name="Ink 7">
                <a:extLst>
                  <a:ext uri="{FF2B5EF4-FFF2-40B4-BE49-F238E27FC236}">
                    <a16:creationId xmlns:a16="http://schemas.microsoft.com/office/drawing/2014/main" id="{380F1D23-C18D-4BEE-B785-925EAE6CADB4}"/>
                  </a:ext>
                </a:extLst>
              </p:cNvPr>
              <p:cNvPicPr/>
              <p:nvPr/>
            </p:nvPicPr>
            <p:blipFill>
              <a:blip r:embed="rId5"/>
              <a:stretch>
                <a:fillRect/>
              </a:stretch>
            </p:blipFill>
            <p:spPr>
              <a:xfrm>
                <a:off x="4220352" y="1453629"/>
                <a:ext cx="1922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0D673E0-93A2-46BE-816F-B9DB10DA1A8C}"/>
                  </a:ext>
                </a:extLst>
              </p14:cNvPr>
              <p14:cNvContentPartPr/>
              <p14:nvPr/>
            </p14:nvContentPartPr>
            <p14:xfrm>
              <a:off x="4252752" y="2010549"/>
              <a:ext cx="163440" cy="20880"/>
            </p14:xfrm>
          </p:contentPart>
        </mc:Choice>
        <mc:Fallback xmlns="">
          <p:pic>
            <p:nvPicPr>
              <p:cNvPr id="9" name="Ink 8">
                <a:extLst>
                  <a:ext uri="{FF2B5EF4-FFF2-40B4-BE49-F238E27FC236}">
                    <a16:creationId xmlns:a16="http://schemas.microsoft.com/office/drawing/2014/main" id="{90D673E0-93A2-46BE-816F-B9DB10DA1A8C}"/>
                  </a:ext>
                </a:extLst>
              </p:cNvPr>
              <p:cNvPicPr/>
              <p:nvPr/>
            </p:nvPicPr>
            <p:blipFill>
              <a:blip r:embed="rId7"/>
              <a:stretch>
                <a:fillRect/>
              </a:stretch>
            </p:blipFill>
            <p:spPr>
              <a:xfrm>
                <a:off x="4199112" y="1902549"/>
                <a:ext cx="2710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6E5EC3C-1BDA-45E8-9E0C-25944BFAEB2D}"/>
                  </a:ext>
                </a:extLst>
              </p14:cNvPr>
              <p14:cNvContentPartPr/>
              <p14:nvPr/>
            </p14:nvContentPartPr>
            <p14:xfrm>
              <a:off x="4305312" y="2434629"/>
              <a:ext cx="77400" cy="9720"/>
            </p14:xfrm>
          </p:contentPart>
        </mc:Choice>
        <mc:Fallback xmlns="">
          <p:pic>
            <p:nvPicPr>
              <p:cNvPr id="10" name="Ink 9">
                <a:extLst>
                  <a:ext uri="{FF2B5EF4-FFF2-40B4-BE49-F238E27FC236}">
                    <a16:creationId xmlns:a16="http://schemas.microsoft.com/office/drawing/2014/main" id="{16E5EC3C-1BDA-45E8-9E0C-25944BFAEB2D}"/>
                  </a:ext>
                </a:extLst>
              </p:cNvPr>
              <p:cNvPicPr/>
              <p:nvPr/>
            </p:nvPicPr>
            <p:blipFill>
              <a:blip r:embed="rId9"/>
              <a:stretch>
                <a:fillRect/>
              </a:stretch>
            </p:blipFill>
            <p:spPr>
              <a:xfrm>
                <a:off x="4251312" y="2326989"/>
                <a:ext cx="185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E1F7C04C-8143-4A7C-A48C-120ECCE59D8A}"/>
                  </a:ext>
                </a:extLst>
              </p14:cNvPr>
              <p14:cNvContentPartPr/>
              <p14:nvPr/>
            </p14:nvContentPartPr>
            <p14:xfrm>
              <a:off x="4294872" y="2883909"/>
              <a:ext cx="113400" cy="5400"/>
            </p14:xfrm>
          </p:contentPart>
        </mc:Choice>
        <mc:Fallback xmlns="">
          <p:pic>
            <p:nvPicPr>
              <p:cNvPr id="11" name="Ink 10">
                <a:extLst>
                  <a:ext uri="{FF2B5EF4-FFF2-40B4-BE49-F238E27FC236}">
                    <a16:creationId xmlns:a16="http://schemas.microsoft.com/office/drawing/2014/main" id="{E1F7C04C-8143-4A7C-A48C-120ECCE59D8A}"/>
                  </a:ext>
                </a:extLst>
              </p:cNvPr>
              <p:cNvPicPr/>
              <p:nvPr/>
            </p:nvPicPr>
            <p:blipFill>
              <a:blip r:embed="rId11"/>
              <a:stretch>
                <a:fillRect/>
              </a:stretch>
            </p:blipFill>
            <p:spPr>
              <a:xfrm>
                <a:off x="4240872" y="2776269"/>
                <a:ext cx="2210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33ED44C-3A93-4642-A67C-30C6D46C3AF5}"/>
                  </a:ext>
                </a:extLst>
              </p14:cNvPr>
              <p14:cNvContentPartPr/>
              <p14:nvPr/>
            </p14:nvContentPartPr>
            <p14:xfrm>
              <a:off x="391392" y="1577109"/>
              <a:ext cx="1283400" cy="48600"/>
            </p14:xfrm>
          </p:contentPart>
        </mc:Choice>
        <mc:Fallback xmlns="">
          <p:pic>
            <p:nvPicPr>
              <p:cNvPr id="12" name="Ink 11">
                <a:extLst>
                  <a:ext uri="{FF2B5EF4-FFF2-40B4-BE49-F238E27FC236}">
                    <a16:creationId xmlns:a16="http://schemas.microsoft.com/office/drawing/2014/main" id="{D33ED44C-3A93-4642-A67C-30C6D46C3AF5}"/>
                  </a:ext>
                </a:extLst>
              </p:cNvPr>
              <p:cNvPicPr/>
              <p:nvPr/>
            </p:nvPicPr>
            <p:blipFill>
              <a:blip r:embed="rId13"/>
              <a:stretch>
                <a:fillRect/>
              </a:stretch>
            </p:blipFill>
            <p:spPr>
              <a:xfrm>
                <a:off x="337752" y="1469469"/>
                <a:ext cx="13910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95865F7-FA85-469E-99AF-4D7003AB69DA}"/>
                  </a:ext>
                </a:extLst>
              </p14:cNvPr>
              <p14:cNvContentPartPr/>
              <p14:nvPr/>
            </p14:nvContentPartPr>
            <p14:xfrm>
              <a:off x="412632" y="2011989"/>
              <a:ext cx="1231200" cy="25560"/>
            </p14:xfrm>
          </p:contentPart>
        </mc:Choice>
        <mc:Fallback xmlns="">
          <p:pic>
            <p:nvPicPr>
              <p:cNvPr id="13" name="Ink 12">
                <a:extLst>
                  <a:ext uri="{FF2B5EF4-FFF2-40B4-BE49-F238E27FC236}">
                    <a16:creationId xmlns:a16="http://schemas.microsoft.com/office/drawing/2014/main" id="{295865F7-FA85-469E-99AF-4D7003AB69DA}"/>
                  </a:ext>
                </a:extLst>
              </p:cNvPr>
              <p:cNvPicPr/>
              <p:nvPr/>
            </p:nvPicPr>
            <p:blipFill>
              <a:blip r:embed="rId15"/>
              <a:stretch>
                <a:fillRect/>
              </a:stretch>
            </p:blipFill>
            <p:spPr>
              <a:xfrm>
                <a:off x="358992" y="1904349"/>
                <a:ext cx="1338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52B65A9C-CDE9-48E9-AC62-0AB5EDE2DB6D}"/>
                  </a:ext>
                </a:extLst>
              </p14:cNvPr>
              <p14:cNvContentPartPr/>
              <p14:nvPr/>
            </p14:nvContentPartPr>
            <p14:xfrm>
              <a:off x="449352" y="2439309"/>
              <a:ext cx="1182240" cy="42840"/>
            </p14:xfrm>
          </p:contentPart>
        </mc:Choice>
        <mc:Fallback xmlns="">
          <p:pic>
            <p:nvPicPr>
              <p:cNvPr id="14" name="Ink 13">
                <a:extLst>
                  <a:ext uri="{FF2B5EF4-FFF2-40B4-BE49-F238E27FC236}">
                    <a16:creationId xmlns:a16="http://schemas.microsoft.com/office/drawing/2014/main" id="{52B65A9C-CDE9-48E9-AC62-0AB5EDE2DB6D}"/>
                  </a:ext>
                </a:extLst>
              </p:cNvPr>
              <p:cNvPicPr/>
              <p:nvPr/>
            </p:nvPicPr>
            <p:blipFill>
              <a:blip r:embed="rId17"/>
              <a:stretch>
                <a:fillRect/>
              </a:stretch>
            </p:blipFill>
            <p:spPr>
              <a:xfrm>
                <a:off x="395352" y="2331309"/>
                <a:ext cx="12898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EB5A5FD6-BA24-464E-8934-AA73914E52C6}"/>
                  </a:ext>
                </a:extLst>
              </p14:cNvPr>
              <p14:cNvContentPartPr/>
              <p14:nvPr/>
            </p14:nvContentPartPr>
            <p14:xfrm>
              <a:off x="433512" y="2862669"/>
              <a:ext cx="1279080" cy="42480"/>
            </p14:xfrm>
          </p:contentPart>
        </mc:Choice>
        <mc:Fallback xmlns="">
          <p:pic>
            <p:nvPicPr>
              <p:cNvPr id="15" name="Ink 14">
                <a:extLst>
                  <a:ext uri="{FF2B5EF4-FFF2-40B4-BE49-F238E27FC236}">
                    <a16:creationId xmlns:a16="http://schemas.microsoft.com/office/drawing/2014/main" id="{EB5A5FD6-BA24-464E-8934-AA73914E52C6}"/>
                  </a:ext>
                </a:extLst>
              </p:cNvPr>
              <p:cNvPicPr/>
              <p:nvPr/>
            </p:nvPicPr>
            <p:blipFill>
              <a:blip r:embed="rId19"/>
              <a:stretch>
                <a:fillRect/>
              </a:stretch>
            </p:blipFill>
            <p:spPr>
              <a:xfrm>
                <a:off x="379512" y="2754669"/>
                <a:ext cx="1386720" cy="258120"/>
              </a:xfrm>
              <a:prstGeom prst="rect">
                <a:avLst/>
              </a:prstGeom>
            </p:spPr>
          </p:pic>
        </mc:Fallback>
      </mc:AlternateContent>
      <p:sp>
        <p:nvSpPr>
          <p:cNvPr id="16" name="TextBox 15">
            <a:extLst>
              <a:ext uri="{FF2B5EF4-FFF2-40B4-BE49-F238E27FC236}">
                <a16:creationId xmlns:a16="http://schemas.microsoft.com/office/drawing/2014/main" id="{1652308D-B72F-435F-A0DF-AEB812A31562}"/>
              </a:ext>
            </a:extLst>
          </p:cNvPr>
          <p:cNvSpPr txBox="1"/>
          <p:nvPr/>
        </p:nvSpPr>
        <p:spPr>
          <a:xfrm>
            <a:off x="2362200" y="3881585"/>
            <a:ext cx="4285917" cy="461665"/>
          </a:xfrm>
          <a:prstGeom prst="rect">
            <a:avLst/>
          </a:prstGeom>
          <a:noFill/>
        </p:spPr>
        <p:txBody>
          <a:bodyPr wrap="none" rtlCol="0">
            <a:spAutoFit/>
          </a:bodyPr>
          <a:lstStyle/>
          <a:p>
            <a:r>
              <a:rPr lang="en-US" sz="2400" dirty="0"/>
              <a:t>K-map for Next State output A</a:t>
            </a:r>
            <a:r>
              <a:rPr lang="en-US" sz="2400" baseline="30000" dirty="0"/>
              <a:t>t+1</a:t>
            </a:r>
            <a:r>
              <a:rPr lang="en-US" sz="2400" dirty="0"/>
              <a:t> </a:t>
            </a:r>
          </a:p>
        </p:txBody>
      </p:sp>
    </p:spTree>
    <p:extLst>
      <p:ext uri="{BB962C8B-B14F-4D97-AF65-F5344CB8AC3E}">
        <p14:creationId xmlns:p14="http://schemas.microsoft.com/office/powerpoint/2010/main" val="418426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9A6A00-0F7B-4AAA-B17D-48223AA405D9}"/>
              </a:ext>
            </a:extLst>
          </p:cNvPr>
          <p:cNvSpPr txBox="1"/>
          <p:nvPr/>
        </p:nvSpPr>
        <p:spPr>
          <a:xfrm>
            <a:off x="4776131" y="253409"/>
            <a:ext cx="3538213" cy="646331"/>
          </a:xfrm>
          <a:prstGeom prst="rect">
            <a:avLst/>
          </a:prstGeom>
          <a:noFill/>
        </p:spPr>
        <p:txBody>
          <a:bodyPr wrap="none" rtlCol="0">
            <a:spAutoFit/>
          </a:bodyPr>
          <a:lstStyle/>
          <a:p>
            <a:r>
              <a:rPr lang="en-US" sz="3600" dirty="0"/>
              <a:t>ASM Gate Circuits</a:t>
            </a:r>
          </a:p>
        </p:txBody>
      </p:sp>
      <p:sp>
        <p:nvSpPr>
          <p:cNvPr id="16" name="TextBox 15">
            <a:extLst>
              <a:ext uri="{FF2B5EF4-FFF2-40B4-BE49-F238E27FC236}">
                <a16:creationId xmlns:a16="http://schemas.microsoft.com/office/drawing/2014/main" id="{1652308D-B72F-435F-A0DF-AEB812A31562}"/>
              </a:ext>
            </a:extLst>
          </p:cNvPr>
          <p:cNvSpPr txBox="1"/>
          <p:nvPr/>
        </p:nvSpPr>
        <p:spPr>
          <a:xfrm>
            <a:off x="5200317" y="1981200"/>
            <a:ext cx="3113545" cy="830997"/>
          </a:xfrm>
          <a:prstGeom prst="rect">
            <a:avLst/>
          </a:prstGeom>
          <a:noFill/>
        </p:spPr>
        <p:txBody>
          <a:bodyPr wrap="none" rtlCol="0">
            <a:spAutoFit/>
          </a:bodyPr>
          <a:lstStyle/>
          <a:p>
            <a:r>
              <a:rPr lang="en-US" sz="2400" dirty="0"/>
              <a:t>K-maps for Next State</a:t>
            </a:r>
          </a:p>
          <a:p>
            <a:r>
              <a:rPr lang="en-US" sz="2400" dirty="0"/>
              <a:t>    outputs B</a:t>
            </a:r>
            <a:r>
              <a:rPr lang="en-US" sz="2400" baseline="30000" dirty="0"/>
              <a:t>t+1 </a:t>
            </a:r>
            <a:r>
              <a:rPr lang="en-US" sz="2400" dirty="0"/>
              <a:t>and C</a:t>
            </a:r>
            <a:r>
              <a:rPr lang="en-US" sz="2400" baseline="30000" dirty="0"/>
              <a:t>t+1</a:t>
            </a:r>
            <a:r>
              <a:rPr lang="en-US" sz="2400" dirty="0"/>
              <a:t>, </a:t>
            </a:r>
          </a:p>
        </p:txBody>
      </p:sp>
      <p:pic>
        <p:nvPicPr>
          <p:cNvPr id="17" name="Picture 16">
            <a:extLst>
              <a:ext uri="{FF2B5EF4-FFF2-40B4-BE49-F238E27FC236}">
                <a16:creationId xmlns:a16="http://schemas.microsoft.com/office/drawing/2014/main" id="{C2734996-670A-4C03-A0B2-D9B7D91AD7E7}"/>
              </a:ext>
            </a:extLst>
          </p:cNvPr>
          <p:cNvPicPr>
            <a:picLocks noChangeAspect="1"/>
          </p:cNvPicPr>
          <p:nvPr/>
        </p:nvPicPr>
        <p:blipFill>
          <a:blip r:embed="rId2"/>
          <a:stretch>
            <a:fillRect/>
          </a:stretch>
        </p:blipFill>
        <p:spPr>
          <a:xfrm>
            <a:off x="152401" y="228600"/>
            <a:ext cx="3962399" cy="2847973"/>
          </a:xfrm>
          <a:prstGeom prst="rect">
            <a:avLst/>
          </a:prstGeom>
        </p:spPr>
      </p:pic>
      <p:pic>
        <p:nvPicPr>
          <p:cNvPr id="7" name="Picture 6">
            <a:extLst>
              <a:ext uri="{FF2B5EF4-FFF2-40B4-BE49-F238E27FC236}">
                <a16:creationId xmlns:a16="http://schemas.microsoft.com/office/drawing/2014/main" id="{92DDEB30-10B5-4724-91FE-93DB78C41D1C}"/>
              </a:ext>
            </a:extLst>
          </p:cNvPr>
          <p:cNvPicPr>
            <a:picLocks noChangeAspect="1"/>
          </p:cNvPicPr>
          <p:nvPr/>
        </p:nvPicPr>
        <p:blipFill>
          <a:blip r:embed="rId3"/>
          <a:stretch>
            <a:fillRect/>
          </a:stretch>
        </p:blipFill>
        <p:spPr>
          <a:xfrm>
            <a:off x="1288007" y="2971800"/>
            <a:ext cx="7441663" cy="3859619"/>
          </a:xfrm>
          <a:prstGeom prst="rect">
            <a:avLst/>
          </a:prstGeom>
        </p:spPr>
      </p:pic>
    </p:spTree>
    <p:extLst>
      <p:ext uri="{BB962C8B-B14F-4D97-AF65-F5344CB8AC3E}">
        <p14:creationId xmlns:p14="http://schemas.microsoft.com/office/powerpoint/2010/main" val="106550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53562A-7DE0-4E5B-880A-67F919ED7FE2}"/>
              </a:ext>
            </a:extLst>
          </p:cNvPr>
          <p:cNvPicPr>
            <a:picLocks noChangeAspect="1"/>
          </p:cNvPicPr>
          <p:nvPr/>
        </p:nvPicPr>
        <p:blipFill>
          <a:blip r:embed="rId2"/>
          <a:stretch>
            <a:fillRect/>
          </a:stretch>
        </p:blipFill>
        <p:spPr>
          <a:xfrm>
            <a:off x="23037" y="2286000"/>
            <a:ext cx="6885859" cy="4550862"/>
          </a:xfrm>
          <a:prstGeom prst="rect">
            <a:avLst/>
          </a:prstGeom>
        </p:spPr>
      </p:pic>
      <p:sp>
        <p:nvSpPr>
          <p:cNvPr id="4" name="TextBox 3">
            <a:extLst>
              <a:ext uri="{FF2B5EF4-FFF2-40B4-BE49-F238E27FC236}">
                <a16:creationId xmlns:a16="http://schemas.microsoft.com/office/drawing/2014/main" id="{9E7B7413-1F4B-42C6-AAAE-54E0BED31FAA}"/>
              </a:ext>
            </a:extLst>
          </p:cNvPr>
          <p:cNvSpPr txBox="1"/>
          <p:nvPr/>
        </p:nvSpPr>
        <p:spPr>
          <a:xfrm>
            <a:off x="1066800" y="152400"/>
            <a:ext cx="6885859" cy="646331"/>
          </a:xfrm>
          <a:prstGeom prst="rect">
            <a:avLst/>
          </a:prstGeom>
          <a:noFill/>
        </p:spPr>
        <p:txBody>
          <a:bodyPr wrap="none" rtlCol="0">
            <a:spAutoFit/>
          </a:bodyPr>
          <a:lstStyle/>
          <a:p>
            <a:r>
              <a:rPr lang="en-US" sz="3600" dirty="0"/>
              <a:t>Complete ASM 8-Bit Counter Circuit</a:t>
            </a:r>
          </a:p>
        </p:txBody>
      </p:sp>
      <p:sp>
        <p:nvSpPr>
          <p:cNvPr id="5" name="TextBox 4">
            <a:extLst>
              <a:ext uri="{FF2B5EF4-FFF2-40B4-BE49-F238E27FC236}">
                <a16:creationId xmlns:a16="http://schemas.microsoft.com/office/drawing/2014/main" id="{4B4D410D-9773-47FB-946B-2C263FB47222}"/>
              </a:ext>
            </a:extLst>
          </p:cNvPr>
          <p:cNvSpPr txBox="1"/>
          <p:nvPr/>
        </p:nvSpPr>
        <p:spPr>
          <a:xfrm>
            <a:off x="111642" y="832401"/>
            <a:ext cx="7176836" cy="1200329"/>
          </a:xfrm>
          <a:prstGeom prst="rect">
            <a:avLst/>
          </a:prstGeom>
          <a:noFill/>
        </p:spPr>
        <p:txBody>
          <a:bodyPr wrap="none" rtlCol="0">
            <a:spAutoFit/>
          </a:bodyPr>
          <a:lstStyle/>
          <a:p>
            <a:r>
              <a:rPr lang="en-US" sz="2400" dirty="0"/>
              <a:t>Next State outputs go to Current State flip flop D inputs</a:t>
            </a:r>
          </a:p>
          <a:p>
            <a:r>
              <a:rPr lang="en-US" sz="2400" dirty="0"/>
              <a:t>    (just like ROM Next State outputs usually do)</a:t>
            </a:r>
          </a:p>
          <a:p>
            <a:r>
              <a:rPr lang="en-US" sz="2400" dirty="0"/>
              <a:t>Flip flop Qs are the Current State (and the ASM outputs)</a:t>
            </a:r>
          </a:p>
        </p:txBody>
      </p:sp>
      <p:pic>
        <p:nvPicPr>
          <p:cNvPr id="6" name="Picture 5">
            <a:extLst>
              <a:ext uri="{FF2B5EF4-FFF2-40B4-BE49-F238E27FC236}">
                <a16:creationId xmlns:a16="http://schemas.microsoft.com/office/drawing/2014/main" id="{51B298DA-BAFA-49D4-A4D1-8B0BC06B86A5}"/>
              </a:ext>
            </a:extLst>
          </p:cNvPr>
          <p:cNvPicPr>
            <a:picLocks noChangeAspect="1"/>
          </p:cNvPicPr>
          <p:nvPr/>
        </p:nvPicPr>
        <p:blipFill>
          <a:blip r:embed="rId3"/>
          <a:stretch>
            <a:fillRect/>
          </a:stretch>
        </p:blipFill>
        <p:spPr>
          <a:xfrm>
            <a:off x="4038600" y="3276600"/>
            <a:ext cx="2496178" cy="838200"/>
          </a:xfrm>
          <a:prstGeom prst="rect">
            <a:avLst/>
          </a:prstGeom>
        </p:spPr>
      </p:pic>
      <p:pic>
        <p:nvPicPr>
          <p:cNvPr id="7" name="Picture 6">
            <a:extLst>
              <a:ext uri="{FF2B5EF4-FFF2-40B4-BE49-F238E27FC236}">
                <a16:creationId xmlns:a16="http://schemas.microsoft.com/office/drawing/2014/main" id="{475007DC-2BE6-4693-BD98-C654D4E32FD8}"/>
              </a:ext>
            </a:extLst>
          </p:cNvPr>
          <p:cNvPicPr>
            <a:picLocks noChangeAspect="1"/>
          </p:cNvPicPr>
          <p:nvPr/>
        </p:nvPicPr>
        <p:blipFill>
          <a:blip r:embed="rId4"/>
          <a:stretch>
            <a:fillRect/>
          </a:stretch>
        </p:blipFill>
        <p:spPr>
          <a:xfrm>
            <a:off x="3962400" y="4538945"/>
            <a:ext cx="2286000" cy="936886"/>
          </a:xfrm>
          <a:prstGeom prst="rect">
            <a:avLst/>
          </a:prstGeom>
        </p:spPr>
      </p:pic>
      <p:pic>
        <p:nvPicPr>
          <p:cNvPr id="8" name="Picture 7">
            <a:extLst>
              <a:ext uri="{FF2B5EF4-FFF2-40B4-BE49-F238E27FC236}">
                <a16:creationId xmlns:a16="http://schemas.microsoft.com/office/drawing/2014/main" id="{875C4D0D-1EF6-450E-9AE0-B6965F5516BB}"/>
              </a:ext>
            </a:extLst>
          </p:cNvPr>
          <p:cNvPicPr>
            <a:picLocks noChangeAspect="1"/>
          </p:cNvPicPr>
          <p:nvPr/>
        </p:nvPicPr>
        <p:blipFill>
          <a:blip r:embed="rId5"/>
          <a:stretch>
            <a:fillRect/>
          </a:stretch>
        </p:blipFill>
        <p:spPr>
          <a:xfrm>
            <a:off x="4061637" y="5644566"/>
            <a:ext cx="1428874" cy="762066"/>
          </a:xfrm>
          <a:prstGeom prst="rect">
            <a:avLst/>
          </a:prstGeom>
        </p:spPr>
      </p:pic>
    </p:spTree>
    <p:extLst>
      <p:ext uri="{BB962C8B-B14F-4D97-AF65-F5344CB8AC3E}">
        <p14:creationId xmlns:p14="http://schemas.microsoft.com/office/powerpoint/2010/main" val="171784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82A936-A123-405C-864C-C436B39526FF}"/>
              </a:ext>
            </a:extLst>
          </p:cNvPr>
          <p:cNvPicPr>
            <a:picLocks noChangeAspect="1"/>
          </p:cNvPicPr>
          <p:nvPr/>
        </p:nvPicPr>
        <p:blipFill>
          <a:blip r:embed="rId2"/>
          <a:stretch>
            <a:fillRect/>
          </a:stretch>
        </p:blipFill>
        <p:spPr>
          <a:xfrm>
            <a:off x="35442" y="816325"/>
            <a:ext cx="6885859" cy="4550862"/>
          </a:xfrm>
          <a:prstGeom prst="rect">
            <a:avLst/>
          </a:prstGeom>
        </p:spPr>
      </p:pic>
      <p:sp>
        <p:nvSpPr>
          <p:cNvPr id="5" name="TextBox 4">
            <a:extLst>
              <a:ext uri="{FF2B5EF4-FFF2-40B4-BE49-F238E27FC236}">
                <a16:creationId xmlns:a16="http://schemas.microsoft.com/office/drawing/2014/main" id="{E6983EA5-9D13-4394-84B9-9056BC87BD77}"/>
              </a:ext>
            </a:extLst>
          </p:cNvPr>
          <p:cNvSpPr txBox="1"/>
          <p:nvPr/>
        </p:nvSpPr>
        <p:spPr>
          <a:xfrm>
            <a:off x="1066800" y="152400"/>
            <a:ext cx="6885859" cy="646331"/>
          </a:xfrm>
          <a:prstGeom prst="rect">
            <a:avLst/>
          </a:prstGeom>
          <a:noFill/>
        </p:spPr>
        <p:txBody>
          <a:bodyPr wrap="none" rtlCol="0">
            <a:spAutoFit/>
          </a:bodyPr>
          <a:lstStyle/>
          <a:p>
            <a:r>
              <a:rPr lang="en-US" sz="3600" dirty="0"/>
              <a:t>Complete ASM 8-Bit Counter Circuit</a:t>
            </a:r>
          </a:p>
        </p:txBody>
      </p:sp>
      <p:sp>
        <p:nvSpPr>
          <p:cNvPr id="6" name="TextBox 5">
            <a:extLst>
              <a:ext uri="{FF2B5EF4-FFF2-40B4-BE49-F238E27FC236}">
                <a16:creationId xmlns:a16="http://schemas.microsoft.com/office/drawing/2014/main" id="{E00B598A-6DE8-4337-B0D8-DEC9AC1748D4}"/>
              </a:ext>
            </a:extLst>
          </p:cNvPr>
          <p:cNvSpPr txBox="1"/>
          <p:nvPr/>
        </p:nvSpPr>
        <p:spPr>
          <a:xfrm>
            <a:off x="228600" y="5367187"/>
            <a:ext cx="8686800" cy="1384995"/>
          </a:xfrm>
          <a:prstGeom prst="rect">
            <a:avLst/>
          </a:prstGeom>
          <a:noFill/>
        </p:spPr>
        <p:txBody>
          <a:bodyPr wrap="square" rtlCol="0">
            <a:spAutoFit/>
          </a:bodyPr>
          <a:lstStyle/>
          <a:p>
            <a:r>
              <a:rPr lang="en-US" sz="2800" dirty="0"/>
              <a:t>Note:  This 3-bit counter uses 3 FFs and seven gates.</a:t>
            </a:r>
          </a:p>
          <a:p>
            <a:r>
              <a:rPr lang="en-US" sz="2800" dirty="0"/>
              <a:t>The MSB circuits require more and more gates!</a:t>
            </a:r>
          </a:p>
          <a:p>
            <a:r>
              <a:rPr lang="en-US" sz="2800" dirty="0"/>
              <a:t>ASM counters  with &gt; 4 FFs are too complex using D FFs.</a:t>
            </a:r>
          </a:p>
        </p:txBody>
      </p:sp>
      <p:sp>
        <p:nvSpPr>
          <p:cNvPr id="8" name="TextBox 7">
            <a:extLst>
              <a:ext uri="{FF2B5EF4-FFF2-40B4-BE49-F238E27FC236}">
                <a16:creationId xmlns:a16="http://schemas.microsoft.com/office/drawing/2014/main" id="{C1A28371-80E4-4D6D-BC7E-52C4F6FC2CDB}"/>
              </a:ext>
            </a:extLst>
          </p:cNvPr>
          <p:cNvSpPr txBox="1"/>
          <p:nvPr/>
        </p:nvSpPr>
        <p:spPr>
          <a:xfrm>
            <a:off x="7006609" y="990600"/>
            <a:ext cx="2101949" cy="830997"/>
          </a:xfrm>
          <a:prstGeom prst="rect">
            <a:avLst/>
          </a:prstGeom>
          <a:noFill/>
        </p:spPr>
        <p:txBody>
          <a:bodyPr wrap="square">
            <a:spAutoFit/>
          </a:bodyPr>
          <a:lstStyle/>
          <a:p>
            <a:r>
              <a:rPr lang="en-US" sz="2400" dirty="0"/>
              <a:t>See page 123 in </a:t>
            </a:r>
            <a:r>
              <a:rPr lang="en-US" sz="2400" dirty="0" err="1"/>
              <a:t>Wiatowski</a:t>
            </a:r>
            <a:r>
              <a:rPr lang="en-US" sz="2400" dirty="0"/>
              <a:t>.</a:t>
            </a:r>
          </a:p>
        </p:txBody>
      </p:sp>
    </p:spTree>
    <p:extLst>
      <p:ext uri="{BB962C8B-B14F-4D97-AF65-F5344CB8AC3E}">
        <p14:creationId xmlns:p14="http://schemas.microsoft.com/office/powerpoint/2010/main" val="34749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txBody>
          <a:bodyPr/>
          <a:lstStyle/>
          <a:p>
            <a:r>
              <a:rPr lang="en-US" dirty="0"/>
              <a:t>Solution for large ASM synchronous counters is:</a:t>
            </a:r>
          </a:p>
        </p:txBody>
      </p:sp>
      <p:sp>
        <p:nvSpPr>
          <p:cNvPr id="3" name="Subtitle 2"/>
          <p:cNvSpPr>
            <a:spLocks noGrp="1"/>
          </p:cNvSpPr>
          <p:nvPr>
            <p:ph type="subTitle" idx="1"/>
          </p:nvPr>
        </p:nvSpPr>
        <p:spPr>
          <a:xfrm>
            <a:off x="1371600" y="2667000"/>
            <a:ext cx="5829300" cy="1752600"/>
          </a:xfrm>
        </p:spPr>
        <p:txBody>
          <a:bodyPr/>
          <a:lstStyle/>
          <a:p>
            <a:r>
              <a:rPr lang="en-US" dirty="0"/>
              <a:t>Use J-K flip flops.</a:t>
            </a:r>
          </a:p>
          <a:p>
            <a:r>
              <a:rPr lang="en-US" dirty="0"/>
              <a:t>Counter-intuitive (doubles the number of next state circuits!)</a:t>
            </a:r>
          </a:p>
        </p:txBody>
      </p:sp>
    </p:spTree>
    <p:extLst>
      <p:ext uri="{BB962C8B-B14F-4D97-AF65-F5344CB8AC3E}">
        <p14:creationId xmlns:p14="http://schemas.microsoft.com/office/powerpoint/2010/main" val="43306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lstStyle/>
          <a:p>
            <a:r>
              <a:rPr lang="en-US" dirty="0"/>
              <a:t>The J K Flip-Flop</a:t>
            </a:r>
          </a:p>
        </p:txBody>
      </p:sp>
      <p:pic>
        <p:nvPicPr>
          <p:cNvPr id="6146" name="Picture 2"/>
          <p:cNvPicPr>
            <a:picLocks noChangeAspect="1" noChangeArrowheads="1"/>
          </p:cNvPicPr>
          <p:nvPr/>
        </p:nvPicPr>
        <p:blipFill>
          <a:blip r:embed="rId2" cstate="print"/>
          <a:srcRect/>
          <a:stretch>
            <a:fillRect/>
          </a:stretch>
        </p:blipFill>
        <p:spPr bwMode="auto">
          <a:xfrm>
            <a:off x="2801352" y="2310459"/>
            <a:ext cx="6266448" cy="4494378"/>
          </a:xfrm>
          <a:prstGeom prst="rect">
            <a:avLst/>
          </a:prstGeom>
          <a:noFill/>
          <a:ln w="9525">
            <a:noFill/>
            <a:miter lim="800000"/>
            <a:headEnd/>
            <a:tailEnd/>
          </a:ln>
        </p:spPr>
      </p:pic>
      <p:pic>
        <p:nvPicPr>
          <p:cNvPr id="4" name="Picture 3">
            <a:extLst>
              <a:ext uri="{FF2B5EF4-FFF2-40B4-BE49-F238E27FC236}">
                <a16:creationId xmlns:a16="http://schemas.microsoft.com/office/drawing/2014/main" id="{C392AD9D-1825-403C-8F53-0F46F70B24B3}"/>
              </a:ext>
            </a:extLst>
          </p:cNvPr>
          <p:cNvPicPr>
            <a:picLocks noChangeAspect="1"/>
          </p:cNvPicPr>
          <p:nvPr/>
        </p:nvPicPr>
        <p:blipFill>
          <a:blip r:embed="rId3"/>
          <a:stretch>
            <a:fillRect/>
          </a:stretch>
        </p:blipFill>
        <p:spPr>
          <a:xfrm>
            <a:off x="95693" y="2310459"/>
            <a:ext cx="2648952" cy="18231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15220</TotalTime>
  <Words>1593</Words>
  <Application>Microsoft Office PowerPoint</Application>
  <PresentationFormat>On-screen Show (4:3)</PresentationFormat>
  <Paragraphs>298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Digital Systems</vt:lpstr>
      <vt:lpstr>PowerPoint Presentation</vt:lpstr>
      <vt:lpstr>PowerPoint Presentation</vt:lpstr>
      <vt:lpstr>PowerPoint Presentation</vt:lpstr>
      <vt:lpstr>PowerPoint Presentation</vt:lpstr>
      <vt:lpstr>PowerPoint Presentation</vt:lpstr>
      <vt:lpstr>PowerPoint Presentation</vt:lpstr>
      <vt:lpstr>Solution for large ASM synchronous counters is:</vt:lpstr>
      <vt:lpstr>The J K Flip-Flop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Textbook Material skipped</vt:lpstr>
      <vt:lpstr>Hang Up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Initialization</vt:lpstr>
      <vt:lpstr>PowerPoint Presentation</vt:lpstr>
      <vt:lpstr>PowerPoint Presentation</vt:lpstr>
      <vt:lpstr>PowerPoint Presentation</vt:lpstr>
      <vt:lpstr>PowerPoint Presentation</vt:lpstr>
      <vt:lpstr>PowerPoint Presentation</vt:lpstr>
      <vt:lpstr>PowerPoint Presentation</vt:lpstr>
    </vt:vector>
  </TitlesOfParts>
  <Company>Appalachian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Automation</dc:title>
  <dc:creator>Ace Build</dc:creator>
  <cp:lastModifiedBy>Clements, J. Sid</cp:lastModifiedBy>
  <cp:revision>899</cp:revision>
  <dcterms:created xsi:type="dcterms:W3CDTF">2009-01-13T13:45:09Z</dcterms:created>
  <dcterms:modified xsi:type="dcterms:W3CDTF">2023-09-17T22:10:37Z</dcterms:modified>
</cp:coreProperties>
</file>