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71" r:id="rId11"/>
    <p:sldId id="284" r:id="rId12"/>
    <p:sldId id="268" r:id="rId13"/>
    <p:sldId id="270" r:id="rId14"/>
    <p:sldId id="274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 varScale="1">
        <p:scale>
          <a:sx n="98" d="100"/>
          <a:sy n="98" d="100"/>
        </p:scale>
        <p:origin x="19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6:03.29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73,'6'0,"0"-1,-1 0,1 0,0-1,-1 1,1-1,-1-1,6-2,-3 1,0 1,13-5,1 5,0 0,1 1,-1 2,28 1,0 1,43 4,3 0,53 1,17-2,-124-5,-31-1,-1 0,1-1,-1 0,12-4,-9 3,-1 0,21-3,156 5,-98 2,508-1,-581-1,24-4,1 0,-34 3,0 1,0-1,14-5,-12 3,19-3,-16 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7:22.7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14,'5'0,"0"-1,-1 0,10-2,8-2,39 1,70 4,-52 1,4-1,92 1,-95 5,33 0,-99-6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7:26.2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2102,'485'0,"-473"0,1 2,-1 0,20 5,16 3,-34-9,0-1,0 0,-1-1,17-3,26-2,-47 5,0 1,0-1,13-3,-17 3,-1-1,0 1,0-1,0 0,0 0,0-1,0 1,-1-1,5-3,72-78,-77 82,1 0,-1-1,0 1,0 1,1-1,-1 0,1 1,0 0,-1 0,1 0,0 0,0 0,-1 1,8 0,-7-1,-3 1,1 0,-1 0,0-1,1 1,-1-1,1 1,-1-1,0 1,1-1,-1 0,0 0,0 0,1 0,-1 1,0-2,0 1,0 0,0 0,0 0,0 0,-1-1,1 1,0 0,-1-1,1 1,-1 0,1-1,0-1,0-5,0 0,0 1,-1-1,0-10,0 6,2-23,10-57,-4 41,-5 29,1-7,1-39,-6-873,0 914,-2 1,-11-51,8 50,1 0,-3-48,8 42,-6-41,4 56,0 3,-1 0,-4-16,3 17,0-1,2 0,-2-24,3-46,1 66,0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7:32.16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0,'0'2342,"-2"-2319,-3 25,-1 18,5 318,2-185,-1-45,-1-144,0 0,0 1,-1-1,-5 13,4-12,0 1,-2 21,4 64,1-4,0-91,0 1,0 0,-1-1,1 1,-1 0,0-1,1 1,-1-1,0 1,0-1,-1 1,1-1,0 0,-1 1,1-1,-1 0,0 0,0 0,0 0,0-1,0 1,0 0,-1-1,1 1,0-1,-1 0,1 0,-1 0,1 0,-1-1,0 1,1 0,-1-1,0 0,-4 0,-133 0,57-1,-107 1,184 1,-1 0,1 0,-1 0,1 1,0 0,0 1,0 0,0-1,0 2,0-1,1 1,-1 0,1 0,-5 5,7-6,1 0,0 0,-1 0,-2 5,-2 4,0-3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9:31.21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688 8,'-9'1,"1"0,-15 3,-9 2,-123-4,87-3,59 0,-1 0,1 0,0-1,-12-4,15 4,0 0,-1 1,1-1,-1 1,1 0,-1 1,0 0,1 0,-1 0,-8 2,-6 4,0-2,-1 0,-33 1,19-6,24 0,0 0,0 1,0 1,0 0,-12 3,8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9:33.46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706 27,'-3'4,"0"0,0 0,0 0,-1 0,0 0,1-1,-1 1,-1-1,1 0,0 0,-1-1,-6 3,-7 1,-1 0,1-2,-1 0,0-2,-30 2,-132-3,88-2,87 0,0 1,0-1,0 0,1 0,-1 0,0-1,1 0,-1 0,-5-4,-4-3,-24-18,-2-1,36 25,-1 1,1-1,-1 1,0 0,1 1,-1 0,0-1,-11 1,3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9:35.35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1,'-10'7,"1"1,3-6,1 0,-1 0,1-1,-1 0,0 0,-7 1,-37-2,28 0,-73-2,-102 3,179 0,0 1,-20 5,30-5,0 0,1 0,-1 1,0 1,1-1,0 1,-8 6,-42 33,47-36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9:37.10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1,'-492'0,"483"1,0 0,1 0,-1 1,0 0,1 1,-1 0,1 0,0 1,-15 9,12-7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9:39.98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1,'0'12,"-2"-1,1 1,-7 20,4-17,-2 20,2 155,5-104,-1-7,1 98,4-106,1 15,-6 870,6-885,0-12,-5-52,0 0,0 0,1-1,4 12,-3-10,-1 0,1 1,0 9,2 58,-2-50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9:42.97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47,'793'0,"-784"-1,1 0,-1-1,1 0,-1 0,0-1,0 0,0 0,11-7,-11 7,-1 1,1 0,0 0,0 0,0 1,0 1,0 0,14 1,-11-1,1 0,-1 0,16-3,-14 0,-4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9:45.6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1,'283'0,"-273"1,1 0,0 0,-1 2,13 3,-11-3,1 0,17 2,3-2,1 1,47 12,-43-8,1-1,50 2,46-7,-84-2,-36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6:27.55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0,'1'74,"-2"81,-5-98,0 22,6-10,1 130,5-146,-1 6,-4-28,-1 9,7 42,-4-46,-2-22,1 0,7 26,-2-9,-1 0,4 53,-9-78,1 125,-2-21,6-64,0 11,-7-14,0-22,3 33,0-45,0-1,5 16,-4-16,-1 0,1 0,1 14,-3 130,-2-81,1 1683,1-1737,5 26,-3-25,0 21,-2 346,-2-186,0-171,1-13,-1 0,2 1,0-1,1 0,5 21,-3-21,0 0,-2 0,3 22,-4 47,-2-49,6 42,1 8,-4 110,-3-99,1 1706,1-1786,1-1,0 1,5 17,-3-15,4 31,-7 96,-2-79,1-47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9:48.19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14,'0'0,"1"-1,-1 1,0-1,1 1,-1-1,1 1,-1-1,1 1,-1 0,1-1,0 1,-1 0,1-1,-1 1,1 0,0 0,-1-1,1 1,0 0,-1 0,1 0,0 0,0 0,1 0,32-4,0 1,53 4,-36-1,418 1,-443 0,29 5,-20-2,156 9,-155-13,-9-1,38 4,-48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9:50.39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13,'0'-1,"0"1,0 0,1-1,-1 1,0 0,0-1,1 1,-1-1,0 1,1 0,-1 0,0-1,1 1,-1 0,0 0,1-1,-1 1,1 0,-1 0,0 0,1 0,-1 0,1-1,-1 1,1 0,14-2,-13 2,61-3,113 9,-29 0,-21 1,10-1,-121-5,0 0,0 1,17 5,-13-2,29 2,83-6,-77-2,-39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9:53.16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 0,'0'614,"6"-527,1-11,-6 345,-2-216,1 85,-7-208,1-7,6-65,-1 0,-3 14,2-14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9:55.33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571 1,'-4'0,"1"1,0-1,0 1,0 0,0 0,0 0,0 0,0 1,1-1,-1 1,-3 2,2-1,0 0,-1-1,1 0,-6 3,-6-2,0 1,-21 0,-13 4,18 0,1 2,-49 22,65-25,7-4,-1 0,0 0,1-1,-1-1,-16 2,-45-3,5 0,51 1,3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9:57.56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575 0,'-2'2,"0"0,-1 0,0 0,1-1,-1 0,-4 2,-10 7,10-6,0 1,0-1,0 0,0 0,-1 0,0-1,1-1,-1 1,0-1,-1-1,1 1,0-1,-14-1,-12 0,23-1,-1 0,1 2,-1-1,1 1,-1 1,-16 4,13-1,0-2,-1 0,1 0,-23 0,-62-6,90 2,1 0,0-2,-16-4,4 0,10 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10:04.36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1,'1'78,"-2"83,-5-92,0 36,6-74,7 47,0-8,-1-10,-1-5,-4 88,-3-68,3-38,6 47,-3-41,-3-29,0 0,1 0,5 18,0-2,-2 1,0-1,0 37,-4-42,2 103,-3-123,0 1,1 0,-1-1,2 1,-1 0,1-1,3 9,-2-6,-1-1,4 16,-3 18,-2 76,-3-51,2 480,6-467,0-3,-6 641,0-322,0-379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10:48.95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1 150,'0'-1,"0"1,0-1,0 1,1 0,-1-1,0 1,0 0,1-1,-1 1,0 0,0-1,1 1,-1 0,0 0,1-1,-1 1,0 0,1 0,-1-1,1 1,-1 0,0 0,1 0,0 0,12-3,-12 3,13-2,23 1,-28 2,0-1,0-1,0 0,-1 0,1 0,15-6,-5 1,0 1,-1 1,40-5,105 7,-91 3,256-1,-313 1,0 0,0 2,17 4,-13-3,25 3,55-6,-66-2,58 6,8 1,-43-4,-2 4,12 0,251-6,-153 0,-144-2,0 0,29-6,-41 5,0 1,-1-2,1 1,0-1,-1 0,0 0,0-1,11-9,-17 14,3-4,1 1,0 1,9-4,-8 3,0 1,9-7,-13 8,-1 0,1-1,-1 1,1-1,-1 1,1-1,-1 1,0-1,0 0,0 0,0 1,1-4,0 0,-1 0,0 0,0-9,0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05.01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1 146,'12'0,"0"0,1 1,-1 0,0 1,14 4,-17-4,1 0,0 0,0-1,0-1,0 0,15-1,60-13,-76 13,30-10,-28 7,1 1,-1 1,16-2,53 1,30-2,-8-3,-7 0,-35-4,-44 7,0 2,0 0,16 0,76-2,58-1,282 6,-441 0,1-1,-1 0,0-1,1 0,6-2,-5 1,1 0,-1 1,11-1,240-1,-160 5,228 8,-325-9,71 0,83-11,-43 2,-93 6,25-5,9-1,237 3,-182 7,463-1,-539 1,0 2,-1 1,39 10,-38-2,-26-8,1-1,9 2,15 1,1-2,64-1,-33-1,14 3,29 1,-105-6,0 0,0 0,1 0,-1 0,0 0,0 1,0 0,0 0,0-1,0 2,0-1,-1 0,6 4,1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08.81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48,'6'0,"0"-1,0 0,0 0,0-1,0 0,0 0,10-5,-9 3,1 1,-1 1,0-1,14-2,95-5,15 5,-117 5,-6 1,0 0,0 0,0 1,-1 0,9 3,-7-2,1 0,-1-1,11 2,9-2,33 4,10 1,-14-2,3 0,78-5,-64-1,-65 1,35 0,85 10,90 43,-218-53,25 10,-26-9,1 0,0 0,-1 0,1 0,-1 0,1 0,-1 1,1-1,-1 0,0 1,2 2,2 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12.05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15,'228'0,"-217"1,0 0,0 1,0 0,12 4,-10-2,0-1,16 2,20 1,-26-3,24 1,222-4,-242-2,1-1,48-11,-47 8,0 1,36-2,69 7,-58 0,-68 0,-1 0,0-1,0 0,0-1,11-3,-3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7:07.07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38,'28'1,"-11"-1,-1 0,1 0,-1-2,0 0,17-4,-9-1,1 0,-1 2,1 1,49-1,82 6,-153-1,0 0,1 0,-1 0,0 1,0-1,0 1,4 1,4 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15.26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61,'348'0,"-278"-5,-10-1,2 0,2-1,184 7,-126 0,-98-1,1-1,29-7,-14 0,-24 4,31-3,-39 7,0 0,0 0,0 1,0 0,14 2,-12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26.6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1 169,'112'-1,"131"3,-119 9,52 2,-4-4,-69-1,268-2,-345-5,46 8,-16-1,204-1,-163-8,-81 1,184-3,0-17,-110 7,48-9,-122 17,0-1,27-13,-28 12,0 0,22-6,-2 3,-19 5,0 0,1 2,-1 0,24-2,86-5,166 9,-149 2,-107-3,53-9,9-1,21 12,-11 0,-4-11,-89 9,0 0,26-7,-26 6,0-1,27-1,42 4,64-5,-6 1,10-2,-100 3,97 4,-38 11,-101-10,0 0,1 1,14 5,-12-3,21 3,-20-5,0 0,0 1,0 1,13 5,-14-4,0-2,0 1,1-1,-1-1,1 0,0-1,16-1,-16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39.4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1,'2'36,"10"64,-11-93,10 70,0 144,-10-206,0 0,1 1,5 17,-2-15,2 30,-7 35,1-2,5-34,-3-30,0 22,-2 185,-2-106,1-110,1 0,1 0,-1-1,1 1,4 9,-3-8,-1 0,1 0,0 12,-1 28,-2-28,4 26,2 13,-4 112,-3-91,1-8,1 80,4-81,1 21,-6-54,0-11,0 1,9 49,-3-42,-1 1,-2-1,-2 39,0-52,4 27,1 15,-6 158,1-212,0-1,1 1,0-1,4 13,-3-11,0 0,2 19,-3 129,-3-83,2-6,-2 79,-5-84,0 18,0-14,0-4,5 210,2-133,-2-131,0 1,-1-1,-5 19,-3 18,6 0,4 68,1-44,-1 360,6-339,-1-10,-4-61,6 153,-2-3,-5-169,1 4,0 0,0 0,0 0,1-1,4 10,-3-8,0 1,-1-1,1 11,-1 133,-3-79,1 487,-5-474,0-13,2 400,5-262,-2 485,0-679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52.52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40,'1'-1,"-1"0,1 0,-1 0,1 0,-1 1,1-1,0 0,-1 1,1-1,0 0,0 1,-1-1,3 0,-1 0,3-3,1 1,0 0,0 0,0 0,0 1,1 0,-1 0,0 1,1-1,7 1,11-1,35 4,-22-1,-31-1,28 0,0 1,63 11,3 12,-87-21,23 10,-26-8,0-1,0-1,0 0,12 1,21-1,50-4,-29 0,1322 1,-1373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57.08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1455,'7'-142,"-4"120,4-30,0-63,-6 92,4-26,1-16,-6-176,1 230,0 1,0 0,1-1,5-12,-4 11,0 0,2-18,-3-63,-3 59,5-46,2 5,-4-96,-3 88,1 81,0 0,0-1,0 1,1-1,-1 1,1 0,-1 0,1-1,0 1,0 0,2-4,-2 5,0-1,0 1,0 0,1 0,-1 0,0 0,1 0,-1 0,0 0,1 0,-1 1,1-1,0 1,-1-1,1 1,-1-1,4 1,3-1,-1 1,1 0,0 0,-1 1,11 1,37 13,-25-7,0-1,32 1,-4 1,-27-1,-24-6,-1 0,1 0,-1-1,1 1,11-1,8-1,0-2,0-1,-1-1,1-1,-1-1,40-16,-58 18,0 0,0 0,-1-1,12-10,-10 8,0 1,11-7,-17 11,1 1,0-1,0 1,-1 0,1 0,0 0,0 0,0 1,0-1,0 1,5 0,-3 0,-1 1,0-1,0 1,0 0,0 0,0 0,0 1,0 0,0 0,5 3,3 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59.17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51,'3'-1,"0"0,0 0,0 0,0-1,0 1,0-1,4-2,2-1,-1 0,1 1,1 1,-1-1,1 1,-1 1,1 0,10-1,81-2,-93 5,28 0,-9-1,39 4,-60-2,0 0,1 1,9 4,-9-3,0-1,13 4,148 31,-152-33,5 0,-1-1,2-1,38-1,-44-1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2:01.05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26,'18'1,"-3"-1,-1 0,0-1,1 0,-1-1,16-4,-13 1,1 1,1 1,-1 1,32 0,74 9,-2 1,-51-3,-6 1,-51-5,0 0,0 1,-1 1,16 4,-13-3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2:31.50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2,'80'6,"-7"0,166-6,-113 0,-45-6,-2 0,-47 6,21-1,102 12,-140-8,-4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2:34.53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50,'1'0,"-1"-1,0 1,0 0,0-1,1 1,-1 0,0-1,0 1,1 0,-1-1,0 1,1 0,-1 0,0-1,1 1,-1 0,0 0,1 0,-1-1,0 1,1 0,-1 0,1 0,-1 0,1 0,12-3,-11 3,43-3,67 3,-46 1,358-1,-406-1,0-2,0 1,28-9,-11 2,-17 5,-1 1,0 0,1 2,-1 0,32 2,-47 0,0-1,0 0,-1 1,1 0,0-1,0 1,0 0,-1 0,1 0,-1 0,1 0,2 2,3 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2:46.67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0,'233'0,"-214"1,24 4,14 1,225-6,-135 0,-129 0,25 6,-3-1,-25-4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7:09.6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0,'3'1,"1"-1,-1 1,0-1,0 1,0 0,-1 0,5 2,11 4,42 4,3 0,-19 2,-25-7,-1-1,1 0,0-2,32 3,257-8,-305 2,0 0,0 0,0 0,0 1,0-1,0 1,5 1,1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2:51.21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6,'1011'0,"-981"-2,-19-1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05.01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1 146,'12'0,"0"0,1 1,-1 0,0 1,14 4,-17-4,1 0,0 0,0-1,0-1,0 0,15-1,60-13,-76 13,30-10,-28 7,1 1,-1 1,16-2,53 1,30-2,-8-3,-7 0,-35-4,-44 7,0 2,0 0,16 0,76-2,58-1,282 6,-441 0,1-1,-1 0,0-1,1 0,6-2,-5 1,1 0,-1 1,11-1,240-1,-160 5,228 8,-325-9,71 0,83-11,-43 2,-93 6,25-5,9-1,237 3,-182 7,463-1,-539 1,0 2,-1 1,39 10,-38-2,-26-8,1-1,9 2,15 1,1-2,64-1,-33-1,14 3,29 1,-105-6,0 0,0 0,1 0,-1 0,0 0,0 1,0 0,0 0,0-1,0 2,0-1,-1 0,6 4,1 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08.81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48,'6'0,"0"-1,0 0,0 0,0-1,0 0,0 0,10-5,-9 3,1 1,-1 1,0-1,14-2,95-5,15 5,-117 5,-6 1,0 0,0 0,0 1,-1 0,9 3,-7-2,1 0,-1-1,11 2,9-2,33 4,10 1,-14-2,3 0,78-5,-64-1,-65 1,35 0,85 10,90 43,-218-53,25 10,-26-9,1 0,0 0,-1 0,1 0,-1 0,1 0,-1 1,1-1,-1 0,0 1,2 2,2 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12.05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15,'228'0,"-217"1,0 0,0 1,0 0,12 4,-10-2,0-1,16 2,20 1,-26-3,24 1,222-4,-242-2,1-1,48-11,-47 8,0 1,36-2,69 7,-58 0,-68 0,-1 0,0-1,0 0,0-1,11-3,-3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15.26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61,'348'0,"-278"-5,-10-1,2 0,2-1,184 7,-126 0,-98-1,1-1,29-7,-14 0,-24 4,31-3,-39 7,0 0,0 0,0 1,0 0,14 2,-12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26.6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1 169,'112'-1,"131"3,-119 9,52 2,-4-4,-69-1,268-2,-345-5,46 8,-16-1,204-1,-163-8,-81 1,184-3,0-17,-110 7,48-9,-122 17,0-1,27-13,-28 12,0 0,22-6,-2 3,-19 5,0 0,1 2,-1 0,24-2,86-5,166 9,-149 2,-107-3,53-9,9-1,21 12,-11 0,-4-11,-89 9,0 0,26-7,-26 6,0-1,27-1,42 4,64-5,-6 1,10-2,-100 3,97 4,-38 11,-101-10,0 0,1 1,14 5,-12-3,21 3,-20-5,0 0,0 1,0 1,13 5,-14-4,0-2,0 1,1-1,-1-1,1 0,0-1,16-1,-16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39.4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1,'2'36,"10"64,-11-93,10 70,0 144,-10-206,0 0,1 1,5 17,-2-15,2 30,-7 35,1-2,5-34,-3-30,0 22,-2 185,-2-106,1-110,1 0,1 0,-1-1,1 1,4 9,-3-8,-1 0,1 0,0 12,-1 28,-2-28,4 26,2 13,-4 112,-3-91,1-8,1 80,4-81,1 21,-6-54,0-11,0 1,9 49,-3-42,-1 1,-2-1,-2 39,0-52,4 27,1 15,-6 158,1-212,0-1,1 1,0-1,4 13,-3-11,0 0,2 19,-3 129,-3-83,2-6,-2 79,-5-84,0 18,0-14,0-4,5 210,2-133,-2-131,0 1,-1-1,-5 19,-3 18,6 0,4 68,1-44,-1 360,6-339,-1-10,-4-61,6 153,-2-3,-5-169,1 4,0 0,0 0,0 0,1-1,4 10,-3-8,0 1,-1-1,1 11,-1 133,-3-79,1 487,-5-474,0-13,2 400,5-262,-2 485,0-679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52.52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40,'1'-1,"-1"0,1 0,-1 0,1 0,-1 1,1-1,0 0,-1 1,1-1,0 0,0 1,-1-1,3 0,-1 0,3-3,1 1,0 0,0 0,0 0,0 1,1 0,-1 0,0 1,1-1,7 1,11-1,35 4,-22-1,-31-1,28 0,0 1,63 11,3 12,-87-21,23 10,-26-8,0-1,0-1,0 0,12 1,21-1,50-4,-29 0,1322 1,-1373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57.08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1455,'7'-142,"-4"120,4-30,0-63,-6 92,4-26,1-16,-6-176,1 230,0 1,0 0,1-1,5-12,-4 11,0 0,2-18,-3-63,-3 59,5-46,2 5,-4-96,-3 88,1 81,0 0,0-1,0 1,1-1,-1 1,1 0,-1 0,1-1,0 1,0 0,2-4,-2 5,0-1,0 1,0 0,1 0,-1 0,0 0,1 0,-1 0,0 0,1 0,-1 1,1-1,0 1,-1-1,1 1,-1-1,4 1,3-1,-1 1,1 0,0 0,-1 1,11 1,37 13,-25-7,0-1,32 1,-4 1,-27-1,-24-6,-1 0,1 0,-1-1,1 1,11-1,8-1,0-2,0-1,-1-1,1-1,-1-1,40-16,-58 18,0 0,0 0,-1-1,12-10,-10 8,0 1,11-7,-17 11,1 1,0-1,0 1,-1 0,1 0,0 0,0 0,0 1,0-1,0 1,5 0,-3 0,-1 1,0-1,0 1,0 0,0 0,0 0,0 1,0 0,0 0,5 3,3 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1:59.17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51,'3'-1,"0"0,0 0,0 0,0-1,0 1,0-1,4-2,2-1,-1 0,1 1,1 1,-1-1,1 1,-1 1,1 0,10-1,81-2,-93 5,28 0,-9-1,39 4,-60-2,0 0,1 1,9 4,-9-3,0-1,13 4,148 31,-152-33,5 0,-1-1,2-1,38-1,-44-1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7:12.17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1,'683'0,"-663"1,23 4,7 0,131-3,-109-3,-67 1,0 0,0 1,-1-1,1 1,6 2,-10-3,-1 0,1 0,0 0,-1 1,1-1,-1 0,1 1,0-1,-1 0,1 1,-1-1,1 1,-1-1,1 0,-1 1,1 0,-1-1,0 1,1-1,-1 1,0-1,1 1,-1 0,0-1,0 1,1 0,-1-1,0 1,0 0,0-1,0 1,0 0,0-1,0 1,0 0,0-1,-1 1,1 0,0-1,0 1,0 0,-1-1,1 1,0-1,-1 1,0 1,-2 2,0 0,0 0,-6 7,-1-2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2:01.05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26,'18'1,"-3"-1,-1 0,0-1,1 0,-1-1,16-4,-13 1,1 1,1 1,-1 1,32 0,74 9,-2 1,-51-3,-6 1,-51-5,0 0,0 1,-1 1,16 4,-13-3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2:31.50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2,'80'6,"-7"0,166-6,-113 0,-45-6,-2 0,-47 6,21-1,102 12,-140-8,-4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2:34.53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50,'1'0,"-1"-1,0 1,0 0,0-1,1 1,-1 0,0-1,0 1,1 0,-1-1,0 1,1 0,-1 0,0-1,1 1,-1 0,0 0,1 0,-1-1,0 1,1 0,-1 0,1 0,-1 0,1 0,12-3,-11 3,43-3,67 3,-46 1,358-1,-406-1,0-2,0 1,28-9,-11 2,-17 5,-1 1,0 0,1 2,-1 0,32 2,-47 0,0-1,0 0,-1 1,1 0,0-1,0 1,0 0,-1 0,1 0,-1 0,1 0,2 2,3 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2:46.67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0,'233'0,"-214"1,24 4,14 1,225-6,-135 0,-129 0,25 6,-3-1,-25-4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52:51.21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6,'1011'0,"-981"-2,-19-1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1T00:19:32.072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1T00:19:53.987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30,'26'-1,"0"-2,35-7,-33 4,49-3,-43 8,230 4,-193 10,10 0,-26-6,-35-1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1T00:19:57.401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3,'150'-2,"164"5,-209 9,-53-5,59 0,-98-8,0 1,0 1,0 0,0 1,18 5,-14-1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1T00:20:16.14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32,'12'-1,"0"0,0-1,21-7,32-3,409 9,-243 5,-154-4,-46 0,0 1,0 1,-1 2,34 6,-45-3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1T00:20:20.33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2,'169'-2,"184"5,-268 10,-59-8,45 3,-45-6,0 1,0 2,37 11,-36-8,-1-1,1-2,32 2,92-7,-127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7:13.68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39,'4'-4,"0"0,0 1,0 0,1 0,-1 0,1 0,0 1,0 0,0 0,0 0,0 1,0-1,6 0,7 0,0 1,28 1,-19 1,456 0,-468-1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1T00:20:27.07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3,'65'-1,"-21"0,0 1,0 2,70 13,-91-11,0-1,39 0,-40-2,0 0,1 1,24 6,-3 0,0-2,1-2,0-2,46-4,-26 1,-42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1T00:20:29.33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1,'809'0,"-782"0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8T05:28:57.0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26,'10'0,"0"1,10 3,5 0,-5-2,30 4,-1-2,1-3,20-2,-1-4,67 4,413 9,-493-8,-38-1,0-1,0 0,5-3,30-3,44-4,-46 4,1 3,34 1,110 15,-122-10,142 8,-75 0,0-6,43-9,-115 4,16 0,-52-2,2-3,-6 2,23-1,67 3,6 6,-106-2,0 0,0 2,11 2,-3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8T05:37:10.5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1,'9'0,"3"-1,0 1,0 1,1 0,-1 1,0 0,5 2,11 4,1-2,0-1,8-1,22 4,-26-4,-1-2,22 0,-39-2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8T05:37:17.6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21,'9'-1,"1"0,-1 0,0-1,0 0,4-2,18-3,-19 5,0 2,0-1,0 1,0 1,0 0,0 1,25 2,7-3,23 2,-49-1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8T05:37:2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0,'6'0,"10"4,4 1,3 0,-1-1,-2-1,0 1,2 0,-1-1,1-1,-2-1,-1 0,-1-1,2 4,2 1,-3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8T05:37:33.5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0,'319'0,"-305"0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8T05:37:35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31,'29'1,"-2"-1,0 0,0-2,0-1,5-2,4-1,1 2,23 0,-49 3,20-3,-17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8T05:37:38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23,'4'0,"4"0,1 0,8-4,3-1,0 0,1 1,-2 1,0 1,-1 3,3 2,1-1,-1 0,-2 0,-5-1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7:16.17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0,'0'319,"1"-302,5 26,-4-24,2 20,-5 62,2 40,4-80,1 30,-6 146,1-226,0 0,1 0,4 17,3 10,-4 17,-4 94,-2-74,1 545,-3-579,1-32,1-1,1 1,-1-1,2 1,-1-1,3 15,5 2,1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7:18.97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1,'410'0,"-393"0,0 1,1 0,-1 2,0 0,30 10,-34-9,1 0,-1-1,1-1,22 2,57-5,-38 0,107 1,-143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3:07:21.03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3,'45'-1,"-15"0,37 3,-58 0,0 0,16 6,-17-6,0 1,1-1,12 2,32-2,13 2,9 2,110-4,-95-3,120 1,-196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customXml" Target="../ink/ink68.xml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12" Type="http://schemas.openxmlformats.org/officeDocument/2006/relationships/image" Target="../media/image20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customXml" Target="../ink/ink67.xml"/><Relationship Id="rId5" Type="http://schemas.openxmlformats.org/officeDocument/2006/relationships/customXml" Target="../ink/ink64.xml"/><Relationship Id="rId10" Type="http://schemas.openxmlformats.org/officeDocument/2006/relationships/image" Target="../media/image190.png"/><Relationship Id="rId4" Type="http://schemas.openxmlformats.org/officeDocument/2006/relationships/image" Target="../media/image160.png"/><Relationship Id="rId9" Type="http://schemas.openxmlformats.org/officeDocument/2006/relationships/customXml" Target="../ink/ink66.xml"/><Relationship Id="rId1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5.png"/><Relationship Id="rId50" Type="http://schemas.openxmlformats.org/officeDocument/2006/relationships/customXml" Target="../ink/ink24.xml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40" Type="http://schemas.openxmlformats.org/officeDocument/2006/relationships/customXml" Target="../ink/ink19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22.png"/><Relationship Id="rId54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32.xm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customXml" Target="../ink/ink27.xml"/><Relationship Id="rId21" Type="http://schemas.openxmlformats.org/officeDocument/2006/relationships/customXml" Target="../ink/ink36.xml"/><Relationship Id="rId7" Type="http://schemas.openxmlformats.org/officeDocument/2006/relationships/customXml" Target="../ink/ink29.xml"/><Relationship Id="rId12" Type="http://schemas.openxmlformats.org/officeDocument/2006/relationships/image" Target="../media/image37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29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31.xml"/><Relationship Id="rId24" Type="http://schemas.openxmlformats.org/officeDocument/2006/relationships/image" Target="../media/image43.png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45.png"/><Relationship Id="rId10" Type="http://schemas.openxmlformats.org/officeDocument/2006/relationships/image" Target="../media/image36.png"/><Relationship Id="rId19" Type="http://schemas.openxmlformats.org/officeDocument/2006/relationships/customXml" Target="../ink/ink35.xml"/><Relationship Id="rId4" Type="http://schemas.openxmlformats.org/officeDocument/2006/relationships/image" Target="../media/image33.png"/><Relationship Id="rId9" Type="http://schemas.openxmlformats.org/officeDocument/2006/relationships/customXml" Target="../ink/ink30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customXml" Target="../ink/ink39.xml"/><Relationship Id="rId30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46.xm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customXml" Target="../ink/ink41.xml"/><Relationship Id="rId21" Type="http://schemas.openxmlformats.org/officeDocument/2006/relationships/customXml" Target="../ink/ink50.xml"/><Relationship Id="rId7" Type="http://schemas.openxmlformats.org/officeDocument/2006/relationships/customXml" Target="../ink/ink43.xml"/><Relationship Id="rId12" Type="http://schemas.openxmlformats.org/officeDocument/2006/relationships/image" Target="../media/image37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45.xml"/><Relationship Id="rId24" Type="http://schemas.openxmlformats.org/officeDocument/2006/relationships/image" Target="../media/image43.png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45.png"/><Relationship Id="rId10" Type="http://schemas.openxmlformats.org/officeDocument/2006/relationships/image" Target="../media/image36.png"/><Relationship Id="rId19" Type="http://schemas.openxmlformats.org/officeDocument/2006/relationships/customXml" Target="../ink/ink49.xml"/><Relationship Id="rId4" Type="http://schemas.openxmlformats.org/officeDocument/2006/relationships/image" Target="../media/image33.png"/><Relationship Id="rId9" Type="http://schemas.openxmlformats.org/officeDocument/2006/relationships/customXml" Target="../ink/ink44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customXml" Target="../ink/ink53.xml"/><Relationship Id="rId30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60.xml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12" Type="http://schemas.openxmlformats.org/officeDocument/2006/relationships/image" Target="../media/image52.png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customXml" Target="../ink/ink59.xml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customXml" Target="../ink/ink58.xml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/>
              <a:t>Digital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7757962" cy="3124200"/>
          </a:xfrm>
        </p:spPr>
        <p:txBody>
          <a:bodyPr>
            <a:normAutofit/>
          </a:bodyPr>
          <a:lstStyle/>
          <a:p>
            <a:r>
              <a:rPr lang="en-US" dirty="0"/>
              <a:t>Physics 5430</a:t>
            </a:r>
          </a:p>
          <a:p>
            <a:endParaRPr lang="en-US" dirty="0"/>
          </a:p>
          <a:p>
            <a:r>
              <a:rPr lang="en-US" dirty="0"/>
              <a:t>State Counter and </a:t>
            </a:r>
          </a:p>
          <a:p>
            <a:br>
              <a:rPr lang="en-US" dirty="0"/>
            </a:br>
            <a:r>
              <a:rPr lang="en-US" dirty="0"/>
              <a:t>“The Traffic </a:t>
            </a:r>
            <a:r>
              <a:rPr lang="en-US"/>
              <a:t>Light ASM from </a:t>
            </a:r>
            <a:r>
              <a:rPr lang="en-US" dirty="0"/>
              <a:t>Hell”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6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Traffic Light Controller Design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This design uses:</a:t>
            </a:r>
          </a:p>
          <a:p>
            <a:pPr>
              <a:buNone/>
            </a:pPr>
            <a:r>
              <a:rPr lang="en-US" dirty="0"/>
              <a:t>MUX inputs, and a direct input.</a:t>
            </a:r>
          </a:p>
          <a:p>
            <a:pPr>
              <a:buNone/>
            </a:pPr>
            <a:r>
              <a:rPr lang="en-US" dirty="0"/>
              <a:t>Decoders on the outputs.</a:t>
            </a:r>
          </a:p>
          <a:p>
            <a:pPr>
              <a:buNone/>
            </a:pPr>
            <a:r>
              <a:rPr lang="en-US" dirty="0"/>
              <a:t>A timer,</a:t>
            </a:r>
          </a:p>
          <a:p>
            <a:pPr>
              <a:buNone/>
            </a:pPr>
            <a:r>
              <a:rPr lang="en-US" dirty="0"/>
              <a:t>A state counter,</a:t>
            </a:r>
          </a:p>
          <a:p>
            <a:pPr>
              <a:buNone/>
            </a:pPr>
            <a:r>
              <a:rPr lang="en-US" dirty="0"/>
              <a:t>Registers on the outputs.</a:t>
            </a:r>
          </a:p>
          <a:p>
            <a:pPr>
              <a:buNone/>
            </a:pPr>
            <a:r>
              <a:rPr lang="en-US" dirty="0"/>
              <a:t>Does not show registers on the inputs (no need to take a “snapshot” of the lines as discussed previously.)  However, all inputs are assumed to be synchronized with the clock (using a FF).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00220A-D48B-49AE-A2F3-8BB4CF8C0453}"/>
              </a:ext>
            </a:extLst>
          </p:cNvPr>
          <p:cNvSpPr txBox="1"/>
          <p:nvPr/>
        </p:nvSpPr>
        <p:spPr>
          <a:xfrm>
            <a:off x="1752600" y="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“Traffic Light ASM from Hell”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0A2B0-6F63-4B59-88E1-D10DF298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5715000" cy="54587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0565E9-7D6F-4549-ACA1-CF0085AE4759}"/>
              </a:ext>
            </a:extLst>
          </p:cNvPr>
          <p:cNvSpPr txBox="1"/>
          <p:nvPr/>
        </p:nvSpPr>
        <p:spPr>
          <a:xfrm>
            <a:off x="5981700" y="914400"/>
            <a:ext cx="3124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NS is busy street.</a:t>
            </a:r>
          </a:p>
          <a:p>
            <a:r>
              <a:rPr lang="en-US" sz="2400" dirty="0"/>
              <a:t>EW has traffic sensors.</a:t>
            </a:r>
          </a:p>
          <a:p>
            <a:endParaRPr lang="en-US" sz="2400" dirty="0"/>
          </a:p>
          <a:p>
            <a:r>
              <a:rPr lang="en-US" sz="2400" dirty="0"/>
              <a:t>Has emergency input.</a:t>
            </a:r>
          </a:p>
          <a:p>
            <a:r>
              <a:rPr lang="en-US" sz="2400" dirty="0"/>
              <a:t>Goes to NSG/EWR  </a:t>
            </a:r>
          </a:p>
          <a:p>
            <a:r>
              <a:rPr lang="en-US" sz="2400" dirty="0"/>
              <a:t>   when over.</a:t>
            </a:r>
          </a:p>
          <a:p>
            <a:endParaRPr lang="en-US" sz="2400" dirty="0"/>
          </a:p>
          <a:p>
            <a:r>
              <a:rPr lang="en-US" sz="2400" dirty="0"/>
              <a:t>Timer has adjustable </a:t>
            </a:r>
          </a:p>
          <a:p>
            <a:r>
              <a:rPr lang="en-US" sz="2400" dirty="0"/>
              <a:t>    delay times.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/>
              <a:t>Traffic Light Controller (cont’d)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3DD52-BFB2-48F2-B507-F4B82471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1" y="954604"/>
            <a:ext cx="4705350" cy="435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F7F533-CAA7-4DCD-A759-C7164CC6E188}"/>
              </a:ext>
            </a:extLst>
          </p:cNvPr>
          <p:cNvSpPr txBox="1"/>
          <p:nvPr/>
        </p:nvSpPr>
        <p:spPr>
          <a:xfrm>
            <a:off x="4866770" y="1245043"/>
            <a:ext cx="43746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bus connected to state</a:t>
            </a:r>
          </a:p>
          <a:p>
            <a:r>
              <a:rPr lang="en-US" sz="2400" dirty="0"/>
              <a:t>     counter, timer, and output</a:t>
            </a:r>
          </a:p>
          <a:p>
            <a:r>
              <a:rPr lang="en-US" sz="2400" dirty="0"/>
              <a:t>     register. Load signals are:</a:t>
            </a:r>
          </a:p>
          <a:p>
            <a:r>
              <a:rPr lang="en-US" sz="2400" dirty="0"/>
              <a:t>     LLNS, LLT, and HLO.</a:t>
            </a:r>
          </a:p>
          <a:p>
            <a:endParaRPr lang="en-US" sz="2400" dirty="0"/>
          </a:p>
          <a:p>
            <a:r>
              <a:rPr lang="en-US" sz="2400" dirty="0"/>
              <a:t>So extra states will be needed to</a:t>
            </a:r>
          </a:p>
          <a:p>
            <a:r>
              <a:rPr lang="en-US" sz="2400" dirty="0"/>
              <a:t>   use the data bus for 3 things.</a:t>
            </a:r>
          </a:p>
          <a:p>
            <a:endParaRPr lang="en-US" sz="2400" dirty="0"/>
          </a:p>
          <a:p>
            <a:r>
              <a:rPr lang="en-US" sz="2400" dirty="0"/>
              <a:t>ASM chart branching by loading</a:t>
            </a:r>
          </a:p>
          <a:p>
            <a:r>
              <a:rPr lang="en-US" sz="2400" dirty="0"/>
              <a:t>     state counter.</a:t>
            </a:r>
          </a:p>
          <a:p>
            <a:endParaRPr lang="en-US" sz="2400" dirty="0"/>
          </a:p>
          <a:p>
            <a:r>
              <a:rPr lang="en-US" sz="2400" dirty="0"/>
              <a:t>Active-low decoders allow 4 ROM</a:t>
            </a:r>
          </a:p>
          <a:p>
            <a:r>
              <a:rPr lang="en-US" sz="2400" dirty="0"/>
              <a:t> outputs to control six lights.</a:t>
            </a:r>
          </a:p>
          <a:p>
            <a:endParaRPr lang="en-US" sz="2400" dirty="0"/>
          </a:p>
          <a:p>
            <a:r>
              <a:rPr lang="en-US" sz="2400" dirty="0" err="1"/>
              <a:t>Yemer</a:t>
            </a:r>
            <a:r>
              <a:rPr lang="en-US" sz="2400" dirty="0"/>
              <a:t> is not multiplexed.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F493A-25EF-41A9-B989-BF0A35882429}"/>
              </a:ext>
            </a:extLst>
          </p:cNvPr>
          <p:cNvSpPr txBox="1"/>
          <p:nvPr/>
        </p:nvSpPr>
        <p:spPr>
          <a:xfrm>
            <a:off x="166534" y="5334000"/>
            <a:ext cx="46456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E/W sensor (YEWS) and timer</a:t>
            </a:r>
          </a:p>
          <a:p>
            <a:r>
              <a:rPr lang="en-US" sz="2400" dirty="0"/>
              <a:t>    output  (YTO) are multiplexed.</a:t>
            </a:r>
          </a:p>
          <a:p>
            <a:r>
              <a:rPr lang="en-US" sz="2400" dirty="0"/>
              <a:t>    HSTO = 0 selects YEWS</a:t>
            </a:r>
          </a:p>
          <a:p>
            <a:r>
              <a:rPr lang="en-US" sz="2400" dirty="0"/>
              <a:t>    HSTO = 1 selects YTO.</a:t>
            </a:r>
          </a:p>
          <a:p>
            <a:r>
              <a:rPr lang="en-US" sz="2400" dirty="0"/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/>
              <a:t>More Traffic Light Controller 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1440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East/West inputs are </a:t>
            </a:r>
            <a:r>
              <a:rPr lang="en-US" dirty="0" err="1"/>
              <a:t>OR’ed</a:t>
            </a:r>
            <a:r>
              <a:rPr lang="en-US" dirty="0"/>
              <a:t> together.</a:t>
            </a:r>
          </a:p>
          <a:p>
            <a:pPr>
              <a:buNone/>
            </a:pPr>
            <a:r>
              <a:rPr lang="en-US" dirty="0"/>
              <a:t>The MUX select line (HSTO) must be asserted early.</a:t>
            </a:r>
          </a:p>
          <a:p>
            <a:pPr>
              <a:buNone/>
            </a:pPr>
            <a:r>
              <a:rPr lang="en-US" dirty="0"/>
              <a:t>Note that LOAD’s are color-coordinated in the previous figures.</a:t>
            </a:r>
          </a:p>
          <a:p>
            <a:pPr>
              <a:buNone/>
            </a:pPr>
            <a:r>
              <a:rPr lang="en-US" dirty="0"/>
              <a:t>Decoders are always enabled.  (Notice the unused output D0 on the decoders.)</a:t>
            </a:r>
          </a:p>
          <a:p>
            <a:pPr>
              <a:buNone/>
            </a:pPr>
            <a:r>
              <a:rPr lang="en-US" dirty="0"/>
              <a:t>Uses 1.25 second clock:  16 states = 20 s; 4 states = 5 s</a:t>
            </a:r>
          </a:p>
          <a:p>
            <a:pPr>
              <a:buNone/>
            </a:pPr>
            <a:r>
              <a:rPr lang="en-US" dirty="0"/>
              <a:t>Register stores both decoder’s binary select values.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3733800" cy="1752600"/>
          </a:xfrm>
        </p:spPr>
        <p:txBody>
          <a:bodyPr>
            <a:normAutofit fontScale="90000"/>
          </a:bodyPr>
          <a:lstStyle/>
          <a:p>
            <a:r>
              <a:rPr lang="en-US" dirty="0"/>
              <a:t>Traffic Light Controller</a:t>
            </a:r>
            <a:br>
              <a:rPr lang="en-US" dirty="0"/>
            </a:br>
            <a:r>
              <a:rPr lang="en-US" dirty="0"/>
              <a:t> ASM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88" y="20855"/>
            <a:ext cx="482216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08DE29-5A55-4102-8607-14E40FDA0AE8}"/>
                  </a:ext>
                </a:extLst>
              </p14:cNvPr>
              <p14:cNvContentPartPr/>
              <p14:nvPr/>
            </p14:nvContentPartPr>
            <p14:xfrm>
              <a:off x="7855705" y="3325277"/>
              <a:ext cx="1131840" cy="18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08DE29-5A55-4102-8607-14E40FDA0A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2065" y="3217277"/>
                <a:ext cx="1239480" cy="233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816489D-6ACA-4948-80DD-04EDD96606AF}"/>
              </a:ext>
            </a:extLst>
          </p:cNvPr>
          <p:cNvSpPr txBox="1"/>
          <p:nvPr/>
        </p:nvSpPr>
        <p:spPr>
          <a:xfrm>
            <a:off x="5105400" y="141948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 thru 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FF288-544C-4057-9463-2C038C1CE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2438399"/>
            <a:ext cx="4191000" cy="38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940067"/>
          </a:xfrm>
        </p:spPr>
        <p:txBody>
          <a:bodyPr>
            <a:normAutofit/>
          </a:bodyPr>
          <a:lstStyle/>
          <a:p>
            <a:r>
              <a:rPr lang="en-US" dirty="0"/>
              <a:t>Traffic Light Controller ROM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09600"/>
            <a:ext cx="6172200" cy="61831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45BE00-F222-4CD4-964C-F04FE05CF181}"/>
              </a:ext>
            </a:extLst>
          </p:cNvPr>
          <p:cNvCxnSpPr/>
          <p:nvPr/>
        </p:nvCxnSpPr>
        <p:spPr>
          <a:xfrm>
            <a:off x="1676400" y="20574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F32434-81BE-4AB7-952E-EAF2242C068C}"/>
              </a:ext>
            </a:extLst>
          </p:cNvPr>
          <p:cNvCxnSpPr/>
          <p:nvPr/>
        </p:nvCxnSpPr>
        <p:spPr>
          <a:xfrm>
            <a:off x="1676400" y="2209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15A770-0322-4E97-9EB0-25E98B3489A9}"/>
              </a:ext>
            </a:extLst>
          </p:cNvPr>
          <p:cNvCxnSpPr/>
          <p:nvPr/>
        </p:nvCxnSpPr>
        <p:spPr>
          <a:xfrm>
            <a:off x="1676400" y="27432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0142A5-3553-4815-B4FE-D62AF7D76183}"/>
              </a:ext>
            </a:extLst>
          </p:cNvPr>
          <p:cNvCxnSpPr/>
          <p:nvPr/>
        </p:nvCxnSpPr>
        <p:spPr>
          <a:xfrm>
            <a:off x="1676400" y="32766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338781-54A6-486B-8D03-A23BA0520A81}"/>
              </a:ext>
            </a:extLst>
          </p:cNvPr>
          <p:cNvCxnSpPr/>
          <p:nvPr/>
        </p:nvCxnSpPr>
        <p:spPr>
          <a:xfrm>
            <a:off x="1676400" y="34290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CB7A02-CC77-45B8-A981-E2A500D6C653}"/>
              </a:ext>
            </a:extLst>
          </p:cNvPr>
          <p:cNvCxnSpPr/>
          <p:nvPr/>
        </p:nvCxnSpPr>
        <p:spPr>
          <a:xfrm>
            <a:off x="1676400" y="35814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3D3040-199F-4C3C-A647-75089D4A4F83}"/>
              </a:ext>
            </a:extLst>
          </p:cNvPr>
          <p:cNvCxnSpPr/>
          <p:nvPr/>
        </p:nvCxnSpPr>
        <p:spPr>
          <a:xfrm>
            <a:off x="1676400" y="4114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40BD3A-8D24-4E30-857F-3A0BEF3EE831}"/>
              </a:ext>
            </a:extLst>
          </p:cNvPr>
          <p:cNvCxnSpPr/>
          <p:nvPr/>
        </p:nvCxnSpPr>
        <p:spPr>
          <a:xfrm>
            <a:off x="1676400" y="42672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FBB456-F92D-4516-87B0-75AB706CD40C}"/>
              </a:ext>
            </a:extLst>
          </p:cNvPr>
          <p:cNvCxnSpPr/>
          <p:nvPr/>
        </p:nvCxnSpPr>
        <p:spPr>
          <a:xfrm>
            <a:off x="1676400" y="44196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76DC54-CBC2-4036-AD89-5F61D200E960}"/>
              </a:ext>
            </a:extLst>
          </p:cNvPr>
          <p:cNvCxnSpPr/>
          <p:nvPr/>
        </p:nvCxnSpPr>
        <p:spPr>
          <a:xfrm>
            <a:off x="1676400" y="49530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F5DD6C-516C-4704-87B4-A82D74215239}"/>
              </a:ext>
            </a:extLst>
          </p:cNvPr>
          <p:cNvCxnSpPr/>
          <p:nvPr/>
        </p:nvCxnSpPr>
        <p:spPr>
          <a:xfrm>
            <a:off x="1676400" y="51054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22F760-1F2F-46B0-A2E0-131059E9E472}"/>
              </a:ext>
            </a:extLst>
          </p:cNvPr>
          <p:cNvCxnSpPr/>
          <p:nvPr/>
        </p:nvCxnSpPr>
        <p:spPr>
          <a:xfrm>
            <a:off x="1676400" y="5257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3B2CE-EC0B-4437-9062-8FADCB8AC4C6}"/>
              </a:ext>
            </a:extLst>
          </p:cNvPr>
          <p:cNvCxnSpPr/>
          <p:nvPr/>
        </p:nvCxnSpPr>
        <p:spPr>
          <a:xfrm>
            <a:off x="1676400" y="57912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FF8165-C29B-4D70-A01F-00BE21FDAC55}"/>
              </a:ext>
            </a:extLst>
          </p:cNvPr>
          <p:cNvCxnSpPr/>
          <p:nvPr/>
        </p:nvCxnSpPr>
        <p:spPr>
          <a:xfrm>
            <a:off x="1676400" y="59436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B8C38F-C46D-4FA1-8B12-19BCBBFA194D}"/>
              </a:ext>
            </a:extLst>
          </p:cNvPr>
          <p:cNvCxnSpPr/>
          <p:nvPr/>
        </p:nvCxnSpPr>
        <p:spPr>
          <a:xfrm>
            <a:off x="1676400" y="60960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362858F-87CA-4CC2-BA2E-FB08441D2098}"/>
                  </a:ext>
                </a:extLst>
              </p14:cNvPr>
              <p14:cNvContentPartPr/>
              <p14:nvPr/>
            </p14:nvContentPartPr>
            <p14:xfrm>
              <a:off x="4550905" y="1958265"/>
              <a:ext cx="149400" cy="17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362858F-87CA-4CC2-BA2E-FB08441D20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6905" y="1850265"/>
                <a:ext cx="2570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272779A-8376-42D6-A100-2B7B30C0C892}"/>
                  </a:ext>
                </a:extLst>
              </p14:cNvPr>
              <p14:cNvContentPartPr/>
              <p14:nvPr/>
            </p14:nvContentPartPr>
            <p14:xfrm>
              <a:off x="4043305" y="2144025"/>
              <a:ext cx="122400" cy="7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272779A-8376-42D6-A100-2B7B30C0C8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9305" y="2036025"/>
                <a:ext cx="2300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EF7BB1-6CEF-4B80-B155-688993DFD7F9}"/>
                  </a:ext>
                </a:extLst>
              </p14:cNvPr>
              <p14:cNvContentPartPr/>
              <p14:nvPr/>
            </p14:nvContentPartPr>
            <p14:xfrm>
              <a:off x="5577985" y="2113785"/>
              <a:ext cx="111960" cy="18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EF7BB1-6CEF-4B80-B155-688993DFD7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24345" y="2005785"/>
                <a:ext cx="2196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DBCA246-3B99-4E08-987C-2B21AE5805F6}"/>
                  </a:ext>
                </a:extLst>
              </p14:cNvPr>
              <p14:cNvContentPartPr/>
              <p14:nvPr/>
            </p14:nvContentPartPr>
            <p14:xfrm>
              <a:off x="5058145" y="2310705"/>
              <a:ext cx="12024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DBCA246-3B99-4E08-987C-2B21AE5805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4505" y="2202705"/>
                <a:ext cx="227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2E26E07-26B9-4A28-9070-450B80F6183D}"/>
                  </a:ext>
                </a:extLst>
              </p14:cNvPr>
              <p14:cNvContentPartPr/>
              <p14:nvPr/>
            </p14:nvContentPartPr>
            <p14:xfrm>
              <a:off x="5045545" y="2484225"/>
              <a:ext cx="128880" cy="11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2E26E07-26B9-4A28-9070-450B80F618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91545" y="2376225"/>
                <a:ext cx="2365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3E594DF-E0F2-4499-9DC2-2A771D438D54}"/>
                  </a:ext>
                </a:extLst>
              </p14:cNvPr>
              <p14:cNvContentPartPr/>
              <p14:nvPr/>
            </p14:nvContentPartPr>
            <p14:xfrm>
              <a:off x="4064185" y="2478825"/>
              <a:ext cx="91080" cy="8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3E594DF-E0F2-4499-9DC2-2A771D438D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10185" y="2370825"/>
                <a:ext cx="198720" cy="224280"/>
              </a:xfrm>
              <a:prstGeom prst="rect">
                <a:avLst/>
              </a:prstGeom>
            </p:spPr>
          </p:pic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4F17DF-3375-41B4-90C9-EDDEC1EC92F1}"/>
              </a:ext>
            </a:extLst>
          </p:cNvPr>
          <p:cNvCxnSpPr/>
          <p:nvPr/>
        </p:nvCxnSpPr>
        <p:spPr>
          <a:xfrm>
            <a:off x="5943600" y="990600"/>
            <a:ext cx="0" cy="5715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28D648-B80F-4975-8DDA-485681B65202}"/>
              </a:ext>
            </a:extLst>
          </p:cNvPr>
          <p:cNvCxnSpPr>
            <a:cxnSpLocks/>
          </p:cNvCxnSpPr>
          <p:nvPr/>
        </p:nvCxnSpPr>
        <p:spPr>
          <a:xfrm>
            <a:off x="3962400" y="990600"/>
            <a:ext cx="0" cy="5638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0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2D4F22-DBB4-4B22-B505-BAF7CCE5896D}"/>
              </a:ext>
            </a:extLst>
          </p:cNvPr>
          <p:cNvSpPr txBox="1"/>
          <p:nvPr/>
        </p:nvSpPr>
        <p:spPr>
          <a:xfrm>
            <a:off x="1447800" y="-10834"/>
            <a:ext cx="6629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State Sequencing with Counter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A7A42-347B-4848-B16F-460B9815A372}"/>
              </a:ext>
            </a:extLst>
          </p:cNvPr>
          <p:cNvSpPr txBox="1"/>
          <p:nvPr/>
        </p:nvSpPr>
        <p:spPr>
          <a:xfrm>
            <a:off x="5562600" y="550931"/>
            <a:ext cx="36776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 state reg with</a:t>
            </a:r>
          </a:p>
          <a:p>
            <a:r>
              <a:rPr lang="en-US" sz="2400" dirty="0"/>
              <a:t> state counter.</a:t>
            </a:r>
          </a:p>
          <a:p>
            <a:endParaRPr lang="en-US" sz="2400" dirty="0"/>
          </a:p>
          <a:p>
            <a:r>
              <a:rPr lang="en-US" sz="2400" dirty="0"/>
              <a:t>Counter sequences ASM</a:t>
            </a:r>
          </a:p>
          <a:p>
            <a:r>
              <a:rPr lang="en-US" sz="2400" dirty="0"/>
              <a:t>through states in order.</a:t>
            </a:r>
          </a:p>
          <a:p>
            <a:endParaRPr lang="en-US" sz="2400" dirty="0"/>
          </a:p>
          <a:p>
            <a:r>
              <a:rPr lang="en-US" sz="2400" dirty="0"/>
              <a:t>4-bit counter matches 16</a:t>
            </a:r>
          </a:p>
          <a:p>
            <a:r>
              <a:rPr lang="en-US" sz="2400" dirty="0"/>
              <a:t>States, but we only have 10.</a:t>
            </a:r>
          </a:p>
          <a:p>
            <a:r>
              <a:rPr lang="en-US" sz="2400" dirty="0"/>
              <a:t>So must load counter with</a:t>
            </a:r>
          </a:p>
          <a:p>
            <a:r>
              <a:rPr lang="en-US" sz="2400" dirty="0"/>
              <a:t>6 every time it tries to roll</a:t>
            </a:r>
          </a:p>
          <a:p>
            <a:r>
              <a:rPr lang="en-US" sz="2400" dirty="0"/>
              <a:t>over to count 0.</a:t>
            </a:r>
          </a:p>
          <a:p>
            <a:endParaRPr lang="en-US" sz="2400" dirty="0"/>
          </a:p>
          <a:p>
            <a:r>
              <a:rPr lang="en-US" sz="2400" dirty="0"/>
              <a:t>Tie active-high CO to</a:t>
            </a:r>
          </a:p>
          <a:p>
            <a:r>
              <a:rPr lang="en-US" sz="2400" dirty="0"/>
              <a:t> active-low LD through an</a:t>
            </a:r>
          </a:p>
          <a:p>
            <a:r>
              <a:rPr lang="en-US" sz="2400" dirty="0"/>
              <a:t>Inverter.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CF52D-879B-4A42-8A85-DCE9A97F97D9}"/>
              </a:ext>
            </a:extLst>
          </p:cNvPr>
          <p:cNvSpPr txBox="1"/>
          <p:nvPr/>
        </p:nvSpPr>
        <p:spPr>
          <a:xfrm>
            <a:off x="0" y="6048135"/>
            <a:ext cx="8690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 LIMITED branching (out of state 15 only) to either state 6 or state 7,</a:t>
            </a:r>
          </a:p>
          <a:p>
            <a:r>
              <a:rPr lang="en-US" sz="2000" b="1" dirty="0"/>
              <a:t> can connect input YI  to counter load line A.  Or other inputs to other load lines.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DF3B04-F0DE-4EA2-AEA5-91818E0F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3" y="762000"/>
            <a:ext cx="5391150" cy="5210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Flexible Branching with State Counter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AE682-38AF-4215-8DC1-1FC6F45BCE6A}"/>
              </a:ext>
            </a:extLst>
          </p:cNvPr>
          <p:cNvSpPr txBox="1"/>
          <p:nvPr/>
        </p:nvSpPr>
        <p:spPr>
          <a:xfrm>
            <a:off x="4800600" y="914400"/>
            <a:ext cx="426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Connect counter outputs to</a:t>
            </a:r>
          </a:p>
          <a:p>
            <a:r>
              <a:rPr lang="en-US" sz="2400" dirty="0">
                <a:solidFill>
                  <a:srgbClr val="FFC000"/>
                </a:solidFill>
              </a:rPr>
              <a:t>     ROM address lines as before.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Connect 4 ROM outputs to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the 4 counter inputs.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Connect a ROM output to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     the counter load pin (LD).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LSVLD is a NEXT STATE output,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so acts like delayed output.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68608-B2D0-497F-A11A-58C6CF2F7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3" y="838200"/>
            <a:ext cx="4542387" cy="4178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E802B-77C4-4BCF-8512-17B36CCE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43" y="5257800"/>
            <a:ext cx="4276725" cy="923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F1D802-251C-4C0D-8B67-CEB6D6E41C0B}"/>
                  </a:ext>
                </a:extLst>
              </p14:cNvPr>
              <p14:cNvContentPartPr/>
              <p14:nvPr/>
            </p14:nvContentPartPr>
            <p14:xfrm>
              <a:off x="2799176" y="1967059"/>
              <a:ext cx="733680" cy="2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F1D802-251C-4C0D-8B67-CEB6D6E41C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1176" y="1931419"/>
                <a:ext cx="7693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C4081E-0C7E-4FA6-BAEE-A9B4ABD332BC}"/>
                  </a:ext>
                </a:extLst>
              </p14:cNvPr>
              <p14:cNvContentPartPr/>
              <p14:nvPr/>
            </p14:nvContentPartPr>
            <p14:xfrm>
              <a:off x="3544376" y="1971739"/>
              <a:ext cx="61560" cy="2647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C4081E-0C7E-4FA6-BAEE-A9B4ABD332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6736" y="1935739"/>
                <a:ext cx="97200" cy="27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516A93B-8DB8-4833-B9CB-D896058F165E}"/>
                  </a:ext>
                </a:extLst>
              </p14:cNvPr>
              <p14:cNvContentPartPr/>
              <p14:nvPr/>
            </p14:nvContentPartPr>
            <p14:xfrm>
              <a:off x="2825456" y="2265499"/>
              <a:ext cx="183960" cy="14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516A93B-8DB8-4833-B9CB-D896058F16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07456" y="2229859"/>
                <a:ext cx="2196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AF9D405-77E4-44FE-A878-79C67940BE0F}"/>
                  </a:ext>
                </a:extLst>
              </p14:cNvPr>
              <p14:cNvContentPartPr/>
              <p14:nvPr/>
            </p14:nvContentPartPr>
            <p14:xfrm>
              <a:off x="2799176" y="2508859"/>
              <a:ext cx="246600" cy="2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AF9D405-77E4-44FE-A878-79C67940BE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1176" y="2472859"/>
                <a:ext cx="2822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7D780FC-9E4F-4D71-9D4B-B768A391E519}"/>
                  </a:ext>
                </a:extLst>
              </p14:cNvPr>
              <p14:cNvContentPartPr/>
              <p14:nvPr/>
            </p14:nvContentPartPr>
            <p14:xfrm>
              <a:off x="2855696" y="2799019"/>
              <a:ext cx="395280" cy="27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7D780FC-9E4F-4D71-9D4B-B768A391E5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7696" y="2763379"/>
                <a:ext cx="4309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FACA0E5-5AF1-4B38-A1DF-9C320E97219B}"/>
                  </a:ext>
                </a:extLst>
              </p14:cNvPr>
              <p14:cNvContentPartPr/>
              <p14:nvPr/>
            </p14:nvContentPartPr>
            <p14:xfrm>
              <a:off x="2803496" y="3041299"/>
              <a:ext cx="244800" cy="14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FACA0E5-5AF1-4B38-A1DF-9C320E9721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85856" y="3005299"/>
                <a:ext cx="2804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D73368E-E0C5-4792-8DDE-6D7B628B87D4}"/>
                  </a:ext>
                </a:extLst>
              </p14:cNvPr>
              <p14:cNvContentPartPr/>
              <p14:nvPr/>
            </p14:nvContentPartPr>
            <p14:xfrm>
              <a:off x="3063776" y="2305459"/>
              <a:ext cx="22680" cy="80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D73368E-E0C5-4792-8DDE-6D7B628B87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5776" y="2269459"/>
                <a:ext cx="58320" cy="8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DA932F-5AC0-49A5-B545-A9D04D580603}"/>
                  </a:ext>
                </a:extLst>
              </p14:cNvPr>
              <p14:cNvContentPartPr/>
              <p14:nvPr/>
            </p14:nvContentPartPr>
            <p14:xfrm>
              <a:off x="2677856" y="3683179"/>
              <a:ext cx="347040" cy="14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DA932F-5AC0-49A5-B545-A9D04D5806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0216" y="3647539"/>
                <a:ext cx="382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F4D0DC3-63B8-4093-9DC6-4AD9DB181A34}"/>
                  </a:ext>
                </a:extLst>
              </p14:cNvPr>
              <p14:cNvContentPartPr/>
              <p14:nvPr/>
            </p14:nvContentPartPr>
            <p14:xfrm>
              <a:off x="2712776" y="3912139"/>
              <a:ext cx="332640" cy="14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F4D0DC3-63B8-4093-9DC6-4AD9DB181A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94776" y="3876499"/>
                <a:ext cx="3682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AD7BAD0-0914-4222-83EF-1640C300CDEB}"/>
                  </a:ext>
                </a:extLst>
              </p14:cNvPr>
              <p14:cNvContentPartPr/>
              <p14:nvPr/>
            </p14:nvContentPartPr>
            <p14:xfrm>
              <a:off x="2725736" y="4168099"/>
              <a:ext cx="283680" cy="5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AD7BAD0-0914-4222-83EF-1640C300CD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8096" y="4132099"/>
                <a:ext cx="3193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1311DAE-A1C1-4D99-A4B0-C6E0B78C0F38}"/>
                  </a:ext>
                </a:extLst>
              </p14:cNvPr>
              <p14:cNvContentPartPr/>
              <p14:nvPr/>
            </p14:nvContentPartPr>
            <p14:xfrm>
              <a:off x="2716736" y="3650779"/>
              <a:ext cx="377640" cy="765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1311DAE-A1C1-4D99-A4B0-C6E0B78C0F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99096" y="3614779"/>
                <a:ext cx="41328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0755016-0EA9-43BD-B3F9-1379624E467C}"/>
                  </a:ext>
                </a:extLst>
              </p14:cNvPr>
              <p14:cNvContentPartPr/>
              <p14:nvPr/>
            </p14:nvContentPartPr>
            <p14:xfrm>
              <a:off x="3046496" y="2842579"/>
              <a:ext cx="230040" cy="1322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0755016-0EA9-43BD-B3F9-1379624E467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28856" y="2806579"/>
                <a:ext cx="265680" cy="13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8ACDF6F-603F-4FBD-9A91-28CB33BFE688}"/>
                  </a:ext>
                </a:extLst>
              </p14:cNvPr>
              <p14:cNvContentPartPr/>
              <p14:nvPr/>
            </p14:nvContentPartPr>
            <p14:xfrm>
              <a:off x="1152176" y="2276299"/>
              <a:ext cx="248040" cy="11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8ACDF6F-603F-4FBD-9A91-28CB33BFE68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34176" y="2240659"/>
                <a:ext cx="2836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79B5830-8C31-4499-9D08-D262C5243BD0}"/>
                  </a:ext>
                </a:extLst>
              </p14:cNvPr>
              <p14:cNvContentPartPr/>
              <p14:nvPr/>
            </p14:nvContentPartPr>
            <p14:xfrm>
              <a:off x="1141016" y="2551339"/>
              <a:ext cx="254520" cy="36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79B5830-8C31-4499-9D08-D262C5243B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23016" y="2515699"/>
                <a:ext cx="2901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067972-7B52-4D3E-82BC-F42144C25302}"/>
                  </a:ext>
                </a:extLst>
              </p14:cNvPr>
              <p14:cNvContentPartPr/>
              <p14:nvPr/>
            </p14:nvContentPartPr>
            <p14:xfrm>
              <a:off x="1173776" y="2816299"/>
              <a:ext cx="230400" cy="41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067972-7B52-4D3E-82BC-F42144C253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56136" y="2780659"/>
                <a:ext cx="2660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ACAEBCA-80DD-4EC6-8972-2BE10BFBD648}"/>
                  </a:ext>
                </a:extLst>
              </p14:cNvPr>
              <p14:cNvContentPartPr/>
              <p14:nvPr/>
            </p14:nvContentPartPr>
            <p14:xfrm>
              <a:off x="1195736" y="3076219"/>
              <a:ext cx="217440" cy="14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ACAEBCA-80DD-4EC6-8972-2BE10BFBD6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7736" y="3040579"/>
                <a:ext cx="2530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E259066-39AC-49A5-BD4A-032E7E0A5A32}"/>
                  </a:ext>
                </a:extLst>
              </p14:cNvPr>
              <p14:cNvContentPartPr/>
              <p14:nvPr/>
            </p14:nvContentPartPr>
            <p14:xfrm>
              <a:off x="1130576" y="2296099"/>
              <a:ext cx="20160" cy="749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E259066-39AC-49A5-BD4A-032E7E0A5A3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12576" y="2260459"/>
                <a:ext cx="5580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B0C1F48-682A-4AD8-9FAF-148F05B5EF3B}"/>
                  </a:ext>
                </a:extLst>
              </p14:cNvPr>
              <p14:cNvContentPartPr/>
              <p14:nvPr/>
            </p14:nvContentPartPr>
            <p14:xfrm>
              <a:off x="1196096" y="3696859"/>
              <a:ext cx="385560" cy="16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B0C1F48-682A-4AD8-9FAF-148F05B5EF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8096" y="3660859"/>
                <a:ext cx="4212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0A4253A-CC50-4522-9EBF-5ED79D48F488}"/>
                  </a:ext>
                </a:extLst>
              </p14:cNvPr>
              <p14:cNvContentPartPr/>
              <p14:nvPr/>
            </p14:nvContentPartPr>
            <p14:xfrm>
              <a:off x="1208696" y="3934459"/>
              <a:ext cx="331200" cy="26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0A4253A-CC50-4522-9EBF-5ED79D48F4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91056" y="3898819"/>
                <a:ext cx="3668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63B28E3-2E73-42D1-B932-E74987F11A9E}"/>
                  </a:ext>
                </a:extLst>
              </p14:cNvPr>
              <p14:cNvContentPartPr/>
              <p14:nvPr/>
            </p14:nvContentPartPr>
            <p14:xfrm>
              <a:off x="1191416" y="4172419"/>
              <a:ext cx="411840" cy="1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63B28E3-2E73-42D1-B932-E74987F11A9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73776" y="4136419"/>
                <a:ext cx="4474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272D545-7AD7-4316-8DB3-06319E3BE883}"/>
                  </a:ext>
                </a:extLst>
              </p14:cNvPr>
              <p14:cNvContentPartPr/>
              <p14:nvPr/>
            </p14:nvContentPartPr>
            <p14:xfrm>
              <a:off x="1191416" y="4406779"/>
              <a:ext cx="366840" cy="18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272D545-7AD7-4316-8DB3-06319E3BE88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3776" y="4371139"/>
                <a:ext cx="4024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DBF89EF-82B4-4B7B-BBF3-8DC8F66E7C8A}"/>
                  </a:ext>
                </a:extLst>
              </p14:cNvPr>
              <p14:cNvContentPartPr/>
              <p14:nvPr/>
            </p14:nvContentPartPr>
            <p14:xfrm>
              <a:off x="1184216" y="3679219"/>
              <a:ext cx="7920" cy="68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DBF89EF-82B4-4B7B-BBF3-8DC8F66E7C8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66576" y="3643219"/>
                <a:ext cx="4356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C7412A9-33F9-4DAA-A99B-4FB353D5A102}"/>
                  </a:ext>
                </a:extLst>
              </p14:cNvPr>
              <p14:cNvContentPartPr/>
              <p14:nvPr/>
            </p14:nvContentPartPr>
            <p14:xfrm>
              <a:off x="917096" y="2807659"/>
              <a:ext cx="205560" cy="45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C7412A9-33F9-4DAA-A99B-4FB353D5A10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9096" y="2772019"/>
                <a:ext cx="2412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F4CF344-AA70-47A2-87FC-68366F2576EB}"/>
                  </a:ext>
                </a:extLst>
              </p14:cNvPr>
              <p14:cNvContentPartPr/>
              <p14:nvPr/>
            </p14:nvContentPartPr>
            <p14:xfrm>
              <a:off x="971456" y="4177459"/>
              <a:ext cx="207360" cy="31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F4CF344-AA70-47A2-87FC-68366F2576E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3456" y="4141459"/>
                <a:ext cx="2430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3B07B2-1498-43E9-BA81-D7823D4B91BA}"/>
                  </a:ext>
                </a:extLst>
              </p14:cNvPr>
              <p14:cNvContentPartPr/>
              <p14:nvPr/>
            </p14:nvContentPartPr>
            <p14:xfrm>
              <a:off x="922856" y="2846899"/>
              <a:ext cx="39600" cy="1302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3B07B2-1498-43E9-BA81-D7823D4B91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4856" y="2811259"/>
                <a:ext cx="75240" cy="13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4A37F4C-7160-4C05-9CCD-CF7F74362B75}"/>
                  </a:ext>
                </a:extLst>
              </p14:cNvPr>
              <p14:cNvContentPartPr/>
              <p14:nvPr/>
            </p14:nvContentPartPr>
            <p14:xfrm>
              <a:off x="2812136" y="4630699"/>
              <a:ext cx="789840" cy="54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4A37F4C-7160-4C05-9CCD-CF7F74362B7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94496" y="4595059"/>
                <a:ext cx="82548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406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82" y="95075"/>
            <a:ext cx="3555534" cy="1124125"/>
          </a:xfrm>
        </p:spPr>
        <p:txBody>
          <a:bodyPr>
            <a:noAutofit/>
          </a:bodyPr>
          <a:lstStyle/>
          <a:p>
            <a:r>
              <a:rPr lang="en-US" sz="3600" dirty="0"/>
              <a:t>Flexible Branching</a:t>
            </a:r>
            <a:br>
              <a:rPr lang="en-US" sz="3600" dirty="0"/>
            </a:br>
            <a:r>
              <a:rPr lang="en-US" sz="3600" dirty="0"/>
              <a:t>ASM Chart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1219200"/>
            <a:ext cx="329827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Counter sequences through states 0 to 9.</a:t>
            </a:r>
          </a:p>
          <a:p>
            <a:endParaRPr lang="en-US" sz="2400" dirty="0"/>
          </a:p>
          <a:p>
            <a:r>
              <a:rPr lang="en-US" sz="2400" dirty="0"/>
              <a:t>State 9 has an input YI.</a:t>
            </a:r>
          </a:p>
          <a:p>
            <a:r>
              <a:rPr lang="en-US" sz="2400" dirty="0"/>
              <a:t>If YI = 0, counter keeps sequencing to states 10, 11, 12.  In state 12, ROM loads 0 into the counter, so goes to state 0 next.</a:t>
            </a:r>
          </a:p>
          <a:p>
            <a:endParaRPr lang="en-US" sz="2400" dirty="0"/>
          </a:p>
          <a:p>
            <a:r>
              <a:rPr lang="en-US" sz="2400" dirty="0"/>
              <a:t>If YI = 1, ROM loads 14 into the counter, so goes to 14 next.  Then counts to 15 and </a:t>
            </a:r>
            <a:r>
              <a:rPr lang="en-US" sz="2400" dirty="0" err="1"/>
              <a:t>rollsover</a:t>
            </a:r>
            <a:r>
              <a:rPr lang="en-US" sz="2400" dirty="0"/>
              <a:t> to 0.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0129C-08B3-4B5F-B0B3-44206B33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95119"/>
            <a:ext cx="555439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8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D2AB7D-52B7-4BEF-A127-B2AC8041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90600"/>
            <a:ext cx="4461309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2FA578-5278-4F9B-8571-940CB2156379}"/>
              </a:ext>
            </a:extLst>
          </p:cNvPr>
          <p:cNvSpPr txBox="1"/>
          <p:nvPr/>
        </p:nvSpPr>
        <p:spPr>
          <a:xfrm>
            <a:off x="4838363" y="1371600"/>
            <a:ext cx="41532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a state counter is much more difficult than a state register.</a:t>
            </a:r>
          </a:p>
          <a:p>
            <a:endParaRPr lang="en-US" sz="2400" dirty="0"/>
          </a:p>
          <a:p>
            <a:r>
              <a:rPr lang="en-US" sz="2400" dirty="0"/>
              <a:t>More importantly, this design uses 5 ROM outputs for the ASM next state instead of 4 without a state counter!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BC3750-1DA2-4F26-92C4-7143EAE47470}"/>
              </a:ext>
            </a:extLst>
          </p:cNvPr>
          <p:cNvSpPr txBox="1">
            <a:spLocks/>
          </p:cNvSpPr>
          <p:nvPr/>
        </p:nvSpPr>
        <p:spPr>
          <a:xfrm>
            <a:off x="1600200" y="76200"/>
            <a:ext cx="6400800" cy="7159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Flexible Branching Circuit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06586-92C6-408A-B640-0905403B7F40}"/>
              </a:ext>
            </a:extLst>
          </p:cNvPr>
          <p:cNvSpPr txBox="1"/>
          <p:nvPr/>
        </p:nvSpPr>
        <p:spPr>
          <a:xfrm>
            <a:off x="609600" y="5410200"/>
            <a:ext cx="800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Why would we ever use a state counter?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780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720" y="1164230"/>
            <a:ext cx="3124200" cy="460574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/>
              <a:t>Answer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It makes sense if you also use the group</a:t>
            </a:r>
          </a:p>
          <a:p>
            <a:pPr>
              <a:buNone/>
            </a:pPr>
            <a:r>
              <a:rPr lang="en-US" sz="2400" dirty="0"/>
              <a:t>     of </a:t>
            </a:r>
            <a:r>
              <a:rPr lang="en-US" sz="2400" dirty="0">
                <a:solidFill>
                  <a:srgbClr val="FFFF00"/>
                </a:solidFill>
              </a:rPr>
              <a:t>4 state counter ROM outputs </a:t>
            </a:r>
            <a:r>
              <a:rPr lang="en-US" sz="2400" dirty="0"/>
              <a:t>for other things. 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For example, output registers.</a:t>
            </a:r>
          </a:p>
          <a:p>
            <a:pPr>
              <a:buNone/>
            </a:pPr>
            <a:r>
              <a:rPr lang="en-US" sz="2400" dirty="0"/>
              <a:t>You can think of them as a data bus.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B3ECB-BB5F-4BA7-A24D-BF2D0F6D0EF9}"/>
              </a:ext>
            </a:extLst>
          </p:cNvPr>
          <p:cNvSpPr txBox="1"/>
          <p:nvPr/>
        </p:nvSpPr>
        <p:spPr>
          <a:xfrm>
            <a:off x="762000" y="228600"/>
            <a:ext cx="800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Why would we ever use a state counter?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5400F-4A75-4AC1-9E86-FEB06D71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6009640" cy="495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BDE663-BA3F-4DD9-9C85-C3091684AB01}"/>
              </a:ext>
            </a:extLst>
          </p:cNvPr>
          <p:cNvSpPr txBox="1"/>
          <p:nvPr/>
        </p:nvSpPr>
        <p:spPr>
          <a:xfrm>
            <a:off x="457200" y="6226532"/>
            <a:ext cx="550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LSVLD, LXO, LYO, and LZO are load signals.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7CFD91F-CD30-4E49-8B70-91717835F1AB}"/>
                  </a:ext>
                </a:extLst>
              </p14:cNvPr>
              <p14:cNvContentPartPr/>
              <p14:nvPr/>
            </p14:nvContentPartPr>
            <p14:xfrm>
              <a:off x="1962896" y="3145407"/>
              <a:ext cx="1642320" cy="59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7CFD91F-CD30-4E49-8B70-91717835F1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5256" y="3109767"/>
                <a:ext cx="1677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A93380D-6466-4E36-BB15-3B66B2921ED4}"/>
                  </a:ext>
                </a:extLst>
              </p14:cNvPr>
              <p14:cNvContentPartPr/>
              <p14:nvPr/>
            </p14:nvContentPartPr>
            <p14:xfrm>
              <a:off x="3609896" y="3362487"/>
              <a:ext cx="513720" cy="54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A93380D-6466-4E36-BB15-3B66B2921E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2256" y="3326487"/>
                <a:ext cx="5493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FCFBDF-5F33-4E76-AC38-191DDA329E55}"/>
                  </a:ext>
                </a:extLst>
              </p14:cNvPr>
              <p14:cNvContentPartPr/>
              <p14:nvPr/>
            </p14:nvContentPartPr>
            <p14:xfrm>
              <a:off x="3566336" y="1953087"/>
              <a:ext cx="457920" cy="18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FCFBDF-5F33-4E76-AC38-191DDA329E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8696" y="1917447"/>
                <a:ext cx="4935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5EBE8B-D60B-401A-9451-16D1D47D4218}"/>
                  </a:ext>
                </a:extLst>
              </p14:cNvPr>
              <p14:cNvContentPartPr/>
              <p14:nvPr/>
            </p14:nvContentPartPr>
            <p14:xfrm>
              <a:off x="3600896" y="4805367"/>
              <a:ext cx="451440" cy="22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5EBE8B-D60B-401A-9451-16D1D47D42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83256" y="4769367"/>
                <a:ext cx="4870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EED5253-1C02-4DD6-A52E-216C57114454}"/>
                  </a:ext>
                </a:extLst>
              </p14:cNvPr>
              <p14:cNvContentPartPr/>
              <p14:nvPr/>
            </p14:nvContentPartPr>
            <p14:xfrm>
              <a:off x="1763456" y="4792767"/>
              <a:ext cx="1857600" cy="87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EED5253-1C02-4DD6-A52E-216C571144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45816" y="4757127"/>
                <a:ext cx="1893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67FA759-065C-4858-BE97-8D6FF82E3B75}"/>
                  </a:ext>
                </a:extLst>
              </p14:cNvPr>
              <p14:cNvContentPartPr/>
              <p14:nvPr/>
            </p14:nvContentPartPr>
            <p14:xfrm>
              <a:off x="3549056" y="1962807"/>
              <a:ext cx="65880" cy="2851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67FA759-065C-4858-BE97-8D6FF82E3B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1056" y="1927167"/>
                <a:ext cx="101520" cy="29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DF7F3DE-0A28-41F8-8E09-0BBB41E325F3}"/>
                  </a:ext>
                </a:extLst>
              </p14:cNvPr>
              <p14:cNvContentPartPr/>
              <p14:nvPr/>
            </p14:nvContentPartPr>
            <p14:xfrm>
              <a:off x="1949936" y="1831767"/>
              <a:ext cx="795600" cy="28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DF7F3DE-0A28-41F8-8E09-0BBB41E325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31936" y="1795767"/>
                <a:ext cx="8312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B531DA7-620D-47BA-8FDB-978351DE4159}"/>
                  </a:ext>
                </a:extLst>
              </p14:cNvPr>
              <p14:cNvContentPartPr/>
              <p14:nvPr/>
            </p14:nvContentPartPr>
            <p14:xfrm>
              <a:off x="2409296" y="1278807"/>
              <a:ext cx="317520" cy="523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B531DA7-620D-47BA-8FDB-978351DE41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91656" y="1243167"/>
                <a:ext cx="3531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53B3780-D9C7-4CA4-9063-C2832EE66690}"/>
                  </a:ext>
                </a:extLst>
              </p14:cNvPr>
              <p14:cNvContentPartPr/>
              <p14:nvPr/>
            </p14:nvContentPartPr>
            <p14:xfrm>
              <a:off x="2448176" y="1459167"/>
              <a:ext cx="271440" cy="27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53B3780-D9C7-4CA4-9063-C2832EE6669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30536" y="1423527"/>
                <a:ext cx="3070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3AA7468-581D-4B26-99C7-8DC22B843CD5}"/>
                  </a:ext>
                </a:extLst>
              </p14:cNvPr>
              <p14:cNvContentPartPr/>
              <p14:nvPr/>
            </p14:nvContentPartPr>
            <p14:xfrm>
              <a:off x="2448176" y="1645647"/>
              <a:ext cx="261000" cy="16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3AA7468-581D-4B26-99C7-8DC22B843C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30536" y="1610007"/>
                <a:ext cx="2966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43F0EF-861B-41A3-8637-4D5AA7EB504E}"/>
                  </a:ext>
                </a:extLst>
              </p14:cNvPr>
              <p14:cNvContentPartPr/>
              <p14:nvPr/>
            </p14:nvContentPartPr>
            <p14:xfrm>
              <a:off x="4736336" y="2243967"/>
              <a:ext cx="340200" cy="6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43F0EF-861B-41A3-8637-4D5AA7EB504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18696" y="2208327"/>
                <a:ext cx="3758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C26982A-2683-4B49-8982-6092CE6B0E36}"/>
                  </a:ext>
                </a:extLst>
              </p14:cNvPr>
              <p14:cNvContentPartPr/>
              <p14:nvPr/>
            </p14:nvContentPartPr>
            <p14:xfrm>
              <a:off x="4762616" y="3673887"/>
              <a:ext cx="350640" cy="18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C26982A-2683-4B49-8982-6092CE6B0E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44616" y="3638247"/>
                <a:ext cx="3862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973530A-A93D-4A0C-B592-F39919D983AA}"/>
                  </a:ext>
                </a:extLst>
              </p14:cNvPr>
              <p14:cNvContentPartPr/>
              <p14:nvPr/>
            </p14:nvContentPartPr>
            <p14:xfrm>
              <a:off x="4775216" y="5122167"/>
              <a:ext cx="323280" cy="9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973530A-A93D-4A0C-B592-F39919D983A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57576" y="5086167"/>
                <a:ext cx="3589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0CD39CD-EDC5-48B1-92E0-7A37754F1349}"/>
                  </a:ext>
                </a:extLst>
              </p14:cNvPr>
              <p14:cNvContentPartPr/>
              <p14:nvPr/>
            </p14:nvContentPartPr>
            <p14:xfrm>
              <a:off x="1845896" y="5336727"/>
              <a:ext cx="378720" cy="2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0CD39CD-EDC5-48B1-92E0-7A37754F134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27896" y="5301087"/>
                <a:ext cx="414360" cy="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69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99" y="965697"/>
            <a:ext cx="3200400" cy="47101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Use data bus and the load signals to load</a:t>
            </a:r>
          </a:p>
          <a:p>
            <a:pPr>
              <a:buNone/>
            </a:pPr>
            <a:r>
              <a:rPr lang="en-US" sz="2400" dirty="0"/>
              <a:t>    the registers or state</a:t>
            </a:r>
          </a:p>
          <a:p>
            <a:pPr>
              <a:buNone/>
            </a:pPr>
            <a:r>
              <a:rPr lang="en-US" sz="2400" dirty="0"/>
              <a:t>    counter one at a time.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Requires extra states to load registers.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ASM chart branching may require extra states. (Can’t change</a:t>
            </a:r>
          </a:p>
          <a:p>
            <a:pPr>
              <a:buNone/>
            </a:pPr>
            <a:r>
              <a:rPr lang="en-US" sz="2400" dirty="0"/>
              <a:t>     states and load outputs at same time.)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B3ECB-BB5F-4BA7-A24D-BF2D0F6D0EF9}"/>
              </a:ext>
            </a:extLst>
          </p:cNvPr>
          <p:cNvSpPr txBox="1"/>
          <p:nvPr/>
        </p:nvSpPr>
        <p:spPr>
          <a:xfrm>
            <a:off x="838200" y="135927"/>
            <a:ext cx="800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State Counter with Shared Data Bus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5400F-4A75-4AC1-9E86-FEB06D71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5947399" cy="4901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7CFD91F-CD30-4E49-8B70-91717835F1AB}"/>
                  </a:ext>
                </a:extLst>
              </p14:cNvPr>
              <p14:cNvContentPartPr/>
              <p14:nvPr/>
            </p14:nvContentPartPr>
            <p14:xfrm>
              <a:off x="1962896" y="3145407"/>
              <a:ext cx="1642320" cy="59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7CFD91F-CD30-4E49-8B70-91717835F1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5256" y="3109767"/>
                <a:ext cx="1677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A93380D-6466-4E36-BB15-3B66B2921ED4}"/>
                  </a:ext>
                </a:extLst>
              </p14:cNvPr>
              <p14:cNvContentPartPr/>
              <p14:nvPr/>
            </p14:nvContentPartPr>
            <p14:xfrm>
              <a:off x="3609896" y="3362487"/>
              <a:ext cx="513720" cy="54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A93380D-6466-4E36-BB15-3B66B2921E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2256" y="3326487"/>
                <a:ext cx="5493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FCFBDF-5F33-4E76-AC38-191DDA329E55}"/>
                  </a:ext>
                </a:extLst>
              </p14:cNvPr>
              <p14:cNvContentPartPr/>
              <p14:nvPr/>
            </p14:nvContentPartPr>
            <p14:xfrm>
              <a:off x="3566336" y="1953087"/>
              <a:ext cx="457920" cy="18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FCFBDF-5F33-4E76-AC38-191DDA329E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8696" y="1917447"/>
                <a:ext cx="4935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5EBE8B-D60B-401A-9451-16D1D47D4218}"/>
                  </a:ext>
                </a:extLst>
              </p14:cNvPr>
              <p14:cNvContentPartPr/>
              <p14:nvPr/>
            </p14:nvContentPartPr>
            <p14:xfrm>
              <a:off x="3600896" y="4805367"/>
              <a:ext cx="451440" cy="22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5EBE8B-D60B-401A-9451-16D1D47D42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83256" y="4769367"/>
                <a:ext cx="4870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EED5253-1C02-4DD6-A52E-216C57114454}"/>
                  </a:ext>
                </a:extLst>
              </p14:cNvPr>
              <p14:cNvContentPartPr/>
              <p14:nvPr/>
            </p14:nvContentPartPr>
            <p14:xfrm>
              <a:off x="1763456" y="4792767"/>
              <a:ext cx="1857600" cy="87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EED5253-1C02-4DD6-A52E-216C571144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45816" y="4757127"/>
                <a:ext cx="1893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67FA759-065C-4858-BE97-8D6FF82E3B75}"/>
                  </a:ext>
                </a:extLst>
              </p14:cNvPr>
              <p14:cNvContentPartPr/>
              <p14:nvPr/>
            </p14:nvContentPartPr>
            <p14:xfrm>
              <a:off x="3549056" y="1962807"/>
              <a:ext cx="65880" cy="2851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67FA759-065C-4858-BE97-8D6FF82E3B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1056" y="1927167"/>
                <a:ext cx="101520" cy="29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DF7F3DE-0A28-41F8-8E09-0BBB41E325F3}"/>
                  </a:ext>
                </a:extLst>
              </p14:cNvPr>
              <p14:cNvContentPartPr/>
              <p14:nvPr/>
            </p14:nvContentPartPr>
            <p14:xfrm>
              <a:off x="1949936" y="1831767"/>
              <a:ext cx="795600" cy="28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DF7F3DE-0A28-41F8-8E09-0BBB41E325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31936" y="1795767"/>
                <a:ext cx="8312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B531DA7-620D-47BA-8FDB-978351DE4159}"/>
                  </a:ext>
                </a:extLst>
              </p14:cNvPr>
              <p14:cNvContentPartPr/>
              <p14:nvPr/>
            </p14:nvContentPartPr>
            <p14:xfrm>
              <a:off x="2409296" y="1278807"/>
              <a:ext cx="317520" cy="523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B531DA7-620D-47BA-8FDB-978351DE41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91656" y="1243167"/>
                <a:ext cx="3531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53B3780-D9C7-4CA4-9063-C2832EE66690}"/>
                  </a:ext>
                </a:extLst>
              </p14:cNvPr>
              <p14:cNvContentPartPr/>
              <p14:nvPr/>
            </p14:nvContentPartPr>
            <p14:xfrm>
              <a:off x="2448176" y="1459167"/>
              <a:ext cx="271440" cy="27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53B3780-D9C7-4CA4-9063-C2832EE6669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30536" y="1423527"/>
                <a:ext cx="3070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3AA7468-581D-4B26-99C7-8DC22B843CD5}"/>
                  </a:ext>
                </a:extLst>
              </p14:cNvPr>
              <p14:cNvContentPartPr/>
              <p14:nvPr/>
            </p14:nvContentPartPr>
            <p14:xfrm>
              <a:off x="2448176" y="1645647"/>
              <a:ext cx="261000" cy="16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3AA7468-581D-4B26-99C7-8DC22B843C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30536" y="1610007"/>
                <a:ext cx="2966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43F0EF-861B-41A3-8637-4D5AA7EB504E}"/>
                  </a:ext>
                </a:extLst>
              </p14:cNvPr>
              <p14:cNvContentPartPr/>
              <p14:nvPr/>
            </p14:nvContentPartPr>
            <p14:xfrm>
              <a:off x="4736336" y="2243967"/>
              <a:ext cx="340200" cy="6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43F0EF-861B-41A3-8637-4D5AA7EB504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18696" y="2208327"/>
                <a:ext cx="3758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C26982A-2683-4B49-8982-6092CE6B0E36}"/>
                  </a:ext>
                </a:extLst>
              </p14:cNvPr>
              <p14:cNvContentPartPr/>
              <p14:nvPr/>
            </p14:nvContentPartPr>
            <p14:xfrm>
              <a:off x="4762616" y="3673887"/>
              <a:ext cx="350640" cy="18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C26982A-2683-4B49-8982-6092CE6B0E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44616" y="3638247"/>
                <a:ext cx="3862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973530A-A93D-4A0C-B592-F39919D983AA}"/>
                  </a:ext>
                </a:extLst>
              </p14:cNvPr>
              <p14:cNvContentPartPr/>
              <p14:nvPr/>
            </p14:nvContentPartPr>
            <p14:xfrm>
              <a:off x="4775216" y="5122167"/>
              <a:ext cx="323280" cy="9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973530A-A93D-4A0C-B592-F39919D983A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57576" y="5086167"/>
                <a:ext cx="3589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0CD39CD-EDC5-48B1-92E0-7A37754F1349}"/>
                  </a:ext>
                </a:extLst>
              </p14:cNvPr>
              <p14:cNvContentPartPr/>
              <p14:nvPr/>
            </p14:nvContentPartPr>
            <p14:xfrm>
              <a:off x="1845896" y="5336727"/>
              <a:ext cx="378720" cy="2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0CD39CD-EDC5-48B1-92E0-7A37754F134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27896" y="5301087"/>
                <a:ext cx="414360" cy="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95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BB430C-9F23-4D80-BF52-F8F7AE2BC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4724400" cy="3893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AE0E82-F1DE-48CA-9EAC-DF6A332D8BBC}"/>
              </a:ext>
            </a:extLst>
          </p:cNvPr>
          <p:cNvSpPr txBox="1"/>
          <p:nvPr/>
        </p:nvSpPr>
        <p:spPr>
          <a:xfrm>
            <a:off x="990600" y="76200"/>
            <a:ext cx="800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State Counter with Shared Data Bus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A238B-99A4-4AF1-9CEE-93711560F8C6}"/>
              </a:ext>
            </a:extLst>
          </p:cNvPr>
          <p:cNvSpPr txBox="1"/>
          <p:nvPr/>
        </p:nvSpPr>
        <p:spPr>
          <a:xfrm>
            <a:off x="4937414" y="838200"/>
            <a:ext cx="41170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ASM has 8-bit ROM, 12 outputs</a:t>
            </a:r>
          </a:p>
          <a:p>
            <a:r>
              <a:rPr lang="en-US" sz="2400" dirty="0"/>
              <a:t> and up to 16 states.</a:t>
            </a:r>
          </a:p>
          <a:p>
            <a:endParaRPr lang="en-US" sz="2400" dirty="0"/>
          </a:p>
          <a:p>
            <a:r>
              <a:rPr lang="en-US" sz="2400" dirty="0"/>
              <a:t>Standard ASM with 8-bit ROM</a:t>
            </a:r>
          </a:p>
          <a:p>
            <a:r>
              <a:rPr lang="en-US" sz="2400" dirty="0"/>
              <a:t>would only have 4 outputs with</a:t>
            </a:r>
          </a:p>
          <a:p>
            <a:r>
              <a:rPr lang="en-US" sz="2400" dirty="0"/>
              <a:t>up to 16 states.</a:t>
            </a:r>
          </a:p>
          <a:p>
            <a:r>
              <a:rPr lang="en-US" sz="2400" dirty="0"/>
              <a:t>It would need a 16-bit ROM</a:t>
            </a:r>
          </a:p>
          <a:p>
            <a:r>
              <a:rPr lang="en-US" sz="2400" dirty="0"/>
              <a:t> to have12 outputs.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F81A9-B6A9-4573-B2C4-D1CFAA574A62}"/>
              </a:ext>
            </a:extLst>
          </p:cNvPr>
          <p:cNvSpPr txBox="1"/>
          <p:nvPr/>
        </p:nvSpPr>
        <p:spPr>
          <a:xfrm>
            <a:off x="4876800" y="3891911"/>
            <a:ext cx="3991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How many ROM outputs does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the state counter save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(not counting the ones the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registers save)?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263DF-3FBB-420E-A08B-549A67CE24CE}"/>
              </a:ext>
            </a:extLst>
          </p:cNvPr>
          <p:cNvSpPr txBox="1"/>
          <p:nvPr/>
        </p:nvSpPr>
        <p:spPr>
          <a:xfrm>
            <a:off x="4763403" y="5562600"/>
            <a:ext cx="3500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ANSWER: It saves 4 - 1 = 3.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D4-D7  minus LSVLD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D83EC-B6BF-4985-9B83-D613AB29D70F}"/>
              </a:ext>
            </a:extLst>
          </p:cNvPr>
          <p:cNvSpPr txBox="1"/>
          <p:nvPr/>
        </p:nvSpPr>
        <p:spPr>
          <a:xfrm>
            <a:off x="228600" y="4829909"/>
            <a:ext cx="4166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How many ROM outputs would </a:t>
            </a:r>
          </a:p>
          <a:p>
            <a:r>
              <a:rPr lang="en-US" sz="2400" dirty="0">
                <a:solidFill>
                  <a:srgbClr val="FFC000"/>
                </a:solidFill>
              </a:rPr>
              <a:t>using a 1 to 4 decoder for the</a:t>
            </a:r>
          </a:p>
          <a:p>
            <a:r>
              <a:rPr lang="en-US" sz="2400" dirty="0">
                <a:solidFill>
                  <a:srgbClr val="FFC000"/>
                </a:solidFill>
              </a:rPr>
              <a:t> load signals save?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66165-B8E6-4CA5-ACF9-398140F43FB2}"/>
              </a:ext>
            </a:extLst>
          </p:cNvPr>
          <p:cNvSpPr txBox="1"/>
          <p:nvPr/>
        </p:nvSpPr>
        <p:spPr>
          <a:xfrm>
            <a:off x="0" y="6019800"/>
            <a:ext cx="9306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ANSWER: It saves 4 - 3 = 1,</a:t>
            </a:r>
          </a:p>
          <a:p>
            <a:r>
              <a:rPr lang="en-US" sz="2400" dirty="0">
                <a:solidFill>
                  <a:srgbClr val="FFC000"/>
                </a:solidFill>
              </a:rPr>
              <a:t>or 4 – 2 = 2 if tie EN to gnd.  But don’t need to save any more (8-bit ROM)</a:t>
            </a:r>
          </a:p>
        </p:txBody>
      </p:sp>
    </p:spTree>
    <p:extLst>
      <p:ext uri="{BB962C8B-B14F-4D97-AF65-F5344CB8AC3E}">
        <p14:creationId xmlns:p14="http://schemas.microsoft.com/office/powerpoint/2010/main" val="65665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00220A-D48B-49AE-A2F3-8BB4CF8C0453}"/>
              </a:ext>
            </a:extLst>
          </p:cNvPr>
          <p:cNvSpPr txBox="1"/>
          <p:nvPr/>
        </p:nvSpPr>
        <p:spPr>
          <a:xfrm>
            <a:off x="1752600" y="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“Traffic Light ASM from Hell”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0A2B0-6F63-4B59-88E1-D10DF298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6331"/>
            <a:ext cx="6372225" cy="6086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31161B-BDFA-405F-8053-81C2C5085D8E}"/>
              </a:ext>
            </a:extLst>
          </p:cNvPr>
          <p:cNvSpPr txBox="1"/>
          <p:nvPr/>
        </p:nvSpPr>
        <p:spPr>
          <a:xfrm>
            <a:off x="4419600" y="6241795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1.25 s clock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12E6F9-90A9-C092-7E09-4D50CC0E1B2F}"/>
                  </a:ext>
                </a:extLst>
              </p14:cNvPr>
              <p14:cNvContentPartPr/>
              <p14:nvPr/>
            </p14:nvContentPartPr>
            <p14:xfrm>
              <a:off x="7558200" y="1837654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12E6F9-90A9-C092-7E09-4D50CC0E1B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6560" y="16940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B8C7C-606B-096B-415C-3D93385BE15B}"/>
                  </a:ext>
                </a:extLst>
              </p14:cNvPr>
              <p14:cNvContentPartPr/>
              <p14:nvPr/>
            </p14:nvContentPartPr>
            <p14:xfrm>
              <a:off x="2751840" y="3607414"/>
              <a:ext cx="267840" cy="15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B8C7C-606B-096B-415C-3D93385BE1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0200" y="3463414"/>
                <a:ext cx="4114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CC67962-BE14-10A6-53C5-76E42441D8C5}"/>
                  </a:ext>
                </a:extLst>
              </p14:cNvPr>
              <p14:cNvContentPartPr/>
              <p14:nvPr/>
            </p14:nvContentPartPr>
            <p14:xfrm>
              <a:off x="4581000" y="2158414"/>
              <a:ext cx="304920" cy="16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CC67962-BE14-10A6-53C5-76E42441D8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9360" y="2014774"/>
                <a:ext cx="4485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A04DAF8-1180-4B1B-3A6F-B5B672FCB395}"/>
                  </a:ext>
                </a:extLst>
              </p14:cNvPr>
              <p14:cNvContentPartPr/>
              <p14:nvPr/>
            </p14:nvContentPartPr>
            <p14:xfrm>
              <a:off x="2713320" y="3343894"/>
              <a:ext cx="404640" cy="11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A04DAF8-1180-4B1B-3A6F-B5B672FCB3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9680" y="3236254"/>
                <a:ext cx="5122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A760449-8183-9A22-D535-E72BF81467E6}"/>
                  </a:ext>
                </a:extLst>
              </p14:cNvPr>
              <p14:cNvContentPartPr/>
              <p14:nvPr/>
            </p14:nvContentPartPr>
            <p14:xfrm>
              <a:off x="2538720" y="6146854"/>
              <a:ext cx="417600" cy="29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A760449-8183-9A22-D535-E72BF81467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85080" y="6038854"/>
                <a:ext cx="5252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66445E-DE25-827A-F431-CAB3738B4CC3}"/>
                  </a:ext>
                </a:extLst>
              </p14:cNvPr>
              <p14:cNvContentPartPr/>
              <p14:nvPr/>
            </p14:nvContentPartPr>
            <p14:xfrm>
              <a:off x="2732760" y="3111694"/>
              <a:ext cx="320760" cy="21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66445E-DE25-827A-F431-CAB3738B4CC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78760" y="3004054"/>
                <a:ext cx="428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0BC1B92-25E5-8982-89CF-83D4B0FDD4DD}"/>
                  </a:ext>
                </a:extLst>
              </p14:cNvPr>
              <p14:cNvContentPartPr/>
              <p14:nvPr/>
            </p14:nvContentPartPr>
            <p14:xfrm>
              <a:off x="4386240" y="4707214"/>
              <a:ext cx="30132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0BC1B92-25E5-8982-89CF-83D4B0FDD4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32600" y="4599574"/>
                <a:ext cx="408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87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9708</TotalTime>
  <Words>854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Digital Systems</vt:lpstr>
      <vt:lpstr>PowerPoint Presentation</vt:lpstr>
      <vt:lpstr>Flexible Branching with State Counter</vt:lpstr>
      <vt:lpstr>Flexible Branching ASM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Traffic Light Controller Design Features</vt:lpstr>
      <vt:lpstr>PowerPoint Presentation</vt:lpstr>
      <vt:lpstr>Traffic Light Controller (cont’d)</vt:lpstr>
      <vt:lpstr>More Traffic Light Controller Specs</vt:lpstr>
      <vt:lpstr>Traffic Light Controller  ASM Chart</vt:lpstr>
      <vt:lpstr>Traffic Light Controller ROM Table</vt:lpstr>
    </vt:vector>
  </TitlesOfParts>
  <Company>Appalachian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Automation</dc:title>
  <dc:creator>Ace Build</dc:creator>
  <cp:lastModifiedBy>Clements, J. Sid</cp:lastModifiedBy>
  <cp:revision>794</cp:revision>
  <dcterms:created xsi:type="dcterms:W3CDTF">2009-01-13T13:45:09Z</dcterms:created>
  <dcterms:modified xsi:type="dcterms:W3CDTF">2023-09-11T00:29:38Z</dcterms:modified>
</cp:coreProperties>
</file>