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2560B-6309-43A8-8099-AE56206CD036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9D3F7-F448-4E1B-BD5B-5AA710060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993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E13B-B8F2-4E60-BF2F-65088B4FCE1D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C1C1-EABB-471D-9B50-05C07681D9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15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E13B-B8F2-4E60-BF2F-65088B4FCE1D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C1C1-EABB-471D-9B50-05C07681D9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61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E13B-B8F2-4E60-BF2F-65088B4FCE1D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C1C1-EABB-471D-9B50-05C07681D9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5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E13B-B8F2-4E60-BF2F-65088B4FCE1D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C1C1-EABB-471D-9B50-05C07681D9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59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E13B-B8F2-4E60-BF2F-65088B4FCE1D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C1C1-EABB-471D-9B50-05C07681D9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72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E13B-B8F2-4E60-BF2F-65088B4FCE1D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C1C1-EABB-471D-9B50-05C07681D9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34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E13B-B8F2-4E60-BF2F-65088B4FCE1D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C1C1-EABB-471D-9B50-05C07681D9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46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E13B-B8F2-4E60-BF2F-65088B4FCE1D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C1C1-EABB-471D-9B50-05C07681D9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69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E13B-B8F2-4E60-BF2F-65088B4FCE1D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C1C1-EABB-471D-9B50-05C07681D9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05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E13B-B8F2-4E60-BF2F-65088B4FCE1D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C1C1-EABB-471D-9B50-05C07681D9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55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E13B-B8F2-4E60-BF2F-65088B4FCE1D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C1C1-EABB-471D-9B50-05C07681D9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428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9E13B-B8F2-4E60-BF2F-65088B4FCE1D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6C1C1-EABB-471D-9B50-05C07681D9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48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гыук\Downloads\fon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1346" y="2852936"/>
            <a:ext cx="9112654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400" i="1" u="sng" cap="none" spc="0" dirty="0" smtClean="0">
                <a:ln w="1905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Патриотическое воспитание в </a:t>
            </a:r>
          </a:p>
          <a:p>
            <a:pPr algn="ctr"/>
            <a:r>
              <a:rPr lang="ru-RU" sz="4400" i="1" u="sng" cap="none" spc="0" dirty="0" smtClean="0">
                <a:ln w="1905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основной</a:t>
            </a:r>
          </a:p>
          <a:p>
            <a:pPr algn="ctr"/>
            <a:r>
              <a:rPr lang="ru-RU" sz="4400" i="1" u="sng" cap="none" spc="0" dirty="0" smtClean="0">
                <a:ln w="1905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образовательной программе</a:t>
            </a:r>
          </a:p>
          <a:p>
            <a:pPr algn="ctr"/>
            <a:r>
              <a:rPr lang="ru-RU" sz="4400" i="1" u="sng" cap="none" spc="0" dirty="0" smtClean="0">
                <a:ln w="1905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дошкольного образования. </a:t>
            </a:r>
            <a:endParaRPr lang="ru-RU" sz="4400" i="1" u="sng" cap="none" spc="0" dirty="0">
              <a:ln w="1905"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3180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07503" y="16317"/>
            <a:ext cx="8928993" cy="71404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dirty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Для реализации нравственно-патриотического </a:t>
            </a:r>
            <a:endParaRPr lang="ru-RU" sz="2800" b="1" dirty="0" smtClean="0">
              <a:ln w="1905"/>
              <a:solidFill>
                <a:srgbClr val="7030A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ru-RU" sz="2800" b="1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воспитания дошкольников </a:t>
            </a:r>
            <a:r>
              <a:rPr lang="ru-RU" sz="2800" b="1" dirty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необходимо: </a:t>
            </a:r>
            <a:endParaRPr lang="ru-RU" sz="2800" b="1" dirty="0" smtClean="0">
              <a:ln w="1905"/>
              <a:solidFill>
                <a:srgbClr val="7030A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/>
            </a:r>
            <a:br>
              <a:rPr lang="ru-RU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ru-RU" sz="32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-</a:t>
            </a:r>
            <a:r>
              <a:rPr lang="ru-RU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Создание </a:t>
            </a:r>
            <a:r>
              <a:rPr lang="ru-RU" sz="32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благоприятных материально-технических и социальных условий; </a:t>
            </a:r>
          </a:p>
          <a:p>
            <a:r>
              <a:rPr lang="ru-RU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-Обновление </a:t>
            </a:r>
            <a:r>
              <a:rPr lang="ru-RU" sz="32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содержания образования, отбор наиболее интересного и доступного материала с опорой на опыт и чувства детей; </a:t>
            </a:r>
          </a:p>
          <a:p>
            <a:r>
              <a:rPr lang="ru-RU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-Последовательная </a:t>
            </a:r>
            <a:r>
              <a:rPr lang="ru-RU" sz="32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ориентация на </a:t>
            </a:r>
            <a:r>
              <a:rPr lang="ru-RU" sz="3200" b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культуросообразность</a:t>
            </a:r>
            <a:r>
              <a:rPr lang="ru-RU" sz="32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образования, призванного обеспечить формирование духовного мира человека; </a:t>
            </a:r>
            <a:endParaRPr lang="ru-RU" sz="3200" b="1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ru-RU" sz="32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-</a:t>
            </a:r>
            <a:r>
              <a:rPr lang="ru-RU" sz="32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Тесный </a:t>
            </a:r>
            <a:r>
              <a:rPr lang="ru-RU" sz="32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контакт по данной проблеме с семьей, опора на ее традиции и опыт. </a:t>
            </a:r>
          </a:p>
          <a:p>
            <a:endParaRPr lang="ru-RU" sz="32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448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06" y="15389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814136" y="0"/>
            <a:ext cx="7709713" cy="169277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Система и последовательность работы по нравственно-патриотическому воспитанию </a:t>
            </a:r>
            <a:r>
              <a:rPr lang="ru-RU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детей.</a:t>
            </a:r>
            <a:r>
              <a:rPr lang="ru-RU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/>
            </a:r>
            <a:br>
              <a:rPr lang="ru-RU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endParaRPr lang="ru-RU" sz="2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15388" y="3090446"/>
            <a:ext cx="64781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/>
              <a:t>Патриотическое воспитание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41" y="1422778"/>
            <a:ext cx="2084387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751" y="1422778"/>
            <a:ext cx="2084387" cy="749300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547" y="1391406"/>
            <a:ext cx="2036763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65" y="5469681"/>
            <a:ext cx="2036763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032" y="5482909"/>
            <a:ext cx="2253512" cy="74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911" y="5438481"/>
            <a:ext cx="2036763" cy="74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Стрелка вверх 10"/>
          <p:cNvSpPr/>
          <p:nvPr/>
        </p:nvSpPr>
        <p:spPr>
          <a:xfrm>
            <a:off x="1169563" y="2306092"/>
            <a:ext cx="248300" cy="78435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439" y="2289487"/>
            <a:ext cx="361159" cy="94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779" y="2420887"/>
            <a:ext cx="311150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Стрелка вниз 11"/>
          <p:cNvSpPr/>
          <p:nvPr/>
        </p:nvSpPr>
        <p:spPr>
          <a:xfrm>
            <a:off x="1267088" y="4031382"/>
            <a:ext cx="248300" cy="1188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низ 12"/>
          <p:cNvSpPr/>
          <p:nvPr/>
        </p:nvSpPr>
        <p:spPr>
          <a:xfrm>
            <a:off x="4489587" y="4031381"/>
            <a:ext cx="292235" cy="1306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/>
          <p:cNvSpPr/>
          <p:nvPr/>
        </p:nvSpPr>
        <p:spPr>
          <a:xfrm>
            <a:off x="7451560" y="3992231"/>
            <a:ext cx="218732" cy="1227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14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00410" y="2967335"/>
            <a:ext cx="8343181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Тематические блоки</a:t>
            </a:r>
          </a:p>
          <a:p>
            <a:pPr algn="ctr"/>
            <a:r>
              <a:rPr lang="ru-RU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работы с дошкольниками </a:t>
            </a:r>
          </a:p>
          <a:p>
            <a:pPr algn="ctr"/>
            <a:r>
              <a:rPr lang="ru-RU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по воспитанию чувства патриотизма</a:t>
            </a:r>
          </a:p>
          <a:p>
            <a:pPr algn="ctr"/>
            <a:endParaRPr lang="ru-RU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9221" name="Picture 5" descr="C:\Users\гыук\Downloads\Coat_of_Arms_of_the_Russian_Federation_2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864" y="332656"/>
            <a:ext cx="1947480" cy="213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5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39552" y="188640"/>
            <a:ext cx="82500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Блок «Здравствуй, это Я !»</a:t>
            </a:r>
            <a:endParaRPr lang="ru-RU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48064" y="53732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094993"/>
            <a:ext cx="871296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ru-RU" sz="3200" dirty="0"/>
              <a:t>Формирование у детей представлений о себе как личности, имеющей право на индивидуальные отличия от других.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ru-RU" sz="3200" dirty="0" smtClean="0"/>
              <a:t>показать </a:t>
            </a:r>
            <a:r>
              <a:rPr lang="ru-RU" sz="3200" dirty="0"/>
              <a:t>разнообразие имен.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ru-RU" sz="3200" dirty="0"/>
              <a:t>помочь ребенку осознать собственную индивидуальность, повысить самооценку;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ru-RU" sz="3200" dirty="0"/>
              <a:t>понять собственную значимость в сердцах своих родителей (это особенно важно тем детям, чьи родители не склонны к проявлениям излишней нежности и чье воспитание отличается строгостью);</a:t>
            </a:r>
          </a:p>
        </p:txBody>
      </p:sp>
    </p:spTree>
    <p:extLst>
      <p:ext uri="{BB962C8B-B14F-4D97-AF65-F5344CB8AC3E}">
        <p14:creationId xmlns:p14="http://schemas.microsoft.com/office/powerpoint/2010/main" val="2907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0" y="-8237"/>
            <a:ext cx="9144000" cy="69865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Организованная </a:t>
            </a:r>
            <a:r>
              <a:rPr lang="ru-RU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деятельность</a:t>
            </a:r>
            <a:endParaRPr lang="ru-RU" sz="16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endParaRPr lang="ru-RU" sz="48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ru-RU" sz="3200" b="1" dirty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Хороводные игры: “Ты скорее, Таня, спрячь …”, “Узнай по голосу” 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ru-RU" sz="3200" b="1" dirty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Досуг “Именины” 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ru-RU" sz="3200" b="1" dirty="0" smtClean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“</a:t>
            </a:r>
            <a:r>
              <a:rPr lang="ru-RU" sz="3200" b="1" dirty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Праздник имени” 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ru-RU" sz="3200" b="1" dirty="0" smtClean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“</a:t>
            </a:r>
            <a:r>
              <a:rPr lang="ru-RU" sz="3200" b="1" dirty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Наши имена”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ru-RU" sz="3200" b="1" dirty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Проект “Мое имя</a:t>
            </a:r>
            <a:r>
              <a:rPr lang="ru-RU" sz="3200" b="1" dirty="0" smtClean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”</a:t>
            </a:r>
            <a:r>
              <a:rPr lang="ru-RU" sz="3200" b="1" dirty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       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ru-RU" sz="3200" b="1" dirty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Дидактические упражнения: “Я и вселенная”, “Составь собственный герб”               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ru-RU" sz="3200" b="1" dirty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“Альбом «Это я !»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ru-RU" sz="3200" b="1" dirty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«Кем я буду».</a:t>
            </a:r>
          </a:p>
          <a:p>
            <a:pPr algn="ctr"/>
            <a:endParaRPr lang="ru-RU" sz="32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955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648892" y="260648"/>
            <a:ext cx="5846217" cy="166199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Блок «Моя семья</a:t>
            </a:r>
            <a:r>
              <a:rPr lang="ru-RU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»</a:t>
            </a:r>
          </a:p>
          <a:p>
            <a:pPr algn="ctr"/>
            <a:endParaRPr lang="ru-RU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endParaRPr lang="ru-RU" sz="2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25414" y="1700808"/>
            <a:ext cx="7632849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ru-RU" sz="36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Прививать детям чувство гордости за свою семью;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ru-RU" sz="36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воспитывать любовь к родному дому;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ru-RU" sz="36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учить внимательнее относиться к событиям в своей семье, интересоваться делами и традициями родного очага.</a:t>
            </a:r>
          </a:p>
        </p:txBody>
      </p:sp>
    </p:spTree>
    <p:extLst>
      <p:ext uri="{BB962C8B-B14F-4D97-AF65-F5344CB8AC3E}">
        <p14:creationId xmlns:p14="http://schemas.microsoft.com/office/powerpoint/2010/main" val="306297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850554" y="116632"/>
            <a:ext cx="76716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Организованная деятельность</a:t>
            </a:r>
            <a:endParaRPr lang="ru-RU" sz="4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513" y="1340768"/>
            <a:ext cx="8964487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ru-RU" sz="24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Знакомство </a:t>
            </a:r>
            <a:r>
              <a:rPr lang="ru-RU" sz="24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с составом семьи.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ru-RU" sz="24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Оформление семейного альбома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ru-RU" sz="24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Дидактическое упражнение “Построй семью”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ru-RU" sz="24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Создание уголка уединения с семейными фотографиями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ru-RU" sz="24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Празднование Дня рождения детского сада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ru-RU" sz="24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Проекты</a:t>
            </a:r>
            <a:r>
              <a:rPr lang="ru-RU" sz="24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 “Моя семья”, “Семейные традиции: досуг, коллекции”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ru-RU" sz="24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Фотоальбом “Один день в нашей семье”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ru-RU" sz="24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Обмен информацией между родителями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ru-RU" sz="24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Альбом </a:t>
            </a:r>
            <a:r>
              <a:rPr lang="ru-RU" sz="24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“Дружная семья”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ru-RU" sz="24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Проекты: “Герб”, “Семейные традиции”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ru-RU" sz="24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Посещение городских выставок, музеев </a:t>
            </a:r>
          </a:p>
        </p:txBody>
      </p:sp>
    </p:spTree>
    <p:extLst>
      <p:ext uri="{BB962C8B-B14F-4D97-AF65-F5344CB8AC3E}">
        <p14:creationId xmlns:p14="http://schemas.microsoft.com/office/powerpoint/2010/main" val="248424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049680" y="30171"/>
            <a:ext cx="51058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Блок «Мой сад</a:t>
            </a:r>
            <a:r>
              <a:rPr lang="ru-RU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»</a:t>
            </a:r>
            <a:endParaRPr lang="ru-RU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36432" y="1124744"/>
            <a:ext cx="8671136" cy="48320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ru-RU" sz="28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Формировать желание посещать дошкольное учреждение, встречаться с друзьями;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ru-RU" sz="28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воспитывать уважительное отношение к сотрудникам детского сада;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ru-RU" sz="28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прививать бережное отношение к труду взрослых, желание оказывать посильную помощь;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ru-RU" sz="28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учить запоминать дорогу к детскому саду, его адрес;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ru-RU" sz="28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знакомить дошкольников с посещениями детского сада, воспитывать желание поддерживать порядок в своей группе, на своей площадке</a:t>
            </a:r>
            <a:endParaRPr lang="ru-RU" sz="2800" b="1" cap="none" spc="0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044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39552" y="116632"/>
            <a:ext cx="835433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Организованная деятельность</a:t>
            </a:r>
            <a:endParaRPr lang="ru-RU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3737" y="1268760"/>
            <a:ext cx="9000263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ru-RU" sz="36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Фотоальбом </a:t>
            </a:r>
            <a:r>
              <a:rPr lang="ru-RU" sz="36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«Я и мои </a:t>
            </a:r>
            <a:r>
              <a:rPr lang="ru-RU" sz="36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друзья»</a:t>
            </a:r>
            <a:endParaRPr lang="ru-RU" sz="3600" b="1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ru-RU" sz="36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Наши дни рождения!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ru-RU" sz="36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Выставка </a:t>
            </a:r>
            <a:r>
              <a:rPr lang="ru-RU" sz="36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детских работ «Мой любимый детский сад»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ru-RU" sz="36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Альбом  «Маршрут от дома до детского сада»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ru-RU" sz="36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Альбом </a:t>
            </a:r>
            <a:r>
              <a:rPr lang="ru-RU" sz="36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с рассказами «Мой самый лучший друг»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ru-RU" sz="36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День рождение детского сада</a:t>
            </a:r>
            <a:r>
              <a:rPr lang="ru-RU" sz="28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290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666044" y="188640"/>
            <a:ext cx="58119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Блок «Мой город</a:t>
            </a:r>
            <a:r>
              <a:rPr lang="ru-RU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»</a:t>
            </a:r>
            <a:endParaRPr lang="ru-RU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27584" y="1340768"/>
            <a:ext cx="7147896" cy="48320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ru-RU" sz="28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познакомить детей с историей возникновения </a:t>
            </a:r>
            <a:r>
              <a:rPr lang="ru-RU" sz="28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города</a:t>
            </a:r>
            <a:endParaRPr lang="ru-RU" sz="2800" b="1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ru-RU" sz="28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воспитывать у дошкольников уважение к людям различных профессий, работающих в городе;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ru-RU" sz="28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дать представление о транспорте города, его природе;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ru-RU" sz="28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прививать интерес к историко-культурному наследию своего народа;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ru-RU" sz="28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формировать уважительное отношение к ветеранам ВОВ родного города.</a:t>
            </a:r>
          </a:p>
        </p:txBody>
      </p:sp>
    </p:spTree>
    <p:extLst>
      <p:ext uri="{BB962C8B-B14F-4D97-AF65-F5344CB8AC3E}">
        <p14:creationId xmlns:p14="http://schemas.microsoft.com/office/powerpoint/2010/main" val="241148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гыук\Downloads\fon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704178" y="404664"/>
            <a:ext cx="8044286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cap="none" spc="0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2.1.1	ОБРАЗОВАТЕЛЬНАЯ ОБЛАСТЬ </a:t>
            </a:r>
          </a:p>
          <a:p>
            <a:pPr algn="ctr"/>
            <a:r>
              <a:rPr lang="ru-RU" sz="2800" b="1" cap="none" spc="0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«СОЦИАЛЬНО-КОММУНИКАТИВНОЕ РАЗВИТИЕ»</a:t>
            </a:r>
            <a:endParaRPr lang="ru-RU" sz="2800" b="1" cap="none" spc="0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1" y="1628800"/>
            <a:ext cx="9036497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cap="none" spc="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Ребенок в семье и сообществе, патриотическое воспитание. </a:t>
            </a:r>
          </a:p>
          <a:p>
            <a:pPr algn="ctr"/>
            <a:r>
              <a:rPr lang="ru-RU" sz="2800" b="1" cap="none" spc="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Формирование образа Я, </a:t>
            </a:r>
          </a:p>
          <a:p>
            <a:pPr algn="ctr"/>
            <a:r>
              <a:rPr lang="ru-RU" sz="2800" b="1" cap="none" spc="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уважительного отношения и чувства принадлежности к</a:t>
            </a:r>
          </a:p>
          <a:p>
            <a:pPr algn="ctr"/>
            <a:r>
              <a:rPr lang="ru-RU" sz="2800" b="1" cap="none" spc="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своей семье и </a:t>
            </a:r>
          </a:p>
          <a:p>
            <a:pPr algn="ctr"/>
            <a:r>
              <a:rPr lang="ru-RU" sz="2800" b="1" cap="none" spc="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к сообществу детей и взрослых в организации; </a:t>
            </a:r>
          </a:p>
          <a:p>
            <a:pPr algn="ctr"/>
            <a:r>
              <a:rPr lang="ru-RU" sz="2800" b="1" cap="none" spc="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формирование гендерной,  </a:t>
            </a:r>
          </a:p>
          <a:p>
            <a:pPr algn="ctr"/>
            <a:r>
              <a:rPr lang="ru-RU" sz="2800" b="1" cap="none" spc="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семейной,  гражданской  принадлежности;  </a:t>
            </a:r>
          </a:p>
          <a:p>
            <a:pPr algn="ctr"/>
            <a:r>
              <a:rPr lang="ru-RU" sz="2800" b="1" cap="none" spc="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воспитание  любви  к Родине, гордости за ее достижения, патриотических чувств.</a:t>
            </a:r>
            <a:endParaRPr lang="ru-RU" sz="2800" b="1" cap="none" spc="0" dirty="0">
              <a:ln w="1905"/>
              <a:solidFill>
                <a:schemeClr val="tx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7907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39552" y="188640"/>
            <a:ext cx="835433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Организованная деятельность</a:t>
            </a:r>
            <a:endParaRPr lang="ru-RU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81590" y="1340768"/>
            <a:ext cx="7679666" cy="50167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ru-RU" sz="32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Уголок </a:t>
            </a:r>
            <a:r>
              <a:rPr lang="ru-RU" sz="32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«Мой город»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ru-RU" sz="32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Д/и «Собери картинку»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ru-RU" sz="32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«Выложи силуэт»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ru-RU" sz="32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Уголок </a:t>
            </a:r>
            <a:r>
              <a:rPr lang="ru-RU" sz="32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«Мой </a:t>
            </a:r>
            <a:r>
              <a:rPr lang="ru-RU" sz="32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Екатеринбург»</a:t>
            </a:r>
            <a:endParaRPr lang="ru-RU" sz="3200" b="1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ru-RU" sz="32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Д/и </a:t>
            </a:r>
            <a:r>
              <a:rPr lang="ru-RU" sz="32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«Найди чья тень»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ru-RU" sz="32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Уголок </a:t>
            </a:r>
            <a:r>
              <a:rPr lang="ru-RU" sz="32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«Я живу в </a:t>
            </a:r>
            <a:r>
              <a:rPr lang="ru-RU" sz="32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Екатеринбурге»</a:t>
            </a:r>
            <a:endParaRPr lang="ru-RU" sz="3200" b="1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ru-RU" sz="32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Альбом «Мой любимый </a:t>
            </a:r>
            <a:r>
              <a:rPr lang="ru-RU" sz="32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Екатеринбург»</a:t>
            </a:r>
            <a:endParaRPr lang="ru-RU" sz="3200" b="1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ru-RU" sz="32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Макет микрорайона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ru-RU" sz="32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Альбомы для рассматривания во всех </a:t>
            </a:r>
            <a:endParaRPr lang="ru-RU" sz="3200" b="1" dirty="0" smtClean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ru-RU" sz="32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ru-RU" sz="32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возрастных </a:t>
            </a:r>
            <a:r>
              <a:rPr lang="ru-RU" sz="32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группах</a:t>
            </a:r>
          </a:p>
        </p:txBody>
      </p:sp>
    </p:spTree>
    <p:extLst>
      <p:ext uri="{BB962C8B-B14F-4D97-AF65-F5344CB8AC3E}">
        <p14:creationId xmlns:p14="http://schemas.microsoft.com/office/powerpoint/2010/main" val="389194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559797" y="188640"/>
            <a:ext cx="60244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Блок «Моя страна»</a:t>
            </a:r>
            <a:endParaRPr lang="ru-RU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539972"/>
            <a:ext cx="8568952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ru-RU" sz="36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Познакомить с государственной символикой России.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ru-RU" sz="36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Дать знания о стране, в которой мы живём (города, национальности, богатства нашей страны, народное творчество)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ru-RU" sz="36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Познакомить с картой, глобусом.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ru-RU" sz="36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Познакомить с праздниками .</a:t>
            </a:r>
          </a:p>
        </p:txBody>
      </p:sp>
    </p:spTree>
    <p:extLst>
      <p:ext uri="{BB962C8B-B14F-4D97-AF65-F5344CB8AC3E}">
        <p14:creationId xmlns:p14="http://schemas.microsoft.com/office/powerpoint/2010/main" val="304866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39552" y="188640"/>
            <a:ext cx="835433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Организованная деятельность</a:t>
            </a:r>
            <a:endParaRPr lang="ru-RU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3157" y="1700808"/>
            <a:ext cx="8280920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ru-RU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Альбом </a:t>
            </a:r>
            <a:r>
              <a:rPr lang="ru-RU" sz="40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для </a:t>
            </a:r>
            <a:r>
              <a:rPr lang="ru-RU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рассматривания</a:t>
            </a:r>
            <a:endParaRPr lang="ru-RU" sz="4000" b="1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ru-RU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Альбом </a:t>
            </a:r>
            <a:r>
              <a:rPr lang="ru-RU" sz="40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«Города России»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ru-RU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Альбом </a:t>
            </a:r>
            <a:r>
              <a:rPr lang="ru-RU" sz="40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«Широка страна </a:t>
            </a:r>
          </a:p>
          <a:p>
            <a:r>
              <a:rPr lang="ru-RU" sz="40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моя родная»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ru-RU" sz="40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Выставка рисунков «Моя Родина - Россия»</a:t>
            </a:r>
          </a:p>
        </p:txBody>
      </p:sp>
    </p:spTree>
    <p:extLst>
      <p:ext uri="{BB962C8B-B14F-4D97-AF65-F5344CB8AC3E}">
        <p14:creationId xmlns:p14="http://schemas.microsoft.com/office/powerpoint/2010/main" val="194367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071683" y="332656"/>
            <a:ext cx="70006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Блок «Мои традиции»</a:t>
            </a:r>
            <a:endParaRPr lang="ru-RU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772816"/>
            <a:ext cx="8424936" cy="40318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ru-RU" sz="32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Развивать у детей художественный вкус, творческие способности;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ru-RU" sz="32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воспитывать чувство гордости и восхищения к своей малой Родине с помощью традиций русского народа и через музейную педагогику;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ru-RU" sz="32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прививать интерес к культурным ценностям своего и других народов.</a:t>
            </a:r>
          </a:p>
        </p:txBody>
      </p:sp>
    </p:spTree>
    <p:extLst>
      <p:ext uri="{BB962C8B-B14F-4D97-AF65-F5344CB8AC3E}">
        <p14:creationId xmlns:p14="http://schemas.microsoft.com/office/powerpoint/2010/main" val="189941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39552" y="332656"/>
            <a:ext cx="835433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Организованная деятельность</a:t>
            </a:r>
            <a:endParaRPr lang="ru-RU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193824"/>
            <a:ext cx="8568952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ru-RU" sz="36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Праздник «Масленица»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ru-RU" sz="36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Праздник «Пасха»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ru-RU" sz="36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День Наума </a:t>
            </a:r>
            <a:r>
              <a:rPr lang="ru-RU" sz="36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грамотника</a:t>
            </a:r>
            <a:endParaRPr lang="ru-RU" sz="3600" b="1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ru-RU" sz="36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Альбомы народно-прикладного искусства 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ru-RU" sz="36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Выставки детских работ.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ru-RU" sz="36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Мастер класс по изготовлению кукол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ru-RU" sz="36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Знакомство с устным народным творчеством</a:t>
            </a:r>
          </a:p>
        </p:txBody>
      </p:sp>
    </p:spTree>
    <p:extLst>
      <p:ext uri="{BB962C8B-B14F-4D97-AF65-F5344CB8AC3E}">
        <p14:creationId xmlns:p14="http://schemas.microsoft.com/office/powerpoint/2010/main" val="310692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79513" y="44478"/>
            <a:ext cx="864096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Формы работы с детьми и их родителями</a:t>
            </a:r>
            <a:r>
              <a:rPr lang="ru-RU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  <a:endParaRPr lang="ru-RU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1268760"/>
            <a:ext cx="5378396" cy="532453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ru-RU" sz="20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Экскурсии;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ru-RU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Прогулки</a:t>
            </a:r>
            <a:r>
              <a:rPr lang="ru-RU" sz="20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;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ru-RU" sz="20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Совместная образовательная деятельность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ru-RU" sz="20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Праздники и развлечения;</a:t>
            </a:r>
          </a:p>
          <a:p>
            <a:r>
              <a:rPr lang="ru-RU" sz="20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Вечера встреч;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ru-RU" sz="20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Туристические походы.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ru-RU" sz="20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Родительские собрания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ru-RU" sz="20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Заседания круглых столов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ru-RU" sz="20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Посиделки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ru-RU" sz="20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Субботники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ru-RU" sz="20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Консультации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ru-RU" sz="20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Наглядная агитация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ru-RU" sz="20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Анкетирование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ru-RU" sz="20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Выставки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ru-RU" sz="20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Фотовыставки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ru-RU" sz="20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Викторины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ru-RU" sz="20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Создание альбомов</a:t>
            </a:r>
          </a:p>
        </p:txBody>
      </p:sp>
    </p:spTree>
    <p:extLst>
      <p:ext uri="{BB962C8B-B14F-4D97-AF65-F5344CB8AC3E}">
        <p14:creationId xmlns:p14="http://schemas.microsoft.com/office/powerpoint/2010/main" val="118497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95536" y="1196752"/>
            <a:ext cx="8490366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i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Патриотизм - это постоянная работа ума и души, любовь и уважение к старшим, каждодневные усилия во имя того, чтобы наша общая родина - Россия становилась могущественнее и краше, чтобы граждане Российской Федерации независимо от их национальности жили лучше и верили в будущее своих детей и внуков.</a:t>
            </a:r>
          </a:p>
          <a:p>
            <a:pPr algn="ctr"/>
            <a:r>
              <a:rPr lang="ru-RU" sz="2800" b="1" i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Это - уважение к историческому прошлому родины и унаследованным от него традициям; привязанность к месту жительства.</a:t>
            </a:r>
          </a:p>
        </p:txBody>
      </p:sp>
    </p:spTree>
    <p:extLst>
      <p:ext uri="{BB962C8B-B14F-4D97-AF65-F5344CB8AC3E}">
        <p14:creationId xmlns:p14="http://schemas.microsoft.com/office/powerpoint/2010/main" val="242457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гыук\Downloads\fon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8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" y="404664"/>
            <a:ext cx="874846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2.1.2	ОБРАЗОВАТЕЛЬНАЯ ОБЛАСТЬ «ПОЗНАВАТЕЛЬНОЕ РАЗВИТИЕ»</a:t>
            </a:r>
          </a:p>
          <a:p>
            <a:pPr algn="ctr"/>
            <a:endParaRPr lang="ru-RU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13793" y="1512660"/>
            <a:ext cx="7920880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ru-RU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«…….о  </a:t>
            </a:r>
            <a:r>
              <a:rPr lang="ru-RU" sz="20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малой  родине  и  Отечестве, представлений  о  социокультурных  ценностях  нашего  народа,  об  отечественных традициях и </a:t>
            </a:r>
            <a:r>
              <a:rPr lang="ru-RU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праздниках…….» </a:t>
            </a:r>
          </a:p>
          <a:p>
            <a:pPr marL="342900" indent="-342900">
              <a:buFont typeface="Wingdings" pitchFamily="2" charset="2"/>
              <a:buChar char="v"/>
            </a:pPr>
            <a:endParaRPr lang="ru-RU" sz="2000" b="1" dirty="0" smtClean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ru-RU" sz="20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Семья. Беседовать с ребенком о членах его семьи (как зовут, чем занимаются, как играют с ребенком и пр</a:t>
            </a:r>
            <a:r>
              <a:rPr lang="ru-RU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.).</a:t>
            </a:r>
          </a:p>
          <a:p>
            <a:pPr marL="342900" indent="-342900">
              <a:buFont typeface="Wingdings" pitchFamily="2" charset="2"/>
              <a:buChar char="v"/>
            </a:pPr>
            <a:endParaRPr lang="ru-RU" sz="2000" b="1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ru-RU" sz="20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Детский сад. Формировать у детей положительное отношение к детскому саду. </a:t>
            </a:r>
            <a:endParaRPr lang="ru-RU" sz="2000" b="1" dirty="0" smtClean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ru-RU" sz="2000" b="1" dirty="0" smtClean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ru-RU" sz="20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Семья. Расширять представления детей об истории семьи в контексте истории родной страны (роль каждого поколения в разные периоды истории страны). Рассказывать детям о воинских наградах дедушек, бабушек, родителей.</a:t>
            </a:r>
            <a:endParaRPr lang="ru-RU" sz="2000" b="1" cap="none" spc="0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ru-RU" sz="2000" b="1" cap="none" spc="0" dirty="0">
              <a:ln w="1905"/>
              <a:solidFill>
                <a:srgbClr val="00B05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997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07505" y="999636"/>
            <a:ext cx="7704856" cy="52629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ru-RU" sz="24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Родная страна. Расширять представления о родном крае. </a:t>
            </a:r>
            <a:r>
              <a:rPr lang="ru-RU" sz="24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Продолжать </a:t>
            </a:r>
            <a:r>
              <a:rPr lang="ru-RU" sz="24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знакомить с достопримечательностями </a:t>
            </a:r>
            <a:r>
              <a:rPr lang="ru-RU" sz="24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региона, в </a:t>
            </a:r>
            <a:r>
              <a:rPr lang="ru-RU" sz="24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котором живут дети. </a:t>
            </a:r>
            <a:r>
              <a:rPr lang="ru-RU" sz="2400" b="1" dirty="0" err="1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Нa</a:t>
            </a:r>
            <a:r>
              <a:rPr lang="ru-RU" sz="24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основе расширения </a:t>
            </a:r>
            <a:r>
              <a:rPr lang="ru-RU" sz="24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знаний об окружающем </a:t>
            </a:r>
            <a:r>
              <a:rPr lang="ru-RU" sz="24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воспитывать патриотические и интернациональные чувства, любовь к Родине. Углублять и уточнять представления о Родине — России. </a:t>
            </a:r>
            <a:endParaRPr lang="ru-RU" sz="2400" b="1" dirty="0" smtClean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342900" indent="-342900" algn="ctr">
              <a:buFont typeface="Wingdings" pitchFamily="2" charset="2"/>
              <a:buChar char="Ø"/>
            </a:pPr>
            <a:endParaRPr lang="ru-RU" sz="24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ru-RU" sz="24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Развивать  </a:t>
            </a:r>
            <a:r>
              <a:rPr lang="ru-RU" sz="24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интерес  к  родному  краю. </a:t>
            </a:r>
            <a:endParaRPr lang="ru-RU" sz="2400" b="1" dirty="0" smtClean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ru-RU" sz="2400" b="1" dirty="0" smtClean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ru-RU" sz="24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Воспитывать в детях любовь к малой Родине, родному краю осознание его многонациональности, многоаспектности. </a:t>
            </a:r>
            <a:endParaRPr lang="ru-RU" sz="2400" b="1" cap="none" spc="0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728346" y="404664"/>
            <a:ext cx="184537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b="1" cap="none" spc="0" dirty="0" smtClean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Задачи :</a:t>
            </a:r>
            <a:endParaRPr lang="ru-RU" sz="3600" b="1" cap="none" spc="0" dirty="0">
              <a:ln w="1905"/>
              <a:solidFill>
                <a:srgbClr val="00B05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7" name="Picture 3" descr="C:\Users\гыук\Downloads\Coat_of_Arms_of_the_Russian_Federation_2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508" y="147946"/>
            <a:ext cx="1555332" cy="170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137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23528" y="332656"/>
            <a:ext cx="7848872" cy="523220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Вывод:</a:t>
            </a:r>
          </a:p>
          <a:p>
            <a:pPr algn="ctr"/>
            <a:r>
              <a:rPr lang="ru-RU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Тема патриотического воспитания в основной образовательной программе ДОУ прослеживается во всех возрастных группах, но нет единой целостной системы патриотического воспитания дошкольников </a:t>
            </a:r>
            <a:r>
              <a:rPr lang="ru-RU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</a:t>
            </a:r>
            <a:endParaRPr lang="ru-RU" sz="2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074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683568" y="2780928"/>
            <a:ext cx="7776864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Нравственно-патриотическое воспитание детей дошкольного возраста</a:t>
            </a:r>
            <a:endParaRPr lang="ru-RU" sz="4800" b="1" u="sng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3075" name="Picture 3" descr="C:\Users\гыук\Downloads\Coat_of_Arms_of_the_Russian_Federation_2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78474"/>
            <a:ext cx="2376264" cy="260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804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23528" y="116632"/>
            <a:ext cx="8568952" cy="65556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Введение: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sz="20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 современных условиях, когда происходят глубочайшие изменения в жизни общества, одним из центральных направлений работы с подрастающим поколением становиться патриотическое воспитание. Сейчас, в период нестабильности в обществе, возникает необходимость вернуться к лучшим традициям нашего народа, к его вековым корням, к таким вечным понятиям, как род, родство, Родина.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sz="20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Чувство патриотизма многогранно по своему содержанию: это и любовь к родным местам, и гордость за свой народ, и ощущение неразрывности с окружающим, и желание сохранить, приумножить богатство своей страны.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sz="20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Быть патриотом – значит ощущать себя неотъемлемой частью Отечества. Это сложное чувство возникает еще в дошкольном детстве, когда закладываются основы ценностного отношения к окружающему миру, и формируется в ребёнке постепенно, в ходе воспитания любви к своим ближним, к детскому саду, к родным местам, родной стране. Дошкольный возраст как период становления личности имеет свои потенциальные возможности для формирования высших нравственных чувств, к которым и относиться чувство патриотизма.</a:t>
            </a:r>
          </a:p>
          <a:p>
            <a:pPr algn="ctr"/>
            <a:endParaRPr lang="ru-RU" sz="2400" b="1" cap="none" spc="0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09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51520" y="548680"/>
            <a:ext cx="8568952" cy="57554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200" b="1" dirty="0" smtClean="0">
                <a:ln w="1905"/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Задачи: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воспитание </a:t>
            </a:r>
            <a:r>
              <a:rPr lang="ru-RU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у ребенка любви и привязанности к своей семье, дому, детскому саду, улице, городу;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формирование бережного отношения к природе и всему живому; </a:t>
            </a:r>
          </a:p>
          <a:p>
            <a:pPr algn="ctr"/>
            <a:r>
              <a:rPr lang="ru-RU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воспитание уважения к труду;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развитие интереса к русским традициям и промыслам;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формирование элементарных знаний о правах человека; </a:t>
            </a:r>
          </a:p>
          <a:p>
            <a:pPr algn="ctr"/>
            <a:r>
              <a:rPr lang="ru-RU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расширение представлений о России, ее столице;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знакомство детей с символами государства: гербом, флагом, гимном;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развитие чувства ответственности и гордости за достижения Родины;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формирование толерантности, чувства уважения и симпатии к другим людям, народам, их традициям. </a:t>
            </a:r>
          </a:p>
        </p:txBody>
      </p:sp>
    </p:spTree>
    <p:extLst>
      <p:ext uri="{BB962C8B-B14F-4D97-AF65-F5344CB8AC3E}">
        <p14:creationId xmlns:p14="http://schemas.microsoft.com/office/powerpoint/2010/main" val="422749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07504" y="116632"/>
            <a:ext cx="9036496" cy="65556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Принципы </a:t>
            </a:r>
            <a:r>
              <a:rPr lang="ru-RU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построения </a:t>
            </a:r>
            <a:r>
              <a:rPr lang="ru-RU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работы</a:t>
            </a:r>
          </a:p>
          <a:p>
            <a:pPr algn="ctr"/>
            <a:endParaRPr lang="ru-RU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ru-RU" sz="28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1.</a:t>
            </a:r>
            <a:r>
              <a:rPr lang="ru-RU" sz="28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“позитивный </a:t>
            </a:r>
            <a:r>
              <a:rPr lang="ru-RU" sz="2800" b="1" dirty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центризм” (отбор знаний, наиболее </a:t>
            </a:r>
            <a:r>
              <a:rPr lang="ru-RU" sz="28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актуальных </a:t>
            </a:r>
            <a:r>
              <a:rPr lang="ru-RU" sz="2800" b="1" dirty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для ребенка данного возраста); </a:t>
            </a:r>
          </a:p>
          <a:p>
            <a:r>
              <a:rPr lang="ru-RU" sz="28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2.</a:t>
            </a:r>
            <a:r>
              <a:rPr lang="ru-RU" sz="28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Непрерывность </a:t>
            </a:r>
            <a:r>
              <a:rPr lang="ru-RU" sz="2800" b="1" dirty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и преемственность педагогического процесса; </a:t>
            </a:r>
          </a:p>
          <a:p>
            <a:r>
              <a:rPr lang="ru-RU" sz="28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3.</a:t>
            </a:r>
            <a:r>
              <a:rPr lang="ru-RU" sz="28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Дифференцированный </a:t>
            </a:r>
            <a:r>
              <a:rPr lang="ru-RU" sz="2800" b="1" dirty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подход к каждому ребенку, максимальный учет его психологических особенностей, возможностей и интересов; </a:t>
            </a:r>
          </a:p>
          <a:p>
            <a:r>
              <a:rPr lang="ru-RU" sz="28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4.</a:t>
            </a:r>
            <a:r>
              <a:rPr lang="ru-RU" sz="28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Рациональное </a:t>
            </a:r>
            <a:r>
              <a:rPr lang="ru-RU" sz="2800" b="1" dirty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сочетание разных видов деятельности, адекватной возрасту баланс интеллектуальных, эмоциональных и двигательных нагрузок; </a:t>
            </a:r>
          </a:p>
          <a:p>
            <a:r>
              <a:rPr lang="ru-RU" sz="28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5.</a:t>
            </a:r>
            <a:r>
              <a:rPr lang="ru-RU" sz="28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Деятельностный </a:t>
            </a:r>
            <a:r>
              <a:rPr lang="ru-RU" sz="2800" b="1" dirty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подход; </a:t>
            </a:r>
          </a:p>
          <a:p>
            <a:r>
              <a:rPr lang="ru-RU" sz="28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6.</a:t>
            </a:r>
            <a:r>
              <a:rPr lang="ru-RU" sz="28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Развивающий </a:t>
            </a:r>
            <a:r>
              <a:rPr lang="ru-RU" sz="2800" b="1" dirty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характер обучения, основанный на детской активности. </a:t>
            </a:r>
          </a:p>
        </p:txBody>
      </p:sp>
    </p:spTree>
    <p:extLst>
      <p:ext uri="{BB962C8B-B14F-4D97-AF65-F5344CB8AC3E}">
        <p14:creationId xmlns:p14="http://schemas.microsoft.com/office/powerpoint/2010/main" val="11374046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1283</Words>
  <Application>Microsoft Office PowerPoint</Application>
  <PresentationFormat>Экран (4:3)</PresentationFormat>
  <Paragraphs>168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гыук</dc:creator>
  <cp:lastModifiedBy>гыук</cp:lastModifiedBy>
  <cp:revision>19</cp:revision>
  <dcterms:created xsi:type="dcterms:W3CDTF">2021-01-24T09:48:41Z</dcterms:created>
  <dcterms:modified xsi:type="dcterms:W3CDTF">2021-01-25T16:12:32Z</dcterms:modified>
</cp:coreProperties>
</file>