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056C-D7B1-49EF-B3A7-9D4AD398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Walk</a:t>
            </a:r>
          </a:p>
        </p:txBody>
      </p:sp>
    </p:spTree>
    <p:extLst>
      <p:ext uri="{BB962C8B-B14F-4D97-AF65-F5344CB8AC3E}">
        <p14:creationId xmlns:p14="http://schemas.microsoft.com/office/powerpoint/2010/main" val="396859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75DF-D4C3-4CCC-AA99-38243421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4" y="623558"/>
            <a:ext cx="5760183" cy="1553234"/>
          </a:xfrm>
        </p:spPr>
        <p:txBody>
          <a:bodyPr/>
          <a:lstStyle/>
          <a:p>
            <a:r>
              <a:rPr lang="en-US" dirty="0"/>
              <a:t>Mecklenburg County Access to Healthcare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9C1CD-AC4A-4081-91C0-BBA62DFA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4142" y="1468030"/>
            <a:ext cx="3757545" cy="39219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Charlotte citizens who lack access to healthcare also experience: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to transportation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food insecurity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As of 2016, the median household income in charlotte was $61,000.  however, in areas where patients lack access to healthcare the median household income was $28,000.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33609-0D1C-4668-AE2A-70FA6EF2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59" y="2176792"/>
            <a:ext cx="4528441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1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09EA-0F92-4CDE-ACF9-B2031827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 of Physician Offices vs Zip Codes of Patients Lacking Access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EDBA56-FA81-4D9E-A109-1E5ED6BC5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539" y="2706764"/>
            <a:ext cx="8666921" cy="393064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BB741F-AB84-44DD-B652-A7405FEA46E1}"/>
              </a:ext>
            </a:extLst>
          </p:cNvPr>
          <p:cNvSpPr/>
          <p:nvPr/>
        </p:nvSpPr>
        <p:spPr>
          <a:xfrm>
            <a:off x="4258102" y="4462818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F286B3-2608-43AF-80EF-F8BDBB79209A}"/>
              </a:ext>
            </a:extLst>
          </p:cNvPr>
          <p:cNvSpPr/>
          <p:nvPr/>
        </p:nvSpPr>
        <p:spPr>
          <a:xfrm>
            <a:off x="4380932" y="4506036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50CAB3-2AE0-4F0B-A28D-41C09EC7F838}"/>
              </a:ext>
            </a:extLst>
          </p:cNvPr>
          <p:cNvSpPr/>
          <p:nvPr/>
        </p:nvSpPr>
        <p:spPr>
          <a:xfrm>
            <a:off x="4351362" y="4628866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012C40-F77E-407A-A14D-A2F60D9F0226}"/>
              </a:ext>
            </a:extLst>
          </p:cNvPr>
          <p:cNvSpPr/>
          <p:nvPr/>
        </p:nvSpPr>
        <p:spPr>
          <a:xfrm>
            <a:off x="4474192" y="4690281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54F9FE-FB29-4E52-8D79-BE5D56FFFBB0}"/>
              </a:ext>
            </a:extLst>
          </p:cNvPr>
          <p:cNvSpPr/>
          <p:nvPr/>
        </p:nvSpPr>
        <p:spPr>
          <a:xfrm>
            <a:off x="4533332" y="4549254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DE2957-6C21-4333-A874-7E6F3969B792}"/>
              </a:ext>
            </a:extLst>
          </p:cNvPr>
          <p:cNvSpPr/>
          <p:nvPr/>
        </p:nvSpPr>
        <p:spPr>
          <a:xfrm>
            <a:off x="4410502" y="4615218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225641-C75E-443D-9B87-5323A30BDA36}"/>
              </a:ext>
            </a:extLst>
          </p:cNvPr>
          <p:cNvSpPr/>
          <p:nvPr/>
        </p:nvSpPr>
        <p:spPr>
          <a:xfrm>
            <a:off x="4562902" y="4767618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67BA82-32F1-4BAC-B5E3-23A8421CC2FA}"/>
              </a:ext>
            </a:extLst>
          </p:cNvPr>
          <p:cNvSpPr/>
          <p:nvPr/>
        </p:nvSpPr>
        <p:spPr>
          <a:xfrm>
            <a:off x="3931882" y="2817031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238E0F-8529-4F5F-9D26-E28156A1E2CE}"/>
              </a:ext>
            </a:extLst>
          </p:cNvPr>
          <p:cNvSpPr/>
          <p:nvPr/>
        </p:nvSpPr>
        <p:spPr>
          <a:xfrm>
            <a:off x="3851323" y="2817031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5927F2-C11F-49B7-971E-87EEFD68863D}"/>
              </a:ext>
            </a:extLst>
          </p:cNvPr>
          <p:cNvSpPr/>
          <p:nvPr/>
        </p:nvSpPr>
        <p:spPr>
          <a:xfrm>
            <a:off x="4135272" y="2878446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64F8C3-D9C2-4759-BAE6-39F3793BD76F}"/>
              </a:ext>
            </a:extLst>
          </p:cNvPr>
          <p:cNvSpPr/>
          <p:nvPr/>
        </p:nvSpPr>
        <p:spPr>
          <a:xfrm>
            <a:off x="5351415" y="3429000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FDADE1-CF3A-432C-97B7-D7C3EE4DD6C0}"/>
              </a:ext>
            </a:extLst>
          </p:cNvPr>
          <p:cNvSpPr/>
          <p:nvPr/>
        </p:nvSpPr>
        <p:spPr>
          <a:xfrm>
            <a:off x="5412830" y="3367585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2FE2C8-9874-4E5B-8341-A7F6340957F5}"/>
              </a:ext>
            </a:extLst>
          </p:cNvPr>
          <p:cNvSpPr/>
          <p:nvPr/>
        </p:nvSpPr>
        <p:spPr>
          <a:xfrm>
            <a:off x="5503033" y="3306170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FBC11F-4EC5-4604-AAD6-CE17C7FC71B9}"/>
              </a:ext>
            </a:extLst>
          </p:cNvPr>
          <p:cNvSpPr/>
          <p:nvPr/>
        </p:nvSpPr>
        <p:spPr>
          <a:xfrm>
            <a:off x="4776717" y="6019436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472F2F-1694-4990-93BC-E7898A3545B6}"/>
              </a:ext>
            </a:extLst>
          </p:cNvPr>
          <p:cNvSpPr/>
          <p:nvPr/>
        </p:nvSpPr>
        <p:spPr>
          <a:xfrm>
            <a:off x="4838132" y="6022409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1A416D-F7C8-493D-A4C2-15C212FA7777}"/>
              </a:ext>
            </a:extLst>
          </p:cNvPr>
          <p:cNvSpPr/>
          <p:nvPr/>
        </p:nvSpPr>
        <p:spPr>
          <a:xfrm flipH="1">
            <a:off x="4410502" y="5719898"/>
            <a:ext cx="116004" cy="100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20B236-D9BF-4282-9EC5-B905C9164ABA}"/>
              </a:ext>
            </a:extLst>
          </p:cNvPr>
          <p:cNvSpPr/>
          <p:nvPr/>
        </p:nvSpPr>
        <p:spPr>
          <a:xfrm>
            <a:off x="4378656" y="5347646"/>
            <a:ext cx="70513" cy="86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D49D52-46CC-4418-9DD1-1AB24B5377BA}"/>
              </a:ext>
            </a:extLst>
          </p:cNvPr>
          <p:cNvSpPr/>
          <p:nvPr/>
        </p:nvSpPr>
        <p:spPr>
          <a:xfrm>
            <a:off x="4287672" y="5297604"/>
            <a:ext cx="63689" cy="5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C768A7-76EF-46D3-95F4-016DCA0DDA75}"/>
              </a:ext>
            </a:extLst>
          </p:cNvPr>
          <p:cNvSpPr/>
          <p:nvPr/>
        </p:nvSpPr>
        <p:spPr>
          <a:xfrm>
            <a:off x="4378657" y="5261212"/>
            <a:ext cx="63689" cy="50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5DAFE2-A848-49B5-AC57-0639D874AE5B}"/>
              </a:ext>
            </a:extLst>
          </p:cNvPr>
          <p:cNvSpPr/>
          <p:nvPr/>
        </p:nvSpPr>
        <p:spPr>
          <a:xfrm>
            <a:off x="4715302" y="4920018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34E5A2-4BCF-4AD3-9D2D-F7868245EE06}"/>
              </a:ext>
            </a:extLst>
          </p:cNvPr>
          <p:cNvSpPr/>
          <p:nvPr/>
        </p:nvSpPr>
        <p:spPr>
          <a:xfrm>
            <a:off x="5018182" y="4903968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B05C56-0C3E-47E1-B2DA-35C14764E196}"/>
              </a:ext>
            </a:extLst>
          </p:cNvPr>
          <p:cNvSpPr/>
          <p:nvPr/>
        </p:nvSpPr>
        <p:spPr>
          <a:xfrm>
            <a:off x="6057334" y="4720624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B203B9-1BA3-42AF-9742-A55B949BCEF6}"/>
              </a:ext>
            </a:extLst>
          </p:cNvPr>
          <p:cNvSpPr/>
          <p:nvPr/>
        </p:nvSpPr>
        <p:spPr>
          <a:xfrm>
            <a:off x="5889008" y="4751696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FDF013F-DAFD-4857-91E6-AFE1DB231A13}"/>
              </a:ext>
            </a:extLst>
          </p:cNvPr>
          <p:cNvSpPr/>
          <p:nvPr/>
        </p:nvSpPr>
        <p:spPr>
          <a:xfrm>
            <a:off x="5688843" y="5111860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921A97-A5F6-4EF7-86DA-903E02A03B61}"/>
              </a:ext>
            </a:extLst>
          </p:cNvPr>
          <p:cNvSpPr/>
          <p:nvPr/>
        </p:nvSpPr>
        <p:spPr>
          <a:xfrm>
            <a:off x="5625863" y="5042848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82174A-EB76-4AF6-AD49-054C597150EE}"/>
              </a:ext>
            </a:extLst>
          </p:cNvPr>
          <p:cNvSpPr/>
          <p:nvPr/>
        </p:nvSpPr>
        <p:spPr>
          <a:xfrm>
            <a:off x="5503033" y="4728042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D95DEF-28C0-4771-9E18-8F587A366BE0}"/>
              </a:ext>
            </a:extLst>
          </p:cNvPr>
          <p:cNvSpPr/>
          <p:nvPr/>
        </p:nvSpPr>
        <p:spPr>
          <a:xfrm>
            <a:off x="4867702" y="5072418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CE727D-9E1D-4451-B022-72CF548592EC}"/>
              </a:ext>
            </a:extLst>
          </p:cNvPr>
          <p:cNvSpPr/>
          <p:nvPr/>
        </p:nvSpPr>
        <p:spPr>
          <a:xfrm>
            <a:off x="3253706" y="5138382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88A0CA3-A93C-4C8A-9C46-BB9FCDC560F8}"/>
              </a:ext>
            </a:extLst>
          </p:cNvPr>
          <p:cNvSpPr/>
          <p:nvPr/>
        </p:nvSpPr>
        <p:spPr>
          <a:xfrm>
            <a:off x="2579427" y="3566251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198837-C13E-4EE4-B597-CCFE12543EA6}"/>
              </a:ext>
            </a:extLst>
          </p:cNvPr>
          <p:cNvSpPr/>
          <p:nvPr/>
        </p:nvSpPr>
        <p:spPr>
          <a:xfrm>
            <a:off x="3013882" y="4706203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230FFC-E49F-4401-AC01-473ACAC1385A}"/>
              </a:ext>
            </a:extLst>
          </p:cNvPr>
          <p:cNvSpPr/>
          <p:nvPr/>
        </p:nvSpPr>
        <p:spPr>
          <a:xfrm>
            <a:off x="3999973" y="5005665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4DE9B8-2A09-4D79-A3C0-F8A028826829}"/>
              </a:ext>
            </a:extLst>
          </p:cNvPr>
          <p:cNvSpPr/>
          <p:nvPr/>
        </p:nvSpPr>
        <p:spPr>
          <a:xfrm>
            <a:off x="3105073" y="3056504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1CDC8B-7DAB-4810-A38C-84D216F4A950}"/>
              </a:ext>
            </a:extLst>
          </p:cNvPr>
          <p:cNvSpPr/>
          <p:nvPr/>
        </p:nvSpPr>
        <p:spPr>
          <a:xfrm>
            <a:off x="4314967" y="4214757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2125A97-AB87-4D5F-8173-958F1DD221C5}"/>
              </a:ext>
            </a:extLst>
          </p:cNvPr>
          <p:cNvSpPr/>
          <p:nvPr/>
        </p:nvSpPr>
        <p:spPr>
          <a:xfrm>
            <a:off x="3935840" y="4462818"/>
            <a:ext cx="122830" cy="12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C30040-1205-4263-845F-1E54C6B45611}"/>
              </a:ext>
            </a:extLst>
          </p:cNvPr>
          <p:cNvCxnSpPr>
            <a:cxnSpLocks/>
          </p:cNvCxnSpPr>
          <p:nvPr/>
        </p:nvCxnSpPr>
        <p:spPr>
          <a:xfrm flipV="1">
            <a:off x="2242287" y="4203637"/>
            <a:ext cx="674279" cy="407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F29384-6BAD-4B18-A591-3271EB9A60D6}"/>
              </a:ext>
            </a:extLst>
          </p:cNvPr>
          <p:cNvCxnSpPr>
            <a:cxnSpLocks/>
          </p:cNvCxnSpPr>
          <p:nvPr/>
        </p:nvCxnSpPr>
        <p:spPr>
          <a:xfrm flipH="1">
            <a:off x="4781058" y="3240400"/>
            <a:ext cx="617378" cy="748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98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B431-87FD-4037-B8EE-FBD9AB48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42" y="678247"/>
            <a:ext cx="9937116" cy="1136486"/>
          </a:xfrm>
        </p:spPr>
        <p:txBody>
          <a:bodyPr/>
          <a:lstStyle/>
          <a:p>
            <a:r>
              <a:rPr lang="en-US" dirty="0"/>
              <a:t>Health Issues Plaguing Low Socioeconomic Communities in Charlotte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6AB21D-4820-408A-9A74-594A348BB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01115"/>
              </p:ext>
            </p:extLst>
          </p:nvPr>
        </p:nvGraphicFramePr>
        <p:xfrm>
          <a:off x="1237456" y="2572094"/>
          <a:ext cx="2870718" cy="3510657"/>
        </p:xfrm>
        <a:graphic>
          <a:graphicData uri="http://schemas.openxmlformats.org/drawingml/2006/table">
            <a:tbl>
              <a:tblPr/>
              <a:tblGrid>
                <a:gridCol w="1457217">
                  <a:extLst>
                    <a:ext uri="{9D8B030D-6E8A-4147-A177-3AD203B41FA5}">
                      <a16:colId xmlns:a16="http://schemas.microsoft.com/office/drawing/2014/main" val="955304836"/>
                    </a:ext>
                  </a:extLst>
                </a:gridCol>
                <a:gridCol w="1413501">
                  <a:extLst>
                    <a:ext uri="{9D8B030D-6E8A-4147-A177-3AD203B41FA5}">
                      <a16:colId xmlns:a16="http://schemas.microsoft.com/office/drawing/2014/main" val="967907432"/>
                    </a:ext>
                  </a:extLst>
                </a:gridCol>
              </a:tblGrid>
              <a:tr h="2768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Health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408882"/>
                  </a:ext>
                </a:extLst>
              </a:tr>
              <a:tr h="264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Cholesterol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 435,975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636726"/>
                  </a:ext>
                </a:extLst>
              </a:tr>
              <a:tr h="264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Blood Press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 411,866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33079"/>
                  </a:ext>
                </a:extLst>
              </a:tr>
              <a:tr h="264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Arthritis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 241,399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078371"/>
                  </a:ext>
                </a:extLst>
              </a:tr>
              <a:tr h="264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Mental Health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 162,059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668259"/>
                  </a:ext>
                </a:extLst>
              </a:tr>
              <a:tr h="27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Physical Health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 138,670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88060"/>
                  </a:ext>
                </a:extLst>
              </a:tr>
              <a:tr h="27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 122,228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93398"/>
                  </a:ext>
                </a:extLst>
              </a:tr>
              <a:tr h="264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Current Asthma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 116,832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71448"/>
                  </a:ext>
                </a:extLst>
              </a:tr>
              <a:tr h="264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 70,351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94829"/>
                  </a:ext>
                </a:extLst>
              </a:tr>
              <a:tr h="27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Cancer (except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 68,704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491040"/>
                  </a:ext>
                </a:extLst>
              </a:tr>
              <a:tr h="27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Coronary Heart 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 64,386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68905"/>
                  </a:ext>
                </a:extLst>
              </a:tr>
              <a:tr h="2642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Stroke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 37,754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632823"/>
                  </a:ext>
                </a:extLst>
              </a:tr>
              <a:tr h="2768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Chronic Kidney 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    34,849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318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72684A-E956-4DC3-95B6-C0C69AA63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41914"/>
              </p:ext>
            </p:extLst>
          </p:nvPr>
        </p:nvGraphicFramePr>
        <p:xfrm>
          <a:off x="4568444" y="2572094"/>
          <a:ext cx="2760008" cy="3510658"/>
        </p:xfrm>
        <a:graphic>
          <a:graphicData uri="http://schemas.openxmlformats.org/drawingml/2006/table">
            <a:tbl>
              <a:tblPr/>
              <a:tblGrid>
                <a:gridCol w="1525268">
                  <a:extLst>
                    <a:ext uri="{9D8B030D-6E8A-4147-A177-3AD203B41FA5}">
                      <a16:colId xmlns:a16="http://schemas.microsoft.com/office/drawing/2014/main" val="4092899071"/>
                    </a:ext>
                  </a:extLst>
                </a:gridCol>
                <a:gridCol w="1234740">
                  <a:extLst>
                    <a:ext uri="{9D8B030D-6E8A-4147-A177-3AD203B41FA5}">
                      <a16:colId xmlns:a16="http://schemas.microsoft.com/office/drawing/2014/main" val="736159552"/>
                    </a:ext>
                  </a:extLst>
                </a:gridCol>
              </a:tblGrid>
              <a:tr h="2713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Prevention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9329"/>
                  </a:ext>
                </a:extLst>
              </a:tr>
              <a:tr h="354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Pap Smear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1,191,495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016486"/>
                  </a:ext>
                </a:extLst>
              </a:tr>
              <a:tr h="354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Mammography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1,123,009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21026"/>
                  </a:ext>
                </a:extLst>
              </a:tr>
              <a:tr h="354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Cholesterol Scre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1,046,572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151227"/>
                  </a:ext>
                </a:extLst>
              </a:tr>
              <a:tr h="354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Annual Checkup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1,013,253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04774"/>
                  </a:ext>
                </a:extLst>
              </a:tr>
              <a:tr h="3711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Taking BP Medica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978,231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67737"/>
                  </a:ext>
                </a:extLst>
              </a:tr>
              <a:tr h="3711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Core preventive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975,267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308806"/>
                  </a:ext>
                </a:extLst>
              </a:tr>
              <a:tr h="354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Dental Visit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912,890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27267"/>
                  </a:ext>
                </a:extLst>
              </a:tr>
              <a:tr h="3542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Colorectal Cance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894,908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70908"/>
                  </a:ext>
                </a:extLst>
              </a:tr>
              <a:tr h="3711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Health Insurance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231,318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145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7C4CD4-5EDA-429C-B2F4-79F5D617C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06997"/>
              </p:ext>
            </p:extLst>
          </p:nvPr>
        </p:nvGraphicFramePr>
        <p:xfrm>
          <a:off x="7788721" y="2572093"/>
          <a:ext cx="2985295" cy="3510657"/>
        </p:xfrm>
        <a:graphic>
          <a:graphicData uri="http://schemas.openxmlformats.org/drawingml/2006/table">
            <a:tbl>
              <a:tblPr/>
              <a:tblGrid>
                <a:gridCol w="1675955">
                  <a:extLst>
                    <a:ext uri="{9D8B030D-6E8A-4147-A177-3AD203B41FA5}">
                      <a16:colId xmlns:a16="http://schemas.microsoft.com/office/drawing/2014/main" val="4265050239"/>
                    </a:ext>
                  </a:extLst>
                </a:gridCol>
                <a:gridCol w="1309340">
                  <a:extLst>
                    <a:ext uri="{9D8B030D-6E8A-4147-A177-3AD203B41FA5}">
                      <a16:colId xmlns:a16="http://schemas.microsoft.com/office/drawing/2014/main" val="1811821163"/>
                    </a:ext>
                  </a:extLst>
                </a:gridCol>
              </a:tblGrid>
              <a:tr h="235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Unhealthy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86422"/>
                  </a:ext>
                </a:extLst>
              </a:tr>
              <a:tr h="648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Sleep &lt;7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454,724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03247"/>
                  </a:ext>
                </a:extLst>
              </a:tr>
              <a:tr h="648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Obesity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394,471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15178"/>
                  </a:ext>
                </a:extLst>
              </a:tr>
              <a:tr h="648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Physical Inactiv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257,507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98364"/>
                  </a:ext>
                </a:extLst>
              </a:tr>
              <a:tr h="648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Binge Drinking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245,343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88749"/>
                  </a:ext>
                </a:extLst>
              </a:tr>
              <a:tr h="679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Current Smoking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231,388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6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9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A110-6BB9-4A97-80CB-F5C152E5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4C07-A772-466B-B79E-8E016B24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Strategic plans to consider to provide all Charlotte residents access to care</a:t>
            </a:r>
          </a:p>
          <a:p>
            <a:pPr lvl="1"/>
            <a:r>
              <a:rPr lang="en-US" dirty="0"/>
              <a:t>Expand partnerships with nonprofits in the community to improve residents’ quality of life</a:t>
            </a:r>
          </a:p>
          <a:p>
            <a:pPr lvl="2"/>
            <a:r>
              <a:rPr lang="en-US" dirty="0"/>
              <a:t>Consider telehealth options to be available in schools</a:t>
            </a:r>
          </a:p>
          <a:p>
            <a:pPr lvl="2"/>
            <a:r>
              <a:rPr lang="en-US" dirty="0"/>
              <a:t>Mobile clinics to reach patients who have difficulties travelling to clinics and physician offices</a:t>
            </a:r>
          </a:p>
          <a:p>
            <a:pPr lvl="2"/>
            <a:r>
              <a:rPr lang="en-US" dirty="0"/>
              <a:t>Offer health education in the communities most impacted by lack of access</a:t>
            </a:r>
          </a:p>
          <a:p>
            <a:pPr lvl="2"/>
            <a:r>
              <a:rPr lang="en-US" dirty="0"/>
              <a:t>Develop a mobile app where patients can research health options available, have targeted messages on health education, can be triaged to the appropriate point of care</a:t>
            </a:r>
          </a:p>
        </p:txBody>
      </p:sp>
    </p:spTree>
    <p:extLst>
      <p:ext uri="{BB962C8B-B14F-4D97-AF65-F5344CB8AC3E}">
        <p14:creationId xmlns:p14="http://schemas.microsoft.com/office/powerpoint/2010/main" val="2621453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252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Random Walk</vt:lpstr>
      <vt:lpstr>Mecklenburg County Access to Healthcare </vt:lpstr>
      <vt:lpstr>Locations of Physician Offices vs Zip Codes of Patients Lacking Access</vt:lpstr>
      <vt:lpstr>Health Issues Plaguing Low Socioeconomic Communities in Charlotte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Wright, Brittany</dc:creator>
  <cp:lastModifiedBy>Wright, Brittany</cp:lastModifiedBy>
  <cp:revision>14</cp:revision>
  <dcterms:created xsi:type="dcterms:W3CDTF">2019-03-23T09:36:39Z</dcterms:created>
  <dcterms:modified xsi:type="dcterms:W3CDTF">2019-03-23T11:46:41Z</dcterms:modified>
</cp:coreProperties>
</file>