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原油价格数据：2004年3月-2012年6月WTI月度原油价格</a:t>
            </a:r>
            <a:endParaRPr lang="zh-CN" altLang="en-US" sz="2400"/>
          </a:p>
          <a:p>
            <a:r>
              <a:rPr lang="zh-CN" altLang="en-US" sz="2400"/>
              <a:t>模型方程：</a:t>
            </a:r>
            <a:endParaRPr lang="zh-CN" altLang="en-US" sz="2400"/>
          </a:p>
          <a:p>
            <a:r>
              <a:rPr lang="zh-CN" altLang="en-US" sz="2400"/>
              <a:t>结果：样本内、外准确率分别为2.97%、6.70%，</a:t>
            </a:r>
            <a:r>
              <a:rPr lang="en-US" altLang="zh-CN" sz="2400"/>
              <a:t>R</a:t>
            </a:r>
            <a:r>
              <a:rPr lang="zh-CN" altLang="en-US" sz="2400"/>
              <a:t>方</a:t>
            </a:r>
            <a:r>
              <a:rPr lang="en-US" altLang="zh-CN" sz="2400"/>
              <a:t>0.982</a:t>
            </a:r>
            <a:r>
              <a:rPr lang="zh-CN" altLang="en-US" sz="2400"/>
              <a:t>，平稳</a:t>
            </a:r>
            <a:r>
              <a:rPr lang="en-US" altLang="zh-CN" sz="2400"/>
              <a:t>R</a:t>
            </a:r>
            <a:r>
              <a:rPr lang="zh-CN" altLang="en-US" sz="2400"/>
              <a:t>方</a:t>
            </a:r>
            <a:r>
              <a:rPr lang="en-US" altLang="zh-CN" sz="2400"/>
              <a:t>0.078</a:t>
            </a:r>
            <a:endParaRPr lang="en-US" altLang="zh-CN" sz="2400"/>
          </a:p>
        </p:txBody>
      </p:sp>
      <p:graphicFrame>
        <p:nvGraphicFramePr>
          <p:cNvPr id="-2147482618" name="对象 -2147482619"/>
          <p:cNvGraphicFramePr>
            <a:graphicFrameLocks noChangeAspect="1"/>
          </p:cNvGraphicFramePr>
          <p:nvPr/>
        </p:nvGraphicFramePr>
        <p:xfrm>
          <a:off x="2849880" y="2287905"/>
          <a:ext cx="254063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73200" imgH="228600" progId="Equation.KSEE3">
                  <p:embed/>
                </p:oleObj>
              </mc:Choice>
              <mc:Fallback>
                <p:oleObj name="" r:id="rId1" imgW="14732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9880" y="2287905"/>
                        <a:ext cx="2540635" cy="39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0" name="表格 -1"/>
          <p:cNvGraphicFramePr/>
          <p:nvPr/>
        </p:nvGraphicFramePr>
        <p:xfrm>
          <a:off x="3418205" y="3559175"/>
          <a:ext cx="5578475" cy="92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265"/>
                <a:gridCol w="503555"/>
                <a:gridCol w="454025"/>
                <a:gridCol w="363855"/>
                <a:gridCol w="364490"/>
                <a:gridCol w="363220"/>
                <a:gridCol w="364490"/>
                <a:gridCol w="365125"/>
                <a:gridCol w="363855"/>
                <a:gridCol w="431800"/>
                <a:gridCol w="367665"/>
                <a:gridCol w="365125"/>
                <a:gridCol w="365760"/>
                <a:gridCol w="436245"/>
              </a:tblGrid>
              <a:tr h="152400">
                <a:tc gridSpan="1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模型統計資料</a:t>
                      </a:r>
                      <a:endParaRPr lang="zh-CN" altLang="en-US" sz="900"/>
                    </a:p>
                  </a:txBody>
                  <a:tcPr marL="38100" marR="38100" marT="0" marB="1" vert="horz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7272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模型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預測變數數目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模型適合度統計資料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Ljung-Box Q(18)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離群值數目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</a:tr>
              <a:tr h="2882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平穩 </a:t>
                      </a:r>
                      <a:r>
                        <a:rPr lang="en-US" altLang="zh-CN" sz="900"/>
                        <a:t>R </a:t>
                      </a:r>
                      <a:r>
                        <a:rPr lang="zh-CN" altLang="en-US" sz="900"/>
                        <a:t>平方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R </a:t>
                      </a:r>
                      <a:r>
                        <a:rPr lang="zh-CN" altLang="en-US" sz="900"/>
                        <a:t>平方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RMSE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MAPE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MaxAPE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MaxAE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標準化 </a:t>
                      </a:r>
                      <a:r>
                        <a:rPr lang="en-US" altLang="zh-CN" sz="900"/>
                        <a:t>BIC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統計資料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DF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顯著性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vMerge="1">
                  <a:tcPr/>
                </a:tc>
              </a:tr>
              <a:tr h="314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r>
                        <a:rPr lang="en-US" altLang="zh-CN" sz="900"/>
                        <a:t>-</a:t>
                      </a:r>
                      <a:r>
                        <a:rPr lang="zh-CN" altLang="en-US" sz="900"/>
                        <a:t>模型</a:t>
                      </a:r>
                      <a:r>
                        <a:rPr lang="en-US" altLang="zh-CN" sz="900"/>
                        <a:t>_1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.078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.982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2.967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3.091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2.200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17.916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13.938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2.315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7.916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.637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417888" y="4824730"/>
          <a:ext cx="557974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/>
                <a:gridCol w="654050"/>
                <a:gridCol w="536575"/>
                <a:gridCol w="466725"/>
                <a:gridCol w="517525"/>
                <a:gridCol w="644525"/>
                <a:gridCol w="642938"/>
                <a:gridCol w="644525"/>
                <a:gridCol w="642937"/>
              </a:tblGrid>
              <a:tr h="0"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ARIMA </a:t>
                      </a:r>
                      <a:r>
                        <a:rPr lang="zh-CN" altLang="en-US" sz="900"/>
                        <a:t>模型參數</a:t>
                      </a:r>
                      <a:endParaRPr lang="zh-CN" altLang="en-US" sz="900"/>
                    </a:p>
                  </a:txBody>
                  <a:tcPr marL="38100" marR="38100" marT="0" marB="1" vert="horz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估計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SE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T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顯著性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</a:tr>
              <a:tr h="0">
                <a:tc rowSpan="11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r>
                        <a:rPr lang="en-US" altLang="zh-CN" sz="900"/>
                        <a:t>-</a:t>
                      </a:r>
                      <a:r>
                        <a:rPr lang="zh-CN" altLang="en-US" sz="900"/>
                        <a:t>模型</a:t>
                      </a:r>
                      <a:r>
                        <a:rPr lang="en-US" altLang="zh-CN" sz="900"/>
                        <a:t>_1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 rowSpan="10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rowSpan="10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無轉換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常數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hMerge="1">
                  <a:tcPr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4.711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11.648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.404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.686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8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AR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.187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3.884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2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.296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.767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3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.222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.824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4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.036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.730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.466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5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.318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.750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6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.027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.559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.577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7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.078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.938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8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.170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3.515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差異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hMerge="1">
                  <a:tcPr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时间序列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無轉換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分子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0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-.395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.693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搜索数据选择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605" y="1691005"/>
            <a:ext cx="4486910" cy="4351655"/>
          </a:xfrm>
        </p:spPr>
        <p:txBody>
          <a:bodyPr>
            <a:normAutofit/>
          </a:bodyPr>
          <a:p>
            <a:r>
              <a:rPr lang="zh-CN" altLang="en-US" sz="2400"/>
              <a:t>关键字选取范围：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人工范围划定选取若干关键词‘crude oil’, ‘WTI’, ‘crude oil price’, ‘NYMEX oil price’,‘NYMEX crude oil’</a:t>
            </a:r>
            <a:endParaRPr lang="zh-CN" altLang="en-US" sz="2400"/>
          </a:p>
          <a:p>
            <a:r>
              <a:rPr lang="zh-CN" altLang="en-US" sz="2400"/>
              <a:t>统计结果：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不同关键词搜索序列相似，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序列间有较强线性相关性，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‘crude oil’搜索量最大，包含细节最丰富作为指数</a:t>
            </a:r>
            <a:r>
              <a:rPr lang="en-US" altLang="zh-CN" sz="2400">
                <a:sym typeface="+mn-ea"/>
              </a:rPr>
              <a:t>GSVI</a:t>
            </a:r>
            <a:endParaRPr lang="en-US" altLang="zh-CN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305" y="231775"/>
            <a:ext cx="5584190" cy="3216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1833" b="3554"/>
          <a:stretch>
            <a:fillRect/>
          </a:stretch>
        </p:blipFill>
        <p:spPr>
          <a:xfrm>
            <a:off x="5615305" y="3448685"/>
            <a:ext cx="6499860" cy="3258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搜索模型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模型方程：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结果：样本内、外准确率分别为2.9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%、</a:t>
            </a:r>
            <a:r>
              <a:rPr lang="en-US" altLang="zh-CN" sz="2400">
                <a:sym typeface="+mn-ea"/>
              </a:rPr>
              <a:t>5.73</a:t>
            </a:r>
            <a:r>
              <a:rPr lang="zh-CN" altLang="en-US" sz="2400">
                <a:sym typeface="+mn-ea"/>
              </a:rPr>
              <a:t>%，</a:t>
            </a:r>
            <a:r>
              <a:rPr lang="en-US" altLang="zh-CN" sz="2400">
                <a:sym typeface="+mn-ea"/>
              </a:rPr>
              <a:t>R</a:t>
            </a:r>
            <a:r>
              <a:rPr lang="zh-CN" altLang="en-US" sz="2400">
                <a:sym typeface="+mn-ea"/>
              </a:rPr>
              <a:t>方</a:t>
            </a:r>
            <a:r>
              <a:rPr lang="en-US" altLang="zh-CN" sz="2400">
                <a:sym typeface="+mn-ea"/>
              </a:rPr>
              <a:t>0.983</a:t>
            </a:r>
            <a:r>
              <a:rPr lang="zh-CN" altLang="en-US" sz="2400">
                <a:sym typeface="+mn-ea"/>
              </a:rPr>
              <a:t>，平稳</a:t>
            </a:r>
            <a:r>
              <a:rPr lang="en-US" altLang="zh-CN" sz="2400">
                <a:sym typeface="+mn-ea"/>
              </a:rPr>
              <a:t>R</a:t>
            </a:r>
            <a:r>
              <a:rPr lang="zh-CN" altLang="en-US" sz="2400">
                <a:sym typeface="+mn-ea"/>
              </a:rPr>
              <a:t>方</a:t>
            </a:r>
            <a:r>
              <a:rPr lang="en-US" altLang="zh-CN" sz="2400">
                <a:sym typeface="+mn-ea"/>
              </a:rPr>
              <a:t>0.090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endParaRPr lang="zh-CN" altLang="en-US"/>
          </a:p>
        </p:txBody>
      </p:sp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2563495" y="1825625"/>
          <a:ext cx="407924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22500" imgH="228600" progId="Equation.KSEE3">
                  <p:embed/>
                </p:oleObj>
              </mc:Choice>
              <mc:Fallback>
                <p:oleObj name="" r:id="rId1" imgW="22225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3495" y="1825625"/>
                        <a:ext cx="407924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0" name="表格 -1"/>
          <p:cNvGraphicFramePr/>
          <p:nvPr/>
        </p:nvGraphicFramePr>
        <p:xfrm>
          <a:off x="6350318" y="2860040"/>
          <a:ext cx="5715000" cy="86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425"/>
                <a:gridCol w="515938"/>
                <a:gridCol w="463550"/>
                <a:gridCol w="373062"/>
                <a:gridCol w="373063"/>
                <a:gridCol w="373062"/>
                <a:gridCol w="374650"/>
                <a:gridCol w="371475"/>
                <a:gridCol w="373063"/>
                <a:gridCol w="441325"/>
                <a:gridCol w="379412"/>
                <a:gridCol w="373063"/>
                <a:gridCol w="373062"/>
                <a:gridCol w="446088"/>
              </a:tblGrid>
              <a:tr h="190500">
                <a:tc gridSpan="1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模型統計資料</a:t>
                      </a:r>
                      <a:endParaRPr lang="zh-CN" altLang="en-US" sz="900"/>
                    </a:p>
                  </a:txBody>
                  <a:tcPr marL="38100" marR="38100" marT="0" marB="1" vert="horz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590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模型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預測變數數目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模型適合度統計資料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Ljung-Box Q(18)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離群值數目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</a:tr>
              <a:tr h="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平穩 </a:t>
                      </a:r>
                      <a:r>
                        <a:rPr lang="en-US" altLang="zh-CN" sz="900"/>
                        <a:t>R </a:t>
                      </a:r>
                      <a:r>
                        <a:rPr lang="zh-CN" altLang="en-US" sz="900"/>
                        <a:t>平方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R </a:t>
                      </a:r>
                      <a:r>
                        <a:rPr lang="zh-CN" altLang="en-US" sz="900"/>
                        <a:t>平方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RMSE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MAPE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MaxAPE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MaxAE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標準化 </a:t>
                      </a:r>
                      <a:r>
                        <a:rPr lang="en-US" altLang="zh-CN" sz="900"/>
                        <a:t>BIC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統計資料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DF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顯著性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 vMerge="1">
                  <a:tcPr/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r>
                        <a:rPr lang="en-US" altLang="zh-CN" sz="900"/>
                        <a:t>-</a:t>
                      </a:r>
                      <a:r>
                        <a:rPr lang="zh-CN" altLang="en-US" sz="900"/>
                        <a:t>模型</a:t>
                      </a:r>
                      <a:r>
                        <a:rPr lang="en-US" altLang="zh-CN" sz="900"/>
                        <a:t>_1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.090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.983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2.947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3.115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2.210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18.007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13.775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2.301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6.671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.756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384290" y="4534535"/>
          <a:ext cx="567690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/>
                <a:gridCol w="752475"/>
                <a:gridCol w="536575"/>
                <a:gridCol w="466725"/>
                <a:gridCol w="517525"/>
                <a:gridCol w="642938"/>
                <a:gridCol w="644525"/>
                <a:gridCol w="642937"/>
                <a:gridCol w="644525"/>
              </a:tblGrid>
              <a:tr h="0"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ARIMA </a:t>
                      </a:r>
                      <a:r>
                        <a:rPr lang="zh-CN" altLang="en-US" sz="900"/>
                        <a:t>模型參數</a:t>
                      </a:r>
                      <a:endParaRPr lang="zh-CN" altLang="en-US" sz="900"/>
                    </a:p>
                  </a:txBody>
                  <a:tcPr marL="38100" marR="38100" marT="0" marB="1" vert="horz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估計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SE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/>
                        <a:t>T</a:t>
                      </a:r>
                      <a:endParaRPr lang="en-US" altLang="zh-CN" sz="900"/>
                    </a:p>
                  </a:txBody>
                  <a:tcPr marL="38100" marR="38100" marT="0" marB="1" vert="horz" anchor="b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/>
                        <a:t>顯著性</a:t>
                      </a:r>
                      <a:endParaRPr lang="zh-CN" altLang="en-US" sz="900"/>
                    </a:p>
                  </a:txBody>
                  <a:tcPr marL="38100" marR="38100" marT="0" marB="1" vert="horz" anchor="b"/>
                </a:tc>
              </a:tr>
              <a:tr h="0">
                <a:tc rowSpan="11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r>
                        <a:rPr lang="en-US" altLang="zh-CN" sz="900"/>
                        <a:t>-</a:t>
                      </a:r>
                      <a:r>
                        <a:rPr lang="zh-CN" altLang="en-US" sz="900"/>
                        <a:t>模型</a:t>
                      </a:r>
                      <a:r>
                        <a:rPr lang="en-US" altLang="zh-CN" sz="900"/>
                        <a:t>_1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 rowSpan="10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油价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rowSpan="10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無轉換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常數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hMerge="1">
                  <a:tcPr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1.369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.550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2.490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.013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8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AR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.169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3.507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2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.012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.253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.801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3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.131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.895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4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.026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.543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.588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5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.075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.940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6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.359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.720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7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-.004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.049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-.091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.928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8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.161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.048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3.328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.001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差異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 hMerge="1">
                  <a:tcPr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/>
                        <a:t> </a:t>
                      </a:r>
                      <a:endParaRPr lang="en-US" altLang="zh-CN" sz="1200"/>
                    </a:p>
                  </a:txBody>
                  <a:tcPr marL="0" marR="0" marT="0" marB="1" vert="horz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搜索指数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無轉換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分子</a:t>
                      </a:r>
                      <a:endParaRPr lang="zh-CN" altLang="en-US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落後 </a:t>
                      </a:r>
                      <a:r>
                        <a:rPr lang="en-US" altLang="zh-CN" sz="900"/>
                        <a:t>0</a:t>
                      </a:r>
                      <a:endParaRPr lang="en-US" altLang="zh-CN" sz="900"/>
                    </a:p>
                  </a:txBody>
                  <a:tcPr marL="38100" marR="38100" marT="0" marB="1" vert="horz" anchor="t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-.027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.011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-2.526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900"/>
                        <a:t>.012</a:t>
                      </a:r>
                      <a:endParaRPr lang="en-US" altLang="zh-CN" sz="900"/>
                    </a:p>
                  </a:txBody>
                  <a:tcPr marL="38100" marR="38100" marT="0" marB="1" vert="horz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61515" y="2860040"/>
          <a:ext cx="305943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1081088"/>
                <a:gridCol w="898525"/>
              </a:tblGrid>
              <a:tr h="190500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/>
                        <a:t>模型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/>
                        <a:t>模型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MAE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5.80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4.95       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MAPE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6.16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5.36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RMSE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6.70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/>
                        <a:t>5.73</a:t>
                      </a:r>
                      <a:endParaRPr lang="en-US" altLang="zh-CN" sz="1000"/>
                    </a:p>
                  </a:txBody>
                  <a:tcPr marL="0" marR="0" marT="0" marB="1" vert="horz" anchor="b"/>
                </a:tc>
              </a:tr>
            </a:tbl>
          </a:graphicData>
        </a:graphic>
      </p:graphicFrame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5" y="3997960"/>
            <a:ext cx="4962525" cy="2613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063115" y="362204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表：</a:t>
            </a:r>
            <a:r>
              <a:rPr lang="zh-CN" altLang="en-US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原油价格序列的</a:t>
            </a:r>
            <a:r>
              <a:rPr lang="en-US" altLang="zh-CN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ARIMA</a:t>
            </a:r>
            <a:r>
              <a:rPr lang="zh-CN" altLang="en-US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模型估计结果</a:t>
            </a:r>
            <a:r>
              <a:rPr lang="en-US" altLang="zh-CN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-</a:t>
            </a:r>
            <a:r>
              <a:rPr lang="zh-CN" altLang="en-US" sz="105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样本外</a:t>
            </a:r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宽屏</PresentationFormat>
  <Paragraphs>738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Times New Roman</vt:lpstr>
      <vt:lpstr>方正姚体</vt:lpstr>
      <vt:lpstr>黑体</vt:lpstr>
      <vt:lpstr>Office 主题</vt:lpstr>
      <vt:lpstr>Equation.KSEE3</vt:lpstr>
      <vt:lpstr>Equation.KSEE3</vt:lpstr>
      <vt:lpstr>PowerPoint 演示文稿</vt:lpstr>
      <vt:lpstr>初始模型</vt:lpstr>
      <vt:lpstr>搜索数据选择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2015-05-05T08:02:00Z</dcterms:created>
  <dcterms:modified xsi:type="dcterms:W3CDTF">2018-03-27T03:14:02Z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