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3" r:id="rId7"/>
    <p:sldId id="264" r:id="rId8"/>
    <p:sldId id="260" r:id="rId9"/>
    <p:sldId id="265" r:id="rId10"/>
    <p:sldId id="261" r:id="rId11"/>
    <p:sldId id="266"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5)预测GDP</a:t>
            </a:r>
            <a:endParaRPr lang="zh-CN" altLang="en-US"/>
          </a:p>
        </p:txBody>
      </p:sp>
      <p:sp>
        <p:nvSpPr>
          <p:cNvPr id="3" name="内容占位符 2"/>
          <p:cNvSpPr/>
          <p:nvPr>
            <p:ph idx="1"/>
          </p:nvPr>
        </p:nvSpPr>
        <p:spPr/>
        <p:txBody>
          <a:bodyPr>
            <a:normAutofit lnSpcReduction="20000"/>
          </a:bodyPr>
          <a:p>
            <a:r>
              <a:rPr lang="zh-CN" altLang="en-US"/>
              <a:t>吉林大学的刘汉和刘金全验证了混频数据抽样模型（MIDAS）对中国季度 GDP 的监测和预测能力。混频数据模型（MIDAS）可以利用混频数据，避免高频数据降为低频数据时的信息流失，提高了宏观经济监测预测的准确性。探讨了使用混频数据进行经济预测的方法，为大数据在</a:t>
            </a:r>
            <a:r>
              <a:rPr lang="zh-CN" altLang="en-US">
                <a:sym typeface="+mn-ea"/>
              </a:rPr>
              <a:t> GDP预测上的应用提供了一定基础。</a:t>
            </a:r>
            <a:r>
              <a:rPr lang="zh-CN" altLang="en-US"/>
              <a:t>（刘汉、刘金全，2011）。</a:t>
            </a:r>
            <a:endParaRPr lang="zh-CN" altLang="en-US"/>
          </a:p>
          <a:p>
            <a:endParaRPr lang="zh-CN" altLang="en-US"/>
          </a:p>
          <a:p>
            <a:r>
              <a:rPr lang="zh-CN" altLang="en-US"/>
              <a:t>Liu T, Xu X, Fan F.（2016）采用了一个两步的模型对我国的GDP预测进行了探讨，首先仅使用来自于政府部门的结构化统计数据构建模型，选取最优的模型，其次将互联网的搜索行为数据加入前一步的最优模型，再进行挑选即可得到最优模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宏观经济指数的大数据监测预测</a:t>
            </a:r>
            <a:endParaRPr lang="zh-CN" altLang="en-US"/>
          </a:p>
        </p:txBody>
      </p:sp>
      <p:sp>
        <p:nvSpPr>
          <p:cNvPr id="3" name="内容占位符 2"/>
          <p:cNvSpPr>
            <a:spLocks noGrp="1"/>
          </p:cNvSpPr>
          <p:nvPr>
            <p:ph idx="1"/>
          </p:nvPr>
        </p:nvSpPr>
        <p:spPr/>
        <p:txBody>
          <a:bodyPr>
            <a:normAutofit lnSpcReduction="20000"/>
          </a:bodyPr>
          <a:p>
            <a:r>
              <a:rPr lang="zh-CN" altLang="en-US"/>
              <a:t>国内外经济环境、经济增长情况对于资源能源安全具有显著影响。</a:t>
            </a:r>
            <a:endParaRPr lang="zh-CN" altLang="en-US"/>
          </a:p>
          <a:p>
            <a:r>
              <a:rPr lang="zh-CN" altLang="en-US"/>
              <a:t>宏观经济指数是体现经济情况的一种方式，主要指标包括国民生产总值、通货膨胀与紧缩、投资指标、消费、金融、财政指标等，对于宏观经济调控起着重要的分析和参考作用。</a:t>
            </a:r>
            <a:endParaRPr lang="zh-CN" altLang="en-US"/>
          </a:p>
          <a:p>
            <a:endParaRPr lang="zh-CN" altLang="en-US"/>
          </a:p>
          <a:p>
            <a:r>
              <a:rPr lang="zh-CN" altLang="en-US"/>
              <a:t>通常情况下，政府统计依赖于传统的调查方式来建立宏观经济指数,这些宏观数据往往滞后于政府宏观调控政策制定或企业经营决策需求。</a:t>
            </a:r>
            <a:endParaRPr lang="zh-CN" altLang="en-US"/>
          </a:p>
          <a:p>
            <a:r>
              <a:rPr lang="zh-CN" altLang="en-US"/>
              <a:t>使用实时更新的互联网大数据相对于传统数据而言更能满足对于即时统计信息的需求。</a:t>
            </a:r>
            <a:endParaRPr lang="zh-CN" altLang="en-US"/>
          </a:p>
          <a:p>
            <a:r>
              <a:rPr lang="zh-CN" altLang="en-US"/>
              <a:t>包含如下宏观经济指数：价格指数、失业率、消费指数、</a:t>
            </a:r>
            <a:r>
              <a:rPr lang="en-US" altLang="zh-CN"/>
              <a:t>GDP</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3" name="内容占位符 2"/>
          <p:cNvSpPr>
            <a:spLocks noGrp="1"/>
          </p:cNvSpPr>
          <p:nvPr>
            <p:ph idx="1"/>
          </p:nvPr>
        </p:nvSpPr>
        <p:spPr>
          <a:xfrm>
            <a:off x="838200" y="1825625"/>
            <a:ext cx="4377690" cy="4351655"/>
          </a:xfrm>
        </p:spPr>
        <p:txBody>
          <a:bodyPr>
            <a:normAutofit fontScale="50000"/>
          </a:bodyPr>
          <a:p>
            <a:r>
              <a:rPr lang="zh-CN" altLang="en-US"/>
              <a:t>MIT学者创建的Billion Prices Project(BPP)通过采集网络零售商品价格建立零售价格通货膨胀指数,研究</a:t>
            </a:r>
            <a:r>
              <a:rPr lang="zh-CN" altLang="en-US"/>
              <a:t>宏观价格和国际价格</a:t>
            </a:r>
            <a:endParaRPr lang="zh-CN" altLang="en-US"/>
          </a:p>
          <a:p>
            <a:endParaRPr lang="zh-CN" altLang="en-US"/>
          </a:p>
          <a:p>
            <a:r>
              <a:rPr lang="zh-CN" altLang="en-US"/>
              <a:t>直接从零售商的线上商城处获得价格，进行清洗，标准化，将来自零售商的商品种类纳入标准的商品分类，并使用相关统计方法对数据进行初步分析。在25个国家都采集到了CPI中所占权重达到70%的商品种类。</a:t>
            </a:r>
            <a:endParaRPr lang="zh-CN" altLang="en-US"/>
          </a:p>
          <a:p>
            <a:r>
              <a:rPr lang="zh-CN" altLang="en-US"/>
              <a:t>截止到2010年，该项目平均每天从50余个国家的300个零售商处采集超过5百万条价格信息，远远超过通过传统方式采集到的数据。</a:t>
            </a:r>
            <a:endParaRPr lang="zh-CN" altLang="en-US"/>
          </a:p>
          <a:p>
            <a:r>
              <a:rPr lang="zh-CN" altLang="en-US"/>
              <a:t>在CPI计算、通货膨胀率计算上取得了与官方数据十分接近的效果。</a:t>
            </a:r>
            <a:endParaRPr lang="zh-CN" altLang="en-US"/>
          </a:p>
        </p:txBody>
      </p:sp>
      <p:pic>
        <p:nvPicPr>
          <p:cNvPr id="5" name="图片 1"/>
          <p:cNvPicPr>
            <a:picLocks noChangeAspect="1"/>
          </p:cNvPicPr>
          <p:nvPr/>
        </p:nvPicPr>
        <p:blipFill>
          <a:blip r:embed="rId1"/>
          <a:stretch>
            <a:fillRect/>
          </a:stretch>
        </p:blipFill>
        <p:spPr>
          <a:xfrm>
            <a:off x="5930900" y="652145"/>
            <a:ext cx="5998210" cy="597154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838200" y="1825625"/>
            <a:ext cx="6061075" cy="4351655"/>
          </a:xfrm>
        </p:spPr>
        <p:txBody>
          <a:bodyPr>
            <a:normAutofit fontScale="60000"/>
          </a:bodyPr>
          <a:p>
            <a:r>
              <a:rPr lang="zh-CN" altLang="en-US"/>
              <a:t>“阿里指数”</a:t>
            </a:r>
            <a:endParaRPr lang="zh-CN" altLang="en-US"/>
          </a:p>
          <a:p>
            <a:r>
              <a:rPr lang="zh-CN" altLang="en-US"/>
              <a:t>根据阿里巴巴网站每日运营的基本数据包括每天网站浏览量、每天浏览的人次、每天新增供求产品数、新增公司数和产品数这5项指标统计计算得出。</a:t>
            </a:r>
            <a:endParaRPr lang="zh-CN" altLang="en-US"/>
          </a:p>
          <a:p>
            <a:endParaRPr lang="zh-CN" altLang="en-US"/>
          </a:p>
          <a:p>
            <a:r>
              <a:rPr lang="zh-CN" altLang="en-US"/>
              <a:t>aSPI-core（alibaba Shopping Price Index-core，阿里巴巴网购核心商品价格指数是固定篮子价格指数，通过创新的筛选算法圈定阿里零售平台上近五百个基本分类下接近100000种核心商品作为固定“篮子”，每月追踪该篮子内商品和服务实际网购成交价格变化，以刻画网购主流商品和服务的一般价格波动，从而从网络零售渠道反映宏观物价走势。</a:t>
            </a:r>
            <a:endParaRPr lang="zh-CN" altLang="en-US"/>
          </a:p>
          <a:p>
            <a:r>
              <a:rPr lang="zh-CN" altLang="en-US"/>
              <a:t>阿里巴巴全网网购价格指数（aSPI）建立在叶子类目每月加权成交均价变动的基础上，以上月成交份额为权重所计算得到的价格指数，用以反映全网总体网购支出价格水平的变化。</a:t>
            </a:r>
            <a:endParaRPr lang="zh-CN" altLang="en-US"/>
          </a:p>
        </p:txBody>
      </p:sp>
      <p:pic>
        <p:nvPicPr>
          <p:cNvPr id="7" name="图片 4" descr="IMG_256"/>
          <p:cNvPicPr>
            <a:picLocks noChangeAspect="1"/>
          </p:cNvPicPr>
          <p:nvPr/>
        </p:nvPicPr>
        <p:blipFill>
          <a:blip r:embed="rId1"/>
          <a:stretch>
            <a:fillRect/>
          </a:stretch>
        </p:blipFill>
        <p:spPr>
          <a:xfrm>
            <a:off x="7809230" y="1938020"/>
            <a:ext cx="3544570" cy="315150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1148715" y="1429385"/>
            <a:ext cx="10686415" cy="1819910"/>
          </a:xfrm>
        </p:spPr>
        <p:txBody>
          <a:bodyPr>
            <a:normAutofit fontScale="90000" lnSpcReduction="20000"/>
          </a:bodyPr>
          <a:p>
            <a:r>
              <a:rPr lang="zh-CN" altLang="en-US"/>
              <a:t>（网络搜索数据与CPI的相关性研究）研究了Google搜索数据与CPI的相关性。分析方法采用回归模型，并使用平稳性检验、协整检验等。实验效果验证Google搜索数据与CPI的确有显著的相关性，模型拟合度达到0.978，预测绝对误差为0. 48。模型具有很强的时效性，比国家统计局的数据发布提前一个月左右。同时，搜索数据还对CPI及通货膨胀情况具有一定的预测作用。</a:t>
            </a:r>
            <a:endParaRPr lang="zh-CN" altLang="en-US"/>
          </a:p>
        </p:txBody>
      </p:sp>
      <p:pic>
        <p:nvPicPr>
          <p:cNvPr id="3" name="图片 1"/>
          <p:cNvPicPr>
            <a:picLocks noChangeAspect="1"/>
          </p:cNvPicPr>
          <p:nvPr/>
        </p:nvPicPr>
        <p:blipFill>
          <a:blip r:embed="rId1"/>
          <a:stretch>
            <a:fillRect/>
          </a:stretch>
        </p:blipFill>
        <p:spPr>
          <a:xfrm>
            <a:off x="2888615" y="3394075"/>
            <a:ext cx="7206615" cy="31527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r>
              <a:rPr lang="zh-CN" altLang="en-US"/>
              <a:t>失业率的预测是网络搜索数据应用于社会经济研究的一个较早的课题。许多研究都表明谷歌趋势中与就业相关的词条查询或招聘查询指数可预测德国、以色列、土耳其、意大利、美国的失业率趋势。而且，部分模型的效果要优于基于专业预测人士调查的失业率预测模型。</a:t>
            </a:r>
            <a:endParaRPr lang="zh-CN" altLang="en-US"/>
          </a:p>
          <a:p>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endParaRPr lang="zh-CN" altLang="en-US"/>
          </a:p>
          <a:p>
            <a:endParaRPr lang="zh-CN" altLang="en-US"/>
          </a:p>
          <a:p>
            <a:endParaRPr lang="zh-CN" altLang="en-US"/>
          </a:p>
        </p:txBody>
      </p:sp>
      <p:graphicFrame>
        <p:nvGraphicFramePr>
          <p:cNvPr id="0" name="表格 -1"/>
          <p:cNvGraphicFramePr/>
          <p:nvPr/>
        </p:nvGraphicFramePr>
        <p:xfrm>
          <a:off x="3853180" y="1514983"/>
          <a:ext cx="5411470" cy="0"/>
        </p:xfrm>
        <a:graphic>
          <a:graphicData uri="http://schemas.openxmlformats.org/drawingml/2006/table">
            <a:tbl>
              <a:tblPr firstRow="1" bandRow="1">
                <a:tableStyleId>{5940675A-B579-460E-94D1-54222C63F5DA}</a:tableStyleId>
              </a:tblPr>
              <a:tblGrid>
                <a:gridCol w="1120775"/>
                <a:gridCol w="1121410"/>
                <a:gridCol w="1120775"/>
                <a:gridCol w="1122680"/>
              </a:tblGrid>
              <a:tr h="256540">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数据源</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方法</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效果</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altLang="zh-CN" sz="1000" b="0">
                          <a:latin typeface="Calibri" panose="020F0502020204030204" charset="0"/>
                          <a:cs typeface="Calibri" panose="020F0502020204030204" charset="0"/>
                        </a:rPr>
                        <a:t>Xu W, Li Z, Chen Q</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2012</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000" b="0">
                          <a:latin typeface="宋体" panose="02010600030101010101" pitchFamily="2" charset="-122"/>
                          <a:ea typeface="宋体" panose="02010600030101010101" pitchFamily="2" charset="-122"/>
                          <a:cs typeface="宋体" panose="02010600030101010101" pitchFamily="2" charset="-122"/>
                        </a:rPr>
                        <a:t>2004-2011</a:t>
                      </a:r>
                      <a:r>
                        <a:rPr lang="zh-CN" altLang="en-US" sz="1000" b="0">
                          <a:latin typeface="宋体" panose="02010600030101010101" pitchFamily="2" charset="-122"/>
                          <a:ea typeface="宋体" panose="02010600030101010101" pitchFamily="2" charset="-122"/>
                          <a:cs typeface="宋体" panose="02010600030101010101" pitchFamily="2" charset="-122"/>
                        </a:rPr>
                        <a:t>谷歌搜索数据与美国失业率，</a:t>
                      </a:r>
                      <a:r>
                        <a:rPr lang="en-US" altLang="zh-CN" sz="1000" b="0">
                          <a:latin typeface="宋体" panose="02010600030101010101" pitchFamily="2" charset="-122"/>
                          <a:ea typeface="宋体" panose="02010600030101010101" pitchFamily="2" charset="-122"/>
                          <a:cs typeface="宋体" panose="02010600030101010101" pitchFamily="2" charset="-122"/>
                        </a:rPr>
                        <a:t>500</a:t>
                      </a:r>
                      <a:r>
                        <a:rPr lang="zh-CN" altLang="en-US" sz="1000" b="0">
                          <a:latin typeface="宋体" panose="02010600030101010101" pitchFamily="2" charset="-122"/>
                          <a:ea typeface="宋体" panose="02010600030101010101" pitchFamily="2" charset="-122"/>
                          <a:cs typeface="宋体" panose="02010600030101010101" pitchFamily="2" charset="-122"/>
                        </a:rPr>
                        <a:t>个失业相关词</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神经网络</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对现有模型的预测性能有提升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altLang="zh-CN" sz="1000" b="0">
                          <a:latin typeface="Calibri" panose="020F0502020204030204" charset="0"/>
                          <a:cs typeface="Calibri" panose="020F0502020204030204" charset="0"/>
                        </a:rPr>
                        <a:t>Askitas N, Zimmermann K F</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2009</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搜索数据与德国失业率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建立了某些关键词的搜关注度与失业率的关联</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altLang="zh-CN" sz="1000" b="0">
                          <a:latin typeface="Calibri" panose="020F0502020204030204" charset="0"/>
                          <a:cs typeface="Calibri" panose="020F0502020204030204" charset="0"/>
                        </a:rPr>
                        <a:t>Suhoy T</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2009</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搜索数据，以色列</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预测长期和短期的失业初请人数，绝对误差分别降低 </a:t>
                      </a:r>
                      <a:r>
                        <a:rPr lang="en-US" altLang="zh-CN" sz="1000" b="0">
                          <a:latin typeface="宋体" panose="02010600030101010101" pitchFamily="2" charset="-122"/>
                          <a:ea typeface="宋体" panose="02010600030101010101" pitchFamily="2" charset="-122"/>
                          <a:cs typeface="宋体" panose="02010600030101010101" pitchFamily="2" charset="-122"/>
                        </a:rPr>
                        <a:t>15.74% </a:t>
                      </a:r>
                      <a:r>
                        <a:rPr lang="zh-CN" altLang="en-US" sz="1000" b="0">
                          <a:latin typeface="宋体" panose="02010600030101010101" pitchFamily="2" charset="-122"/>
                          <a:ea typeface="宋体" panose="02010600030101010101" pitchFamily="2" charset="-122"/>
                          <a:cs typeface="宋体" panose="02010600030101010101" pitchFamily="2" charset="-122"/>
                        </a:rPr>
                        <a:t>和 </a:t>
                      </a:r>
                      <a:r>
                        <a:rPr lang="en-US" altLang="zh-CN" sz="1000" b="0">
                          <a:latin typeface="宋体" panose="02010600030101010101" pitchFamily="2" charset="-122"/>
                          <a:ea typeface="宋体" panose="02010600030101010101" pitchFamily="2" charset="-122"/>
                          <a:cs typeface="宋体" panose="02010600030101010101" pitchFamily="2" charset="-122"/>
                        </a:rPr>
                        <a:t>12.90%</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indent="0">
                        <a:buNone/>
                      </a:pPr>
                      <a:r>
                        <a:rPr lang="en-US" altLang="zh-CN" sz="1000" b="0">
                          <a:latin typeface="Calibri" panose="020F0502020204030204" charset="0"/>
                          <a:cs typeface="Calibri" panose="020F0502020204030204" charset="0"/>
                        </a:rPr>
                        <a:t>Choi H, Varian H</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2012</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000" b="0">
                          <a:latin typeface="宋体" panose="02010600030101010101" pitchFamily="2" charset="-122"/>
                          <a:ea typeface="宋体" panose="02010600030101010101" pitchFamily="2" charset="-122"/>
                          <a:cs typeface="宋体" panose="02010600030101010101" pitchFamily="2" charset="-122"/>
                        </a:rPr>
                        <a:t>Google </a:t>
                      </a:r>
                      <a:r>
                        <a:rPr lang="zh-CN" altLang="en-US" sz="1000" b="0">
                          <a:latin typeface="宋体" panose="02010600030101010101" pitchFamily="2" charset="-122"/>
                          <a:ea typeface="宋体" panose="02010600030101010101" pitchFamily="2" charset="-122"/>
                          <a:cs typeface="宋体" panose="02010600030101010101" pitchFamily="2" charset="-122"/>
                        </a:rPr>
                        <a:t>中有关“工作”和“福 利和失业”类别搜索指数，美国的周失业率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传统回归模型加入搜索数据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模型的拟合度有较大的提高</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altLang="zh-CN" sz="1000" b="0">
                          <a:latin typeface="Calibri" panose="020F0502020204030204" charset="0"/>
                          <a:cs typeface="Calibri" panose="020F0502020204030204" charset="0"/>
                        </a:rPr>
                        <a:t>Francesco D</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2009</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失业相关的</a:t>
                      </a:r>
                      <a:r>
                        <a:rPr lang="en-US" altLang="zh-CN" sz="1000" b="0">
                          <a:latin typeface="宋体" panose="02010600030101010101" pitchFamily="2" charset="-122"/>
                          <a:ea typeface="宋体" panose="02010600030101010101" pitchFamily="2" charset="-122"/>
                          <a:cs typeface="宋体" panose="02010600030101010101" pitchFamily="2" charset="-122"/>
                        </a:rPr>
                        <a:t>Google </a:t>
                      </a:r>
                      <a:r>
                        <a:rPr lang="zh-CN" altLang="en-US" sz="1000" b="0">
                          <a:latin typeface="宋体" panose="02010600030101010101" pitchFamily="2" charset="-122"/>
                          <a:ea typeface="宋体" panose="02010600030101010101" pitchFamily="2" charset="-122"/>
                          <a:cs typeface="宋体" panose="02010600030101010101" pitchFamily="2" charset="-122"/>
                        </a:rPr>
                        <a:t>搜索指数、意大利的季度失业率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基于较小的样本建立工作搜索指数、将该指数加入传统预测模型</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模型的预测效果显著高于传统模型，采样频低仍有较好效果</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4730">
                <a:tc>
                  <a:txBody>
                    <a:bodyPr/>
                    <a:p>
                      <a:pPr indent="0">
                        <a:buNone/>
                      </a:pPr>
                      <a:r>
                        <a:rPr lang="zh-CN" altLang="en-US" sz="1000" b="0">
                          <a:latin typeface="Calibri" panose="020F0502020204030204" charset="0"/>
                          <a:cs typeface="Calibri" panose="020F0502020204030204" charset="0"/>
                        </a:rPr>
                        <a:t>彭赓</a:t>
                      </a:r>
                      <a:r>
                        <a:rPr lang="en-US" altLang="zh-CN" sz="1000" b="0">
                          <a:latin typeface="Calibri" panose="020F0502020204030204" charset="0"/>
                          <a:cs typeface="Calibri" panose="020F0502020204030204" charset="0"/>
                        </a:rPr>
                        <a:t>, </a:t>
                      </a:r>
                      <a:r>
                        <a:rPr lang="zh-CN" altLang="en-US" sz="1000" b="0">
                          <a:latin typeface="Calibri" panose="020F0502020204030204" charset="0"/>
                          <a:cs typeface="Calibri" panose="020F0502020204030204" charset="0"/>
                        </a:rPr>
                        <a:t>苏亚军</a:t>
                      </a:r>
                      <a:r>
                        <a:rPr lang="en-US" altLang="zh-CN" sz="1000" b="0">
                          <a:latin typeface="Calibri" panose="020F0502020204030204" charset="0"/>
                          <a:cs typeface="Calibri" panose="020F0502020204030204" charset="0"/>
                        </a:rPr>
                        <a:t>, </a:t>
                      </a:r>
                      <a:r>
                        <a:rPr lang="zh-CN" altLang="en-US" sz="1000" b="0">
                          <a:latin typeface="Calibri" panose="020F0502020204030204" charset="0"/>
                          <a:cs typeface="Calibri" panose="020F0502020204030204" charset="0"/>
                        </a:rPr>
                        <a:t>李娜</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2012</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000" b="0">
                          <a:latin typeface="宋体" panose="02010600030101010101" pitchFamily="2" charset="-122"/>
                          <a:ea typeface="宋体" panose="02010600030101010101" pitchFamily="2" charset="-122"/>
                          <a:cs typeface="宋体" panose="02010600030101010101" pitchFamily="2" charset="-122"/>
                        </a:rPr>
                        <a:t>Google </a:t>
                      </a:r>
                      <a:r>
                        <a:rPr lang="zh-CN" altLang="en-US" sz="1000" b="0">
                          <a:latin typeface="宋体" panose="02010600030101010101" pitchFamily="2" charset="-122"/>
                          <a:ea typeface="宋体" panose="02010600030101010101" pitchFamily="2" charset="-122"/>
                          <a:cs typeface="宋体" panose="02010600030101010101" pitchFamily="2" charset="-122"/>
                        </a:rPr>
                        <a:t>推荐的关键词搜索数据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改进的逐步回归方法，分层建立预测模型，因果关系检验及有效性检验</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模型的拟合优度分别达到 </a:t>
                      </a:r>
                      <a:r>
                        <a:rPr lang="en-US" altLang="zh-CN" sz="1000" b="0">
                          <a:latin typeface="宋体" panose="02010600030101010101" pitchFamily="2" charset="-122"/>
                          <a:ea typeface="宋体" panose="02010600030101010101" pitchFamily="2" charset="-122"/>
                          <a:cs typeface="宋体" panose="02010600030101010101" pitchFamily="2" charset="-122"/>
                        </a:rPr>
                        <a:t>0.930</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0.935</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0.936</a:t>
                      </a:r>
                      <a:r>
                        <a:rPr lang="zh-CN" altLang="en-US" sz="1000" b="0">
                          <a:latin typeface="宋体" panose="02010600030101010101" pitchFamily="2" charset="-122"/>
                          <a:ea typeface="宋体" panose="02010600030101010101" pitchFamily="2" charset="-122"/>
                          <a:cs typeface="宋体" panose="02010600030101010101" pitchFamily="2" charset="-122"/>
                        </a:rPr>
                        <a:t>，三期预测值的 </a:t>
                      </a:r>
                      <a:r>
                        <a:rPr lang="en-US" altLang="zh-CN" sz="1000" b="0">
                          <a:latin typeface="宋体" panose="02010600030101010101" pitchFamily="2" charset="-122"/>
                          <a:ea typeface="宋体" panose="02010600030101010101" pitchFamily="2" charset="-122"/>
                          <a:cs typeface="宋体" panose="02010600030101010101" pitchFamily="2" charset="-122"/>
                        </a:rPr>
                        <a:t>MAPE </a:t>
                      </a:r>
                      <a:r>
                        <a:rPr lang="zh-CN" altLang="en-US" sz="1000" b="0">
                          <a:latin typeface="宋体" panose="02010600030101010101" pitchFamily="2" charset="-122"/>
                          <a:ea typeface="宋体" panose="02010600030101010101" pitchFamily="2" charset="-122"/>
                          <a:cs typeface="宋体" panose="02010600030101010101" pitchFamily="2" charset="-122"/>
                        </a:rPr>
                        <a:t>分别为 </a:t>
                      </a:r>
                      <a:r>
                        <a:rPr lang="en-US" altLang="zh-CN" sz="1000" b="0">
                          <a:latin typeface="宋体" panose="02010600030101010101" pitchFamily="2" charset="-122"/>
                          <a:ea typeface="宋体" panose="02010600030101010101" pitchFamily="2" charset="-122"/>
                          <a:cs typeface="宋体" panose="02010600030101010101" pitchFamily="2" charset="-122"/>
                        </a:rPr>
                        <a:t>1.20%</a:t>
                      </a:r>
                      <a:r>
                        <a:rPr lang="zh-CN" altLang="en-US" sz="1000" b="0">
                          <a:latin typeface="宋体" panose="02010600030101010101" pitchFamily="2" charset="-122"/>
                          <a:ea typeface="宋体" panose="02010600030101010101" pitchFamily="2" charset="-122"/>
                          <a:cs typeface="宋体" panose="02010600030101010101" pitchFamily="2" charset="-122"/>
                        </a:rPr>
                        <a:t>、 </a:t>
                      </a:r>
                      <a:r>
                        <a:rPr lang="en-US" altLang="zh-CN" sz="1000" b="0">
                          <a:latin typeface="宋体" panose="02010600030101010101" pitchFamily="2" charset="-122"/>
                          <a:ea typeface="宋体" panose="02010600030101010101" pitchFamily="2" charset="-122"/>
                          <a:cs typeface="宋体" panose="02010600030101010101" pitchFamily="2" charset="-122"/>
                        </a:rPr>
                        <a:t>0.89%</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0.57%</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3)统计预测消费指数</a:t>
            </a:r>
            <a:endParaRPr lang="zh-CN" altLang="en-US"/>
          </a:p>
        </p:txBody>
      </p:sp>
      <p:sp>
        <p:nvSpPr>
          <p:cNvPr id="3" name="内容占位符 2"/>
          <p:cNvSpPr/>
          <p:nvPr>
            <p:ph idx="1"/>
          </p:nvPr>
        </p:nvSpPr>
        <p:spPr/>
        <p:txBody>
          <a:bodyPr>
            <a:normAutofit fontScale="70000"/>
          </a:bodyPr>
          <a:p>
            <a:r>
              <a:rPr lang="zh-CN" altLang="en-US"/>
              <a:t>消费者信心指数（Consumer Confidence Index ，CCI）是反映消费者信心强弱的指标，是综合反映并量化消费者对当前经济形势评价和对经济前景、收入水平、收入预期以及消费心理状态的主观感受</a:t>
            </a:r>
            <a:endParaRPr lang="zh-CN" altLang="en-US"/>
          </a:p>
          <a:p>
            <a:endParaRPr lang="zh-CN" altLang="en-US"/>
          </a:p>
          <a:p>
            <a:r>
              <a:rPr lang="zh-CN" altLang="en-US"/>
              <a:t>国际上通行的消费指数编制做法，对消费者信心（或情绪）调查采用的是问卷调查法。问卷的设计紧密围绕以下几个方面内容：经济发展形势、家庭收入和就业、物价水平、消费或购买意愿。每一方面由两类问题构成：对现状的看法和对未来的预期。</a:t>
            </a:r>
            <a:endParaRPr lang="zh-CN" altLang="en-US"/>
          </a:p>
          <a:p>
            <a:endParaRPr lang="zh-CN" altLang="en-US"/>
          </a:p>
          <a:p>
            <a:r>
              <a:rPr lang="zh-CN" altLang="en-US"/>
              <a:t>（Vosen S, Schmidt T，2011）使用互联网大数据预测美国总体个人消费水平变化,无论使用样本内还是样本外的预测，其精度都比基于调查数据构建的两种消费者信心指数预测精度要高。其具体使用的数据为使用Google Insights获得的56种与消费相关的关键词与搜索量，关键词包括耐用消费品、非耐用消费品以及服务类的细分商品。分析方法为计量经济学中的VAR模型</a:t>
            </a:r>
            <a:endParaRPr lang="zh-CN" altLang="en-US"/>
          </a:p>
        </p:txBody>
      </p:sp>
      <p:pic>
        <p:nvPicPr>
          <p:cNvPr id="6" name="图片 1"/>
          <p:cNvPicPr>
            <a:picLocks noChangeAspect="1"/>
          </p:cNvPicPr>
          <p:nvPr/>
        </p:nvPicPr>
        <p:blipFill>
          <a:blip r:embed="rId1"/>
          <a:stretch>
            <a:fillRect/>
          </a:stretch>
        </p:blipFill>
        <p:spPr>
          <a:xfrm>
            <a:off x="6600825" y="85090"/>
            <a:ext cx="5525770" cy="64623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4)预测经济增长</a:t>
            </a:r>
            <a:endParaRPr lang="zh-CN" altLang="en-US"/>
          </a:p>
        </p:txBody>
      </p:sp>
      <p:sp>
        <p:nvSpPr>
          <p:cNvPr id="6" name="内容占位符 5"/>
          <p:cNvSpPr/>
          <p:nvPr>
            <p:ph idx="1"/>
          </p:nvPr>
        </p:nvSpPr>
        <p:spPr/>
        <p:txBody>
          <a:bodyPr>
            <a:normAutofit lnSpcReduction="20000"/>
          </a:bodyPr>
          <a:p>
            <a:r>
              <a:rPr lang="zh-CN" altLang="en-US"/>
              <a:t>“克强指数”，该指数包含三个经 济指标，分别是“工业用电量新增”、“铁路货运量新增”和“银行中长期贷款新增”。</a:t>
            </a:r>
            <a:endParaRPr lang="zh-CN" altLang="en-US"/>
          </a:p>
          <a:p>
            <a:endParaRPr lang="zh-CN" altLang="en-US"/>
          </a:p>
          <a:p>
            <a:r>
              <a:rPr lang="zh-CN" altLang="en-US"/>
              <a:t>（申红艳, 吴晨生, 扆铁梅等，2014）把国内利用大数据进行宏观经济分析中预测经济增长的研究分为三类，与“克强指数”选取的指标相类似。一是用电量与经济增长。大多数研究表明，用电量，尤其是工业用电量与经济增长之间存在长期稳定的均衡关系和因果关系。而且用电量与经济增长之间的这种关系也得到国外学者研究的佐证。二是货运量与经济增长。研究发现，货运量，尤其是铁 5 路货运量与经济增长之间存在交替推拉作用的因果关系。三是银行贷款与经济增长。（刘恩猛, 汪波，2007）发现经济增长和贷款之间存在协整关系和双向因果关系。</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2744</Words>
  <Application>WPS 演示</Application>
  <PresentationFormat>宽屏</PresentationFormat>
  <Paragraphs>116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Calibri Light</vt:lpstr>
      <vt:lpstr>Calibri</vt:lpstr>
      <vt:lpstr>微软雅黑</vt:lpstr>
      <vt:lpstr>Arial Unicode MS</vt:lpstr>
      <vt:lpstr>Office 主题</vt:lpstr>
      <vt:lpstr>PowerPoint 演示文稿</vt:lpstr>
      <vt:lpstr>相关行业产品需求、销量</vt:lpstr>
      <vt:lpstr>相关行业产品需求、销量</vt:lpstr>
      <vt:lpstr>统计预测价格指数</vt:lpstr>
      <vt:lpstr>统计预测价格指数</vt:lpstr>
      <vt:lpstr>相关行业产品价格</vt:lpstr>
      <vt:lpstr>预测失业率、就业情况</vt:lpstr>
      <vt:lpstr>资源能源需求预测</vt:lpstr>
      <vt:lpstr>3)统计预测消费指数</vt:lpstr>
      <vt:lpstr>资源能源价格预测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3</cp:revision>
  <dcterms:created xsi:type="dcterms:W3CDTF">2015-05-05T08:02:00Z</dcterms:created>
  <dcterms:modified xsi:type="dcterms:W3CDTF">2018-03-07T03:18:15Z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