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4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投资者大多通过网络进行股票交易( 特别是在中国①)，网络总搜索量是投资者关注直接和明确的衡量指标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采用加入滞后影响的格兰杰因果检验进行分析，结果发现，在道琼斯工业平均指数（DJIA）和 GPOMS 中的“calm （冷静）”情绪之间存在较为显著的相关性，且情绪对于股价具有一定的预测能力。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舆情指数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相似但，针对性更强，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最终建立的实证模型同时控制了样本公司相关财务变量的影响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投资者大多通过网络进行股票交易( 特别是在中国①)，网络总搜索量是投资者关注直接和明确的衡量指标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投资者大多通过网络进行股票交易( 特别是在中国①)，网络总搜索量是投资者关注直接和明确的衡量指标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股票价格预测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600"/>
          </a:xfrm>
        </p:spPr>
        <p:txBody>
          <a:bodyPr/>
          <a:p>
            <a:r>
              <a:rPr lang="zh-CN" altLang="en-US"/>
              <a:t>搜索大数据</a:t>
            </a:r>
            <a:endParaRPr lang="zh-CN" altLang="en-US"/>
          </a:p>
          <a:p>
            <a:r>
              <a:rPr lang="zh-CN" altLang="en-US">
                <a:sym typeface="+mn-ea"/>
              </a:rPr>
              <a:t>网络总搜索量是投资者关注直接和明确的衡量指标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使用的数据为创业板196支股票的百度搜索指数，AR模型增加投资关注指数的滞后项，验证了历史的关注度一定程度上能预测未来的表现 </a:t>
            </a:r>
            <a:r>
              <a:rPr lang="zh-CN" altLang="en-US" sz="1600"/>
              <a:t>俞庆进, 张兵. 投资者有限关注与股票收益——以百度指数作为关注度的一项实证研究[J]. 金融研究, 2012(8):152-165.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5533390"/>
            <a:ext cx="43751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533390"/>
            <a:ext cx="6198235" cy="779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421495" y="2558415"/>
            <a:ext cx="265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对股票的成交量、换手率有显著的正影响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股票价格预测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600"/>
          </a:xfrm>
        </p:spPr>
        <p:txBody>
          <a:bodyPr/>
          <a:p>
            <a:r>
              <a:rPr lang="zh-CN" altLang="en-US"/>
              <a:t>社交媒体大数据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920" y="2527300"/>
            <a:ext cx="5306060" cy="401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98" y="364808"/>
            <a:ext cx="3626485" cy="258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75" y="4931728"/>
            <a:ext cx="4495800" cy="723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292975" y="5554345"/>
            <a:ext cx="4470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“calm（冷静）”情绪可以很好地预测道琼斯工业平均指数在未来 2 到 6 天的涨跌情况，每日准确率高达到 87.6%。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2265" y="4417060"/>
            <a:ext cx="1133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预测：融合了情绪信息的模糊神经网络(SOFNN)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25335" y="3178810"/>
            <a:ext cx="5268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情绪评估工具——Opinion Finder 和 GPOMS，Opinion Finder 根据文本内容可以评估“积极”与“消极”两种情绪；GPOMS 评估 “calm(冷静)”、“alert(警觉)”、“sure(确信)”、“vital(活泼)”、“kind(美好)”、“happy(高 兴)”六种情绪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43875" y="110490"/>
            <a:ext cx="276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衡量公众情绪的时间序列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4975" y="2691130"/>
            <a:ext cx="1040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加入滞后影响的格兰杰因果检验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21060" y="1691005"/>
            <a:ext cx="1248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舆情指数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</a:rPr>
              <a:t>牛市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等关键词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...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股票价格预测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600"/>
          </a:xfrm>
        </p:spPr>
        <p:txBody>
          <a:bodyPr>
            <a:normAutofit lnSpcReduction="20000"/>
          </a:bodyPr>
          <a:p>
            <a:r>
              <a:rPr lang="zh-CN" altLang="en-US"/>
              <a:t>专题论坛与新闻数据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使用网络讨论数据研究投资者情绪与 IPO 抑价 </a:t>
            </a:r>
            <a:r>
              <a:rPr lang="zh-CN" altLang="en-US" sz="1800"/>
              <a:t>林振兴 （厦门大学 管理学院，福建 厦门 361005）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/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3308985"/>
            <a:ext cx="3406775" cy="3310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77520" y="4087495"/>
            <a:ext cx="1272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东方财富网旗下频道“股吧”关于创业板个股的发帖讨论</a:t>
            </a:r>
            <a:endParaRPr lang="zh-CN" altLang="en-US"/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60" y="3637280"/>
            <a:ext cx="3774440" cy="820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05" y="4457700"/>
            <a:ext cx="3928745" cy="1993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0293350" y="4636770"/>
            <a:ext cx="1672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待解释的IPO抑价率，和所研究的情绪指标，人工判断投资者乐观、悲观情绪，计算意见分歧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36180" y="1289050"/>
            <a:ext cx="3817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/>
              </a:rPr>
              <a:t>结论：</a:t>
            </a:r>
            <a:r>
              <a:rPr lang="zh-CN" altLang="en-US" b="1">
                <a:solidFill>
                  <a:srgbClr val="FF0000"/>
                </a:solidFill>
                <a:effectLst/>
              </a:rPr>
              <a:t>讨论帖子数量</a:t>
            </a:r>
            <a:r>
              <a:rPr lang="zh-CN" altLang="en-US"/>
              <a:t>作为投资者关注度的代理指标，投资者关注度与 IPO 抑价率以及IPO 首日交易量显著正相关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93375" y="3637280"/>
            <a:ext cx="127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多元回归分析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06360" y="370205"/>
            <a:ext cx="3357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异常的发帖活动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中小投资者情绪指标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新闻事件抽取，知识图谱信息</a:t>
            </a:r>
            <a:r>
              <a:rPr lang="en-US" altLang="zh-CN">
                <a:solidFill>
                  <a:srgbClr val="0070C0"/>
                </a:solidFill>
              </a:rPr>
              <a:t>...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投资市场情绪监测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838200" y="1825625"/>
            <a:ext cx="4930775" cy="4351655"/>
          </a:xfrm>
        </p:spPr>
        <p:txBody>
          <a:bodyPr>
            <a:normAutofit lnSpcReduction="10000"/>
          </a:bodyPr>
          <a:p>
            <a:r>
              <a:rPr lang="zh-CN" altLang="en-US"/>
              <a:t>国泰君安“个人投资者投资景气指数”（简称 3I 指数）</a:t>
            </a:r>
            <a:endParaRPr lang="zh-CN" altLang="en-US"/>
          </a:p>
          <a:p>
            <a:r>
              <a:rPr lang="zh-CN" altLang="en-US" b="1">
                <a:solidFill>
                  <a:srgbClr val="0070C0"/>
                </a:solidFill>
              </a:rPr>
              <a:t>海量个人投资者样本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/>
              <a:t>对账本投资收益率、持仓率、资金流动情况统计、加权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解读个人投资者交易行为的变化、投资信心的状态与发展趋势</a:t>
            </a:r>
            <a:endParaRPr lang="zh-CN" altLang="en-US"/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1952625"/>
            <a:ext cx="4747895" cy="295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910705" y="5255260"/>
            <a:ext cx="393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每月发布一次，以100为中间值，100—120属于正常区间，120以上表示趋热，100以下则是趋冷。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60780" y="5814060"/>
            <a:ext cx="404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基于上市公司经营报表统计、券商投行研报看涨看跌指数的分析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大宗商品期货相关因素监测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838200" y="1825625"/>
            <a:ext cx="10639425" cy="477583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期货品种：原油、橡胶、碳</a:t>
            </a:r>
            <a:r>
              <a:rPr lang="en-US" altLang="zh-CN"/>
              <a:t>...</a:t>
            </a: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zh-CN" altLang="en-US"/>
              <a:t>大数据来源：搜索数据、期货交易所数据（成交量、持仓量、总量、买一价、买一量、卖一价、卖一量）、媒体指数等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研究方法：自回归与分布滞后模型（VAR）、小波神经网络、阻尼衰减趋势指数平滑模型、网络结构自回归分布滞后(ADL)模型；Granger因果关系等多种检验方法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研究结论：加入大数据指数信息可以改善预测效果，构造的指标能更好表征期货市场的动态变化。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演示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相关行业产品需求、销量</vt:lpstr>
      <vt:lpstr>股票价格预测</vt:lpstr>
      <vt:lpstr>股票价格预测</vt:lpstr>
      <vt:lpstr>股票价格预测</vt:lpstr>
      <vt:lpstr>投资市场情绪监测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longing life</cp:lastModifiedBy>
  <cp:revision>5</cp:revision>
  <dcterms:created xsi:type="dcterms:W3CDTF">2015-05-05T08:02:00Z</dcterms:created>
  <dcterms:modified xsi:type="dcterms:W3CDTF">2018-02-23T13:07:09Z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