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63" r:id="rId6"/>
    <p:sldId id="259" r:id="rId7"/>
    <p:sldId id="264" r:id="rId8"/>
    <p:sldId id="260" r:id="rId9"/>
    <p:sldId id="265" r:id="rId10"/>
    <p:sldId id="261" r:id="rId11"/>
    <p:sldId id="266" r:id="rId12"/>
    <p:sldId id="26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大数据可以进行相关行业产品需求、销量预测</a:t>
            </a:r>
            <a:endParaRPr lang="zh-CN" altLang="en-US">
              <a:sym typeface="+mn-ea"/>
            </a:endParaRPr>
          </a:p>
          <a:p>
            <a:r>
              <a:rPr lang="zh-CN" altLang="en-US">
                <a:sym typeface="+mn-ea"/>
              </a:rPr>
              <a:t>例如Choi H, Varian H（2012）就在文章中使用Google 搜索与机动车有关的数据和自回归模型改善实时预报汽车销量算法的性能</a:t>
            </a:r>
            <a:endParaRPr lang="zh-CN" altLang="en-US">
              <a:sym typeface="+mn-ea"/>
            </a:endParaRPr>
          </a:p>
          <a:p>
            <a:r>
              <a:rPr lang="zh-CN" altLang="en-US">
                <a:sym typeface="+mn-ea"/>
              </a:rPr>
              <a:t>对产品需求、销量预测的相关研究总结如下表</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大数据可以进行相关行业产品需求、销量预测</a:t>
            </a:r>
            <a:endParaRPr lang="zh-CN" altLang="en-US">
              <a:sym typeface="+mn-ea"/>
            </a:endParaRPr>
          </a:p>
          <a:p>
            <a:r>
              <a:rPr lang="zh-CN" altLang="en-US">
                <a:sym typeface="+mn-ea"/>
              </a:rPr>
              <a:t>例如Choi H, Varian H（2012）就在文章中使用Google 搜索与机动车有关的数据和自回归模型改善实时预报汽车销量算法的性能</a:t>
            </a:r>
            <a:endParaRPr lang="zh-CN" altLang="en-US">
              <a:sym typeface="+mn-ea"/>
            </a:endParaRPr>
          </a:p>
          <a:p>
            <a:r>
              <a:rPr lang="zh-CN" altLang="en-US">
                <a:sym typeface="+mn-ea"/>
              </a:rPr>
              <a:t>对产品需求、销量预测的相关研究总结如下表</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可以得出的结论是</a:t>
            </a:r>
            <a:endParaRPr lang="zh-CN" altLang="en-US">
              <a:sym typeface="+mn-ea"/>
            </a:endParaRPr>
          </a:p>
          <a:p>
            <a:r>
              <a:rPr lang="zh-CN" altLang="en-US">
                <a:sym typeface="+mn-ea"/>
              </a:rPr>
              <a:t>包括与能源较为紧密的汽车工业，其它产业虽然没有较为直接的联系，但是其分析方法可以应用于所感兴趣的领域</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目前资源能源需求与大数据的结合上，国内的一些研究集中在构建大数据在电力需求侧的应用模型，解决电力大数据在数据采集、传输、存储以及分析上的总体框架设计，如上图所示的一种模型。国外的研究也提供了类似的设计，并且进一步提出了基于map/reduce的线性回归等模型，以前期电力消费数据预测能源的消费与需求，测试效果显示预测与真实值十分接近，并且在速度上有优势。</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目前资源能源需求与大数据的结合上，国内的一些研究集中在构建大数据在电力需求侧的应用模型，解决电力大数据在数据采集、传输、存储以及分析上的总体框架设计，如上图所示的一种模型。国外的研究也提供了类似的设计，并且进一步提出了基于map/reduce的线性回归等模型，以前期电力消费数据预测能源的消费与需求，测试效果显示预测与真实值十分接近，并且在速度上有优势。</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价格方面，不少研究进行了国际原油价格走势预测。主要采用新闻情感变化，或搜索数据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预测油价。模型方面同样是采用机器学习的方法以及计量经济学的经典方法。在油价的预测方面使用传统数据已经有非常多经验，而实验也表明加入了大数据后确实带来了预测效果的提升。</a:t>
            </a:r>
            <a:endParaRPr lang="zh-CN" altLang="en-US">
              <a:sym typeface="+mn-ea"/>
            </a:endParaRPr>
          </a:p>
          <a:p>
            <a:r>
              <a:rPr lang="zh-CN" altLang="en-US"/>
              <a:t>在电力价格预测上，也有研究对以往的算法进行改进以更好利用电力大数据提高精确度。</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价格方面，不少研究进行了国际原油价格走势预测。主要采用新闻情感变化，或搜索数据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预测油价。模型方面同样是采用机器学习的方法以及计量经济学的经典方法。在油价的预测方面使用传统数据已经有非常多经验，而实验也表明加入了大数据后确实带来了预测效果的提升。</a:t>
            </a:r>
            <a:endParaRPr lang="zh-CN" altLang="en-US">
              <a:sym typeface="+mn-ea"/>
            </a:endParaRPr>
          </a:p>
          <a:p>
            <a:r>
              <a:rPr lang="zh-CN" altLang="en-US"/>
              <a:t>在电力价格预测上，也有研究对以往的算法进行改进以更好利用电力大数据提高精确度。</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资源能源价格预测</a:t>
            </a:r>
            <a:endParaRPr lang="zh-CN" altLang="en-US"/>
          </a:p>
        </p:txBody>
      </p:sp>
      <p:pic>
        <p:nvPicPr>
          <p:cNvPr id="5" name="内容占位符 4"/>
          <p:cNvPicPr>
            <a:picLocks noChangeAspect="1"/>
          </p:cNvPicPr>
          <p:nvPr>
            <p:ph idx="1"/>
          </p:nvPr>
        </p:nvPicPr>
        <p:blipFill>
          <a:blip r:embed="rId1"/>
          <a:stretch>
            <a:fillRect/>
          </a:stretch>
        </p:blipFill>
        <p:spPr>
          <a:xfrm>
            <a:off x="5438775" y="365125"/>
            <a:ext cx="6586855" cy="6176010"/>
          </a:xfrm>
          <a:prstGeom prst="rect">
            <a:avLst/>
          </a:prstGeom>
        </p:spPr>
      </p:pic>
      <p:pic>
        <p:nvPicPr>
          <p:cNvPr id="7" name="图片 6"/>
          <p:cNvPicPr>
            <a:picLocks noChangeAspect="1"/>
          </p:cNvPicPr>
          <p:nvPr/>
        </p:nvPicPr>
        <p:blipFill>
          <a:blip r:embed="rId2"/>
          <a:stretch>
            <a:fillRect/>
          </a:stretch>
        </p:blipFill>
        <p:spPr>
          <a:xfrm>
            <a:off x="514350" y="2310765"/>
            <a:ext cx="5019040" cy="1419225"/>
          </a:xfrm>
          <a:prstGeom prst="rect">
            <a:avLst/>
          </a:prstGeom>
        </p:spPr>
      </p:pic>
      <p:pic>
        <p:nvPicPr>
          <p:cNvPr id="8" name="图片 7"/>
          <p:cNvPicPr>
            <a:picLocks noChangeAspect="1"/>
          </p:cNvPicPr>
          <p:nvPr/>
        </p:nvPicPr>
        <p:blipFill>
          <a:blip r:embed="rId3"/>
          <a:stretch>
            <a:fillRect/>
          </a:stretch>
        </p:blipFill>
        <p:spPr>
          <a:xfrm>
            <a:off x="537845" y="3729990"/>
            <a:ext cx="4971415" cy="14954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相关行业产品需求、销量</a:t>
            </a:r>
            <a:endParaRPr lang="zh-CN" altLang="en-US"/>
          </a:p>
        </p:txBody>
      </p:sp>
      <p:graphicFrame>
        <p:nvGraphicFramePr>
          <p:cNvPr id="4" name="表格 3"/>
          <p:cNvGraphicFramePr/>
          <p:nvPr/>
        </p:nvGraphicFramePr>
        <p:xfrm>
          <a:off x="1330325" y="1517650"/>
          <a:ext cx="10023475" cy="4590415"/>
        </p:xfrm>
        <a:graphic>
          <a:graphicData uri="http://schemas.openxmlformats.org/drawingml/2006/table">
            <a:tbl>
              <a:tblPr firstRow="1" bandRow="1">
                <a:tableStyleId>{5940675A-B579-460E-94D1-54222C63F5DA}</a:tableStyleId>
              </a:tblPr>
              <a:tblGrid>
                <a:gridCol w="2004695"/>
                <a:gridCol w="2004695"/>
                <a:gridCol w="2004695"/>
                <a:gridCol w="2004695"/>
                <a:gridCol w="2004695"/>
              </a:tblGrid>
              <a:tr h="169545">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相关研究</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研究内容</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数据源</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方法</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效果</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72210">
                <a:tc>
                  <a:txBody>
                    <a:bodyPr/>
                    <a:p>
                      <a:pPr indent="0">
                        <a:buNone/>
                      </a:pPr>
                      <a:r>
                        <a:rPr lang="en-US" altLang="zh-CN" sz="1200" b="0">
                          <a:latin typeface="Calibri" panose="020F0502020204030204" charset="0"/>
                          <a:cs typeface="Calibri" panose="020F0502020204030204" charset="0"/>
                        </a:rPr>
                        <a:t>Goel S,Hofman J M,Lahaie S,et al</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2010</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电影票房收入和游戏销售变化</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2008-2009Yahoo!</a:t>
                      </a:r>
                      <a:r>
                        <a:rPr lang="zh-CN" altLang="en-US" sz="1200" b="0">
                          <a:latin typeface="宋体" panose="02010600030101010101" pitchFamily="2" charset="-122"/>
                          <a:ea typeface="宋体" panose="02010600030101010101" pitchFamily="2" charset="-122"/>
                          <a:cs typeface="宋体" panose="02010600030101010101" pitchFamily="2" charset="-122"/>
                        </a:rPr>
                        <a:t>网页搜索日志与</a:t>
                      </a:r>
                      <a:r>
                        <a:rPr lang="en-US" altLang="zh-CN" sz="1200" b="0">
                          <a:latin typeface="宋体" panose="02010600030101010101" pitchFamily="2" charset="-122"/>
                          <a:ea typeface="宋体" panose="02010600030101010101" pitchFamily="2" charset="-122"/>
                          <a:cs typeface="宋体" panose="02010600030101010101" pitchFamily="2" charset="-122"/>
                        </a:rPr>
                        <a:t>119</a:t>
                      </a:r>
                      <a:r>
                        <a:rPr lang="zh-CN" altLang="en-US" sz="1200" b="0">
                          <a:latin typeface="宋体" panose="02010600030101010101" pitchFamily="2" charset="-122"/>
                          <a:ea typeface="宋体" panose="02010600030101010101" pitchFamily="2" charset="-122"/>
                          <a:cs typeface="宋体" panose="02010600030101010101" pitchFamily="2" charset="-122"/>
                        </a:rPr>
                        <a:t>部电影的票房数据（互联网电影数据库</a:t>
                      </a:r>
                      <a:r>
                        <a:rPr lang="en-US" altLang="zh-CN" sz="1200" b="0">
                          <a:latin typeface="宋体" panose="02010600030101010101" pitchFamily="2" charset="-122"/>
                          <a:ea typeface="宋体" panose="02010600030101010101" pitchFamily="2" charset="-122"/>
                          <a:cs typeface="宋体" panose="02010600030101010101" pitchFamily="2" charset="-122"/>
                        </a:rPr>
                        <a:t>IMDB</a:t>
                      </a:r>
                      <a:r>
                        <a:rPr lang="zh-CN" altLang="en-US" sz="1200" b="0">
                          <a:latin typeface="宋体" panose="02010600030101010101" pitchFamily="2" charset="-122"/>
                          <a:ea typeface="宋体" panose="02010600030101010101" pitchFamily="2" charset="-122"/>
                          <a:cs typeface="宋体" panose="02010600030101010101" pitchFamily="2" charset="-122"/>
                        </a:rPr>
                        <a:t>），选择与</a:t>
                      </a:r>
                      <a:r>
                        <a:rPr lang="en-US" altLang="zh-CN" sz="1200" b="0">
                          <a:latin typeface="宋体" panose="02010600030101010101" pitchFamily="2" charset="-122"/>
                          <a:ea typeface="宋体" panose="02010600030101010101" pitchFamily="2" charset="-122"/>
                          <a:cs typeface="宋体" panose="02010600030101010101" pitchFamily="2" charset="-122"/>
                        </a:rPr>
                        <a:t>IMDB</a:t>
                      </a:r>
                      <a:r>
                        <a:rPr lang="zh-CN" altLang="en-US" sz="1200" b="0">
                          <a:latin typeface="宋体" panose="02010600030101010101" pitchFamily="2" charset="-122"/>
                          <a:ea typeface="宋体" panose="02010600030101010101" pitchFamily="2" charset="-122"/>
                          <a:cs typeface="宋体" panose="02010600030101010101" pitchFamily="2" charset="-122"/>
                        </a:rPr>
                        <a:t>中电影有链接关系的搜索。检测搜索是否指向几个著名的游戏网站</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改进的多元线性回归模型</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搜索数据对销量变化有指示意义，但对现有模型的预测性能提升较小，因此更适用于其它数据来源缺失的情况</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70890">
                <a:tc>
                  <a:txBody>
                    <a:bodyPr/>
                    <a:p>
                      <a:pPr indent="0">
                        <a:buNone/>
                      </a:pPr>
                      <a:r>
                        <a:rPr lang="en-US" altLang="zh-CN" sz="1200" b="0">
                          <a:latin typeface="Calibri" panose="020F0502020204030204" charset="0"/>
                          <a:cs typeface="Calibri" panose="020F0502020204030204" charset="0"/>
                        </a:rPr>
                        <a:t>Asur, S., &amp; Huberman, B. (2010)</a:t>
                      </a:r>
                      <a:endParaRPr lang="en-US" altLang="zh-CN"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电影卖座率</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通过</a:t>
                      </a:r>
                      <a:r>
                        <a:rPr lang="en-US" altLang="zh-CN" sz="1200" b="0">
                          <a:latin typeface="宋体" panose="02010600030101010101" pitchFamily="2" charset="-122"/>
                          <a:ea typeface="宋体" panose="02010600030101010101" pitchFamily="2" charset="-122"/>
                          <a:cs typeface="宋体" panose="02010600030101010101" pitchFamily="2" charset="-122"/>
                        </a:rPr>
                        <a:t>Twitter Search Api</a:t>
                      </a:r>
                      <a:r>
                        <a:rPr lang="zh-CN" altLang="en-US" sz="1200" b="0">
                          <a:latin typeface="宋体" panose="02010600030101010101" pitchFamily="2" charset="-122"/>
                          <a:ea typeface="宋体" panose="02010600030101010101" pitchFamily="2" charset="-122"/>
                          <a:cs typeface="宋体" panose="02010600030101010101" pitchFamily="2" charset="-122"/>
                        </a:rPr>
                        <a:t>获取</a:t>
                      </a:r>
                      <a:r>
                        <a:rPr lang="en-US" altLang="zh-CN" sz="1200" b="0">
                          <a:latin typeface="宋体" panose="02010600030101010101" pitchFamily="2" charset="-122"/>
                          <a:ea typeface="宋体" panose="02010600030101010101" pitchFamily="2" charset="-122"/>
                          <a:cs typeface="宋体" panose="02010600030101010101" pitchFamily="2" charset="-122"/>
                        </a:rPr>
                        <a:t>3</a:t>
                      </a:r>
                      <a:r>
                        <a:rPr lang="zh-CN" altLang="en-US" sz="1200" b="0">
                          <a:latin typeface="宋体" panose="02010600030101010101" pitchFamily="2" charset="-122"/>
                          <a:ea typeface="宋体" panose="02010600030101010101" pitchFamily="2" charset="-122"/>
                          <a:cs typeface="宋体" panose="02010600030101010101" pitchFamily="2" charset="-122"/>
                        </a:rPr>
                        <a:t>个月的与某些电影相关的全部微博，关键字为电影标题中所有词汇</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改进的多元线性回归模型</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拟合优度</a:t>
                      </a:r>
                      <a:r>
                        <a:rPr lang="en-US" altLang="zh-CN" sz="1200" b="0">
                          <a:latin typeface="宋体" panose="02010600030101010101" pitchFamily="2" charset="-122"/>
                          <a:ea typeface="宋体" panose="02010600030101010101" pitchFamily="2" charset="-122"/>
                          <a:cs typeface="宋体" panose="02010600030101010101" pitchFamily="2" charset="-122"/>
                        </a:rPr>
                        <a:t>R</a:t>
                      </a:r>
                      <a:r>
                        <a:rPr lang="en-US" altLang="zh-CN" sz="1200" b="0" baseline="30000">
                          <a:latin typeface="宋体" panose="02010600030101010101" pitchFamily="2" charset="-122"/>
                          <a:ea typeface="宋体" panose="02010600030101010101" pitchFamily="2" charset="-122"/>
                          <a:cs typeface="宋体" panose="02010600030101010101" pitchFamily="2" charset="-122"/>
                        </a:rPr>
                        <a:t>2</a:t>
                      </a:r>
                      <a:r>
                        <a:rPr lang="zh-CN" altLang="en-US" sz="1200" b="0">
                          <a:latin typeface="宋体" panose="02010600030101010101" pitchFamily="2" charset="-122"/>
                          <a:ea typeface="宋体" panose="02010600030101010101" pitchFamily="2" charset="-122"/>
                          <a:cs typeface="宋体" panose="02010600030101010101" pitchFamily="2" charset="-122"/>
                        </a:rPr>
                        <a:t>达到</a:t>
                      </a:r>
                      <a:r>
                        <a:rPr lang="en-US" altLang="zh-CN" sz="1200" b="0">
                          <a:latin typeface="宋体" panose="02010600030101010101" pitchFamily="2" charset="-122"/>
                          <a:ea typeface="宋体" panose="02010600030101010101" pitchFamily="2" charset="-122"/>
                          <a:cs typeface="宋体" panose="02010600030101010101" pitchFamily="2" charset="-122"/>
                        </a:rPr>
                        <a:t>0.9</a:t>
                      </a:r>
                      <a:r>
                        <a:rPr lang="zh-CN" altLang="en-US" sz="1200" b="0">
                          <a:latin typeface="宋体" panose="02010600030101010101" pitchFamily="2" charset="-122"/>
                          <a:ea typeface="宋体" panose="02010600030101010101" pitchFamily="2" charset="-122"/>
                          <a:cs typeface="宋体" panose="02010600030101010101" pitchFamily="2" charset="-122"/>
                        </a:rPr>
                        <a:t>以上，社交媒体的讨论情况对于电影销量有很好的指示作用</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1195">
                <a:tc>
                  <a:txBody>
                    <a:bodyPr/>
                    <a:p>
                      <a:pPr indent="0">
                        <a:buNone/>
                      </a:pPr>
                      <a:r>
                        <a:rPr lang="en-US" altLang="zh-CN" sz="1200" b="0">
                          <a:latin typeface="Calibri" panose="020F0502020204030204" charset="0"/>
                          <a:cs typeface="Calibri" panose="020F0502020204030204" charset="0"/>
                        </a:rPr>
                        <a:t>Chevalier, J., &amp; Mayzlin, D. (2006)</a:t>
                      </a:r>
                      <a:endParaRPr lang="en-US" altLang="zh-CN"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亚马逊网站的和</a:t>
                      </a:r>
                      <a:r>
                        <a:rPr lang="en-US" altLang="zh-CN" sz="1200" b="0">
                          <a:latin typeface="Calibri" panose="020F0502020204030204" charset="0"/>
                          <a:cs typeface="Calibri" panose="020F0502020204030204" charset="0"/>
                        </a:rPr>
                        <a:t>BN.com</a:t>
                      </a:r>
                      <a:r>
                        <a:rPr lang="zh-CN" altLang="en-US" sz="1200" b="0">
                          <a:latin typeface="Calibri" panose="020F0502020204030204" charset="0"/>
                          <a:cs typeface="Calibri" panose="020F0502020204030204" charset="0"/>
                        </a:rPr>
                        <a:t>售书情况</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亚马逊和</a:t>
                      </a:r>
                      <a:r>
                        <a:rPr lang="en-US" altLang="zh-CN" sz="1200" b="0">
                          <a:latin typeface="宋体" panose="02010600030101010101" pitchFamily="2" charset="-122"/>
                          <a:ea typeface="宋体" panose="02010600030101010101" pitchFamily="2" charset="-122"/>
                          <a:cs typeface="宋体" panose="02010600030101010101" pitchFamily="2" charset="-122"/>
                        </a:rPr>
                        <a:t>BN.com</a:t>
                      </a:r>
                      <a:r>
                        <a:rPr lang="zh-CN" altLang="en-US" sz="1200" b="0">
                          <a:latin typeface="宋体" panose="02010600030101010101" pitchFamily="2" charset="-122"/>
                          <a:ea typeface="宋体" panose="02010600030101010101" pitchFamily="2" charset="-122"/>
                          <a:cs typeface="宋体" panose="02010600030101010101" pitchFamily="2" charset="-122"/>
                        </a:rPr>
                        <a:t>的图书销售排名，图书评价，和上架时间、价格等基本信息</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改进的多元线性回归模型</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购书用户评价与图书销量排名之间的关系具有一定的相关性，在不同平台上关系不同</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71880">
                <a:tc>
                  <a:txBody>
                    <a:bodyPr/>
                    <a:p>
                      <a:pPr indent="0">
                        <a:buNone/>
                      </a:pPr>
                      <a:r>
                        <a:rPr lang="en-US" altLang="zh-CN" sz="1200" b="0">
                          <a:latin typeface="Calibri" panose="020F0502020204030204" charset="0"/>
                          <a:cs typeface="Calibri" panose="020F0502020204030204" charset="0"/>
                        </a:rPr>
                        <a:t>Jacques Bughin</a:t>
                      </a:r>
                      <a:endParaRPr lang="en-US" altLang="zh-CN"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实时监测预测</a:t>
                      </a:r>
                      <a:r>
                        <a:rPr lang="zh-CN" altLang="en-US" sz="1200" b="0">
                          <a:latin typeface="Calibri" panose="020F0502020204030204" charset="0"/>
                          <a:cs typeface="Calibri" panose="020F0502020204030204" charset="0"/>
                        </a:rPr>
                        <a:t>比利时国家电信公司销量</a:t>
                      </a:r>
                      <a:r>
                        <a:rPr lang="zh-CN" altLang="en-US" sz="1200" b="0">
                          <a:latin typeface="宋体" panose="02010600030101010101" pitchFamily="2" charset="-122"/>
                          <a:ea typeface="宋体" panose="02010600030101010101" pitchFamily="2" charset="-122"/>
                          <a:cs typeface="宋体" panose="02010600030101010101" pitchFamily="2" charset="-122"/>
                        </a:rPr>
                        <a:t>（网络和数字电视的）</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Google </a:t>
                      </a:r>
                      <a:r>
                        <a:rPr lang="zh-CN" altLang="en-US" sz="1200" b="0">
                          <a:latin typeface="宋体" panose="02010600030101010101" pitchFamily="2" charset="-122"/>
                          <a:ea typeface="宋体" panose="02010600030101010101" pitchFamily="2" charset="-122"/>
                          <a:cs typeface="宋体" panose="02010600030101010101" pitchFamily="2" charset="-122"/>
                        </a:rPr>
                        <a:t>搜索数据与社交媒体数据的融合（</a:t>
                      </a:r>
                      <a:r>
                        <a:rPr lang="en-US" altLang="zh-CN" sz="1200" b="0">
                          <a:latin typeface="宋体" panose="02010600030101010101" pitchFamily="2" charset="-122"/>
                          <a:ea typeface="宋体" panose="02010600030101010101" pitchFamily="2" charset="-122"/>
                          <a:cs typeface="宋体" panose="02010600030101010101" pitchFamily="2" charset="-122"/>
                        </a:rPr>
                        <a:t>Twitter, Facebook</a:t>
                      </a:r>
                      <a:r>
                        <a:rPr lang="zh-CN" altLang="en-US" sz="1200" b="0">
                          <a:latin typeface="宋体" panose="02010600030101010101" pitchFamily="2" charset="-122"/>
                          <a:ea typeface="宋体" panose="02010600030101010101" pitchFamily="2" charset="-122"/>
                          <a:cs typeface="宋体" panose="02010600030101010101" pitchFamily="2" charset="-122"/>
                        </a:rPr>
                        <a:t>和其它博客数据）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加入了短期预测变量的误差修正机制模型</a:t>
                      </a:r>
                      <a:r>
                        <a:rPr lang="en-US" altLang="zh-CN" sz="1200" b="0">
                          <a:latin typeface="宋体" panose="02010600030101010101" pitchFamily="2" charset="-122"/>
                          <a:ea typeface="宋体" panose="02010600030101010101" pitchFamily="2" charset="-122"/>
                          <a:cs typeface="宋体" panose="02010600030101010101" pitchFamily="2" charset="-122"/>
                        </a:rPr>
                        <a:t>(Error Correction Mechanism</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ECM)</a:t>
                      </a:r>
                      <a:endParaRPr lang="en-US" altLang="zh-CN"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销量的 </a:t>
                      </a:r>
                      <a:r>
                        <a:rPr lang="en-US" altLang="zh-CN" sz="1200" b="0">
                          <a:latin typeface="宋体" panose="02010600030101010101" pitchFamily="2" charset="-122"/>
                          <a:ea typeface="宋体" panose="02010600030101010101" pitchFamily="2" charset="-122"/>
                          <a:cs typeface="宋体" panose="02010600030101010101" pitchFamily="2" charset="-122"/>
                        </a:rPr>
                        <a:t>15%</a:t>
                      </a:r>
                      <a:r>
                        <a:rPr lang="zh-CN" altLang="en-US" sz="1200" b="0">
                          <a:latin typeface="宋体" panose="02010600030101010101" pitchFamily="2" charset="-122"/>
                          <a:ea typeface="宋体" panose="02010600030101010101" pitchFamily="2" charset="-122"/>
                          <a:cs typeface="宋体" panose="02010600030101010101" pitchFamily="2" charset="-122"/>
                        </a:rPr>
                        <a:t>可以通过网络社交媒体数据解释，</a:t>
                      </a:r>
                      <a:r>
                        <a:rPr lang="en-US" altLang="zh-CN" sz="1200" b="0">
                          <a:latin typeface="宋体" panose="02010600030101010101" pitchFamily="2" charset="-122"/>
                          <a:ea typeface="宋体" panose="02010600030101010101" pitchFamily="2" charset="-122"/>
                          <a:cs typeface="宋体" panose="02010600030101010101" pitchFamily="2" charset="-122"/>
                        </a:rPr>
                        <a:t>25%</a:t>
                      </a:r>
                      <a:r>
                        <a:rPr lang="zh-CN" altLang="en-US" sz="1200" b="0">
                          <a:latin typeface="宋体" panose="02010600030101010101" pitchFamily="2" charset="-122"/>
                          <a:ea typeface="宋体" panose="02010600030101010101" pitchFamily="2" charset="-122"/>
                          <a:cs typeface="宋体" panose="02010600030101010101" pitchFamily="2" charset="-122"/>
                        </a:rPr>
                        <a:t>可以通过网络搜索数据解释；加入网络社交媒体和网络搜索数据以后，模型的整体预测能力提高了 </a:t>
                      </a:r>
                      <a:r>
                        <a:rPr lang="en-US" altLang="zh-CN" sz="1200" b="0">
                          <a:latin typeface="宋体" panose="02010600030101010101" pitchFamily="2" charset="-122"/>
                          <a:ea typeface="宋体" panose="02010600030101010101" pitchFamily="2" charset="-122"/>
                          <a:cs typeface="宋体" panose="02010600030101010101" pitchFamily="2" charset="-122"/>
                        </a:rPr>
                        <a:t>25%</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0560">
                <a:tc>
                  <a:txBody>
                    <a:bodyPr/>
                    <a:p>
                      <a:pPr indent="0">
                        <a:buNone/>
                      </a:pPr>
                      <a:r>
                        <a:rPr lang="en-US" altLang="zh-CN" sz="1200" b="0">
                          <a:latin typeface="Calibri" panose="020F0502020204030204" charset="0"/>
                          <a:cs typeface="Calibri" panose="020F0502020204030204" charset="0"/>
                        </a:rPr>
                        <a:t>Choi H, Varian H</a:t>
                      </a:r>
                      <a:r>
                        <a:rPr lang="zh-CN" altLang="en-US" sz="1200" b="0">
                          <a:latin typeface="Calibri" panose="020F0502020204030204" charset="0"/>
                          <a:cs typeface="Calibri" panose="020F0502020204030204" charset="0"/>
                        </a:rPr>
                        <a:t>（</a:t>
                      </a:r>
                      <a:r>
                        <a:rPr lang="en-US" altLang="zh-CN" sz="1200" b="0">
                          <a:latin typeface="Calibri" panose="020F0502020204030204" charset="0"/>
                          <a:cs typeface="Calibri" panose="020F0502020204030204" charset="0"/>
                        </a:rPr>
                        <a:t>2012</a:t>
                      </a:r>
                      <a:r>
                        <a:rPr lang="zh-CN" altLang="en-US" sz="1200" b="0">
                          <a:latin typeface="Calibri" panose="020F0502020204030204" charset="0"/>
                          <a:cs typeface="Calibri" panose="020F0502020204030204" charset="0"/>
                        </a:rPr>
                        <a:t>）</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汽车销售</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美国国家统计局公布的机动车及其零部件销售情况，</a:t>
                      </a:r>
                      <a:r>
                        <a:rPr lang="en-US" altLang="zh-CN" sz="1200" b="0">
                          <a:latin typeface="宋体" panose="02010600030101010101" pitchFamily="2" charset="-122"/>
                          <a:ea typeface="宋体" panose="02010600030101010101" pitchFamily="2" charset="-122"/>
                          <a:cs typeface="宋体" panose="02010600030101010101" pitchFamily="2" charset="-122"/>
                        </a:rPr>
                        <a:t>Google </a:t>
                      </a:r>
                      <a:r>
                        <a:rPr lang="zh-CN" altLang="en-US" sz="1200" b="0">
                          <a:latin typeface="宋体" panose="02010600030101010101" pitchFamily="2" charset="-122"/>
                          <a:ea typeface="宋体" panose="02010600030101010101" pitchFamily="2" charset="-122"/>
                          <a:cs typeface="宋体" panose="02010600030101010101" pitchFamily="2" charset="-122"/>
                        </a:rPr>
                        <a:t>搜索与机动车有关的数据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自回归模型（</a:t>
                      </a:r>
                      <a:r>
                        <a:rPr lang="en-US" altLang="zh-CN" sz="1200" b="0">
                          <a:latin typeface="Calibri" panose="020F0502020204030204" charset="0"/>
                          <a:cs typeface="Calibri" panose="020F0502020204030204" charset="0"/>
                        </a:rPr>
                        <a:t>Autoregressive models</a:t>
                      </a:r>
                      <a:r>
                        <a:rPr lang="zh-CN" altLang="en-US" sz="1200" b="0">
                          <a:latin typeface="Calibri" panose="020F0502020204030204" charset="0"/>
                          <a:cs typeface="Calibri" panose="020F0502020204030204" charset="0"/>
                        </a:rPr>
                        <a:t>）</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加入搜索数据后模型在实时预报上有性能提升，样本外的相对提升达到</a:t>
                      </a:r>
                      <a:r>
                        <a:rPr lang="en-US" altLang="zh-CN" sz="1200" b="0">
                          <a:latin typeface="宋体" panose="02010600030101010101" pitchFamily="2" charset="-122"/>
                          <a:ea typeface="宋体" panose="02010600030101010101" pitchFamily="2" charset="-122"/>
                          <a:cs typeface="宋体" panose="02010600030101010101" pitchFamily="2" charset="-122"/>
                        </a:rPr>
                        <a:t>21.5%</a:t>
                      </a:r>
                      <a:endParaRPr lang="en-US" altLang="zh-CN"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相关行业产品需求、销量</a:t>
            </a:r>
            <a:endParaRPr lang="zh-CN" altLang="en-US"/>
          </a:p>
        </p:txBody>
      </p:sp>
      <p:graphicFrame>
        <p:nvGraphicFramePr>
          <p:cNvPr id="0" name="表格 -1"/>
          <p:cNvGraphicFramePr/>
          <p:nvPr/>
        </p:nvGraphicFramePr>
        <p:xfrm>
          <a:off x="999490" y="1489710"/>
          <a:ext cx="10439400" cy="4526280"/>
        </p:xfrm>
        <a:graphic>
          <a:graphicData uri="http://schemas.openxmlformats.org/drawingml/2006/table">
            <a:tbl>
              <a:tblPr firstRow="1" bandRow="1">
                <a:tableStyleId>{5940675A-B579-460E-94D1-54222C63F5DA}</a:tableStyleId>
              </a:tblPr>
              <a:tblGrid>
                <a:gridCol w="2087880"/>
                <a:gridCol w="2087880"/>
                <a:gridCol w="2087880"/>
                <a:gridCol w="2087880"/>
                <a:gridCol w="2087880"/>
              </a:tblGrid>
              <a:tr h="531495">
                <a:tc>
                  <a:txBody>
                    <a:bodyPr/>
                    <a:p>
                      <a:pPr indent="0">
                        <a:buNone/>
                      </a:pPr>
                      <a:r>
                        <a:rPr lang="en-US" altLang="zh-CN" sz="1200" b="0">
                          <a:latin typeface="Calibri" panose="020F0502020204030204" charset="0"/>
                          <a:cs typeface="Calibri" panose="020F0502020204030204" charset="0"/>
                        </a:rPr>
                        <a:t>Barreira, N., Godinho, P., &amp; Melo, P. (2013)</a:t>
                      </a:r>
                      <a:endParaRPr lang="en-US" altLang="zh-CN"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实时监测预测汽车销量</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四个国家的与汽车销量相关的</a:t>
                      </a:r>
                      <a:r>
                        <a:rPr lang="en-US" altLang="zh-CN" sz="1200" b="0">
                          <a:latin typeface="宋体" panose="02010600030101010101" pitchFamily="2" charset="-122"/>
                          <a:ea typeface="宋体" panose="02010600030101010101" pitchFamily="2" charset="-122"/>
                          <a:cs typeface="宋体" panose="02010600030101010101" pitchFamily="2" charset="-122"/>
                        </a:rPr>
                        <a:t>Google </a:t>
                      </a:r>
                      <a:r>
                        <a:rPr lang="zh-CN" altLang="en-US" sz="1200" b="0">
                          <a:latin typeface="宋体" panose="02010600030101010101" pitchFamily="2" charset="-122"/>
                          <a:ea typeface="宋体" panose="02010600030101010101" pitchFamily="2" charset="-122"/>
                          <a:cs typeface="宋体" panose="02010600030101010101" pitchFamily="2" charset="-122"/>
                        </a:rPr>
                        <a:t>搜索数据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基本的自回归模型（</a:t>
                      </a:r>
                      <a:r>
                        <a:rPr lang="en-US" altLang="zh-CN" sz="1200" b="0">
                          <a:latin typeface="宋体" panose="02010600030101010101" pitchFamily="2" charset="-122"/>
                          <a:ea typeface="宋体" panose="02010600030101010101" pitchFamily="2" charset="-122"/>
                          <a:cs typeface="宋体" panose="02010600030101010101" pitchFamily="2" charset="-122"/>
                        </a:rPr>
                        <a:t>Autoregressive models</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部分情况下搜索数据可以帮助解释销量的方差，在实时预报上有优势</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92200">
                <a:tc>
                  <a:txBody>
                    <a:bodyPr/>
                    <a:p>
                      <a:pPr indent="0">
                        <a:buNone/>
                      </a:pPr>
                      <a:r>
                        <a:rPr lang="zh-CN" altLang="en-US" sz="1200" b="0">
                          <a:latin typeface="Calibri" panose="020F0502020204030204" charset="0"/>
                          <a:cs typeface="Calibri" panose="020F0502020204030204" charset="0"/>
                        </a:rPr>
                        <a:t>章旭</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2017</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预测汽车销量</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历史同期销量、前期销量，用户在线评论</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基于网络大数据和传统统计学时间序列分析的考虑品牌情感的汽车销量预测</a:t>
                      </a:r>
                      <a:r>
                        <a:rPr lang="en-US" altLang="zh-CN" sz="1200" b="0">
                          <a:latin typeface="宋体" panose="02010600030101010101" pitchFamily="2" charset="-122"/>
                          <a:ea typeface="宋体" panose="02010600030101010101" pitchFamily="2" charset="-122"/>
                          <a:cs typeface="宋体" panose="02010600030101010101" pitchFamily="2" charset="-122"/>
                        </a:rPr>
                        <a:t>BOAR</a:t>
                      </a:r>
                      <a:r>
                        <a:rPr lang="zh-CN" altLang="en-US" sz="1200" b="0">
                          <a:latin typeface="宋体" panose="02010600030101010101" pitchFamily="2" charset="-122"/>
                          <a:ea typeface="宋体" panose="02010600030101010101" pitchFamily="2" charset="-122"/>
                          <a:cs typeface="宋体" panose="02010600030101010101" pitchFamily="2" charset="-122"/>
                        </a:rPr>
                        <a:t>模型。通用的销量预测</a:t>
                      </a:r>
                      <a:r>
                        <a:rPr lang="en-US" altLang="zh-CN" sz="1200" b="0">
                          <a:latin typeface="宋体" panose="02010600030101010101" pitchFamily="2" charset="-122"/>
                          <a:ea typeface="宋体" panose="02010600030101010101" pitchFamily="2" charset="-122"/>
                          <a:cs typeface="宋体" panose="02010600030101010101" pitchFamily="2" charset="-122"/>
                        </a:rPr>
                        <a:t>MISF</a:t>
                      </a:r>
                      <a:r>
                        <a:rPr lang="zh-CN" altLang="en-US" sz="1200" b="0">
                          <a:latin typeface="宋体" panose="02010600030101010101" pitchFamily="2" charset="-122"/>
                          <a:ea typeface="宋体" panose="02010600030101010101" pitchFamily="2" charset="-122"/>
                          <a:cs typeface="宋体" panose="02010600030101010101" pitchFamily="2" charset="-122"/>
                        </a:rPr>
                        <a:t>模型</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基于</a:t>
                      </a:r>
                      <a:r>
                        <a:rPr lang="en-US" altLang="zh-CN" sz="1200" b="0">
                          <a:latin typeface="宋体" panose="02010600030101010101" pitchFamily="2" charset="-122"/>
                          <a:ea typeface="宋体" panose="02010600030101010101" pitchFamily="2" charset="-122"/>
                          <a:cs typeface="宋体" panose="02010600030101010101" pitchFamily="2" charset="-122"/>
                        </a:rPr>
                        <a:t>MARS</a:t>
                      </a:r>
                      <a:r>
                        <a:rPr lang="zh-CN" altLang="en-US" sz="1200" b="0">
                          <a:latin typeface="宋体" panose="02010600030101010101" pitchFamily="2" charset="-122"/>
                          <a:ea typeface="宋体" panose="02010600030101010101" pitchFamily="2" charset="-122"/>
                          <a:cs typeface="宋体" panose="02010600030101010101" pitchFamily="2" charset="-122"/>
                        </a:rPr>
                        <a:t>变量选择过程和</a:t>
                      </a:r>
                      <a:r>
                        <a:rPr lang="en-US" altLang="zh-CN" sz="1200" b="0">
                          <a:latin typeface="宋体" panose="02010600030101010101" pitchFamily="2" charset="-122"/>
                          <a:ea typeface="宋体" panose="02010600030101010101" pitchFamily="2" charset="-122"/>
                          <a:cs typeface="宋体" panose="02010600030101010101" pitchFamily="2" charset="-122"/>
                        </a:rPr>
                        <a:t>BP</a:t>
                      </a:r>
                      <a:r>
                        <a:rPr lang="zh-CN" altLang="en-US" sz="1200" b="0">
                          <a:latin typeface="宋体" panose="02010600030101010101" pitchFamily="2" charset="-122"/>
                          <a:ea typeface="宋体" panose="02010600030101010101" pitchFamily="2" charset="-122"/>
                          <a:cs typeface="宋体" panose="02010600030101010101" pitchFamily="2" charset="-122"/>
                        </a:rPr>
                        <a:t>神经网络相结合的方式</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BOAR</a:t>
                      </a:r>
                      <a:r>
                        <a:rPr lang="zh-CN" altLang="en-US" sz="1200" b="0">
                          <a:latin typeface="宋体" panose="02010600030101010101" pitchFamily="2" charset="-122"/>
                          <a:ea typeface="宋体" panose="02010600030101010101" pitchFamily="2" charset="-122"/>
                          <a:cs typeface="宋体" panose="02010600030101010101" pitchFamily="2" charset="-122"/>
                        </a:rPr>
                        <a:t>模型平均预测误差为</a:t>
                      </a:r>
                      <a:r>
                        <a:rPr lang="en-US" altLang="zh-CN" sz="1200" b="0">
                          <a:latin typeface="宋体" panose="02010600030101010101" pitchFamily="2" charset="-122"/>
                          <a:ea typeface="宋体" panose="02010600030101010101" pitchFamily="2" charset="-122"/>
                          <a:cs typeface="宋体" panose="02010600030101010101" pitchFamily="2" charset="-122"/>
                        </a:rPr>
                        <a:t>5.93%,</a:t>
                      </a:r>
                      <a:r>
                        <a:rPr lang="zh-CN" altLang="en-US" sz="1200" b="0">
                          <a:latin typeface="宋体" panose="02010600030101010101" pitchFamily="2" charset="-122"/>
                          <a:ea typeface="宋体" panose="02010600030101010101" pitchFamily="2" charset="-122"/>
                          <a:cs typeface="宋体" panose="02010600030101010101" pitchFamily="2" charset="-122"/>
                        </a:rPr>
                        <a:t>比自回归模型降低</a:t>
                      </a:r>
                      <a:r>
                        <a:rPr lang="en-US" altLang="zh-CN" sz="1200" b="0">
                          <a:latin typeface="宋体" panose="02010600030101010101" pitchFamily="2" charset="-122"/>
                          <a:ea typeface="宋体" panose="02010600030101010101" pitchFamily="2" charset="-122"/>
                          <a:cs typeface="宋体" panose="02010600030101010101" pitchFamily="2" charset="-122"/>
                        </a:rPr>
                        <a:t>8.59</a:t>
                      </a:r>
                      <a:r>
                        <a:rPr lang="zh-CN" altLang="en-US" sz="1200" b="0">
                          <a:latin typeface="宋体" panose="02010600030101010101" pitchFamily="2" charset="-122"/>
                          <a:ea typeface="宋体" panose="02010600030101010101" pitchFamily="2" charset="-122"/>
                          <a:cs typeface="宋体" panose="02010600030101010101" pitchFamily="2" charset="-122"/>
                        </a:rPr>
                        <a:t>个百分点</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可以准确预测单一汽车品牌的销量。</a:t>
                      </a:r>
                      <a:r>
                        <a:rPr lang="en-US" altLang="zh-CN" sz="1200" b="0">
                          <a:latin typeface="宋体" panose="02010600030101010101" pitchFamily="2" charset="-122"/>
                          <a:ea typeface="宋体" panose="02010600030101010101" pitchFamily="2" charset="-122"/>
                          <a:cs typeface="宋体" panose="02010600030101010101" pitchFamily="2" charset="-122"/>
                        </a:rPr>
                        <a:t>MISF</a:t>
                      </a:r>
                      <a:r>
                        <a:rPr lang="zh-CN" altLang="en-US" sz="1200" b="0">
                          <a:latin typeface="宋体" panose="02010600030101010101" pitchFamily="2" charset="-122"/>
                          <a:ea typeface="宋体" panose="02010600030101010101" pitchFamily="2" charset="-122"/>
                          <a:cs typeface="宋体" panose="02010600030101010101" pitchFamily="2" charset="-122"/>
                        </a:rPr>
                        <a:t>模型的预测误差平均为</a:t>
                      </a:r>
                      <a:r>
                        <a:rPr lang="en-US" altLang="zh-CN" sz="1200" b="0">
                          <a:latin typeface="宋体" panose="02010600030101010101" pitchFamily="2" charset="-122"/>
                          <a:ea typeface="宋体" panose="02010600030101010101" pitchFamily="2" charset="-122"/>
                          <a:cs typeface="宋体" panose="02010600030101010101" pitchFamily="2" charset="-122"/>
                        </a:rPr>
                        <a:t>4.04%,</a:t>
                      </a:r>
                      <a:r>
                        <a:rPr lang="zh-CN" altLang="en-US" sz="1200" b="0">
                          <a:latin typeface="宋体" panose="02010600030101010101" pitchFamily="2" charset="-122"/>
                          <a:ea typeface="宋体" panose="02010600030101010101" pitchFamily="2" charset="-122"/>
                          <a:cs typeface="宋体" panose="02010600030101010101" pitchFamily="2" charset="-122"/>
                        </a:rPr>
                        <a:t>比</a:t>
                      </a:r>
                      <a:r>
                        <a:rPr lang="en-US" altLang="zh-CN" sz="1200" b="0">
                          <a:latin typeface="宋体" panose="02010600030101010101" pitchFamily="2" charset="-122"/>
                          <a:ea typeface="宋体" panose="02010600030101010101" pitchFamily="2" charset="-122"/>
                          <a:cs typeface="宋体" panose="02010600030101010101" pitchFamily="2" charset="-122"/>
                        </a:rPr>
                        <a:t>BOAR</a:t>
                      </a:r>
                      <a:r>
                        <a:rPr lang="zh-CN" altLang="en-US" sz="1200" b="0">
                          <a:latin typeface="宋体" panose="02010600030101010101" pitchFamily="2" charset="-122"/>
                          <a:ea typeface="宋体" panose="02010600030101010101" pitchFamily="2" charset="-122"/>
                          <a:cs typeface="宋体" panose="02010600030101010101" pitchFamily="2" charset="-122"/>
                        </a:rPr>
                        <a:t>模型进一步降低了</a:t>
                      </a:r>
                      <a:r>
                        <a:rPr lang="en-US" altLang="zh-CN" sz="1200" b="0">
                          <a:latin typeface="宋体" panose="02010600030101010101" pitchFamily="2" charset="-122"/>
                          <a:ea typeface="宋体" panose="02010600030101010101" pitchFamily="2" charset="-122"/>
                          <a:cs typeface="宋体" panose="02010600030101010101" pitchFamily="2" charset="-122"/>
                        </a:rPr>
                        <a:t>1.49</a:t>
                      </a:r>
                      <a:r>
                        <a:rPr lang="zh-CN" altLang="en-US" sz="1200" b="0">
                          <a:latin typeface="宋体" panose="02010600030101010101" pitchFamily="2" charset="-122"/>
                          <a:ea typeface="宋体" panose="02010600030101010101" pitchFamily="2" charset="-122"/>
                          <a:cs typeface="宋体" panose="02010600030101010101" pitchFamily="2" charset="-122"/>
                        </a:rPr>
                        <a:t>个百分点。</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8820">
                <a:tc>
                  <a:txBody>
                    <a:bodyPr/>
                    <a:p>
                      <a:pPr indent="0">
                        <a:buNone/>
                      </a:pPr>
                      <a:r>
                        <a:rPr lang="zh-CN" altLang="en-US" sz="1200" b="0">
                          <a:latin typeface="Calibri" panose="020F0502020204030204" charset="0"/>
                          <a:cs typeface="Calibri" panose="020F0502020204030204" charset="0"/>
                        </a:rPr>
                        <a:t>李敏波</a:t>
                      </a:r>
                      <a:r>
                        <a:rPr lang="en-US" altLang="zh-CN" sz="1200" b="0">
                          <a:latin typeface="Calibri" panose="020F0502020204030204" charset="0"/>
                          <a:cs typeface="Calibri" panose="020F0502020204030204" charset="0"/>
                        </a:rPr>
                        <a:t>, </a:t>
                      </a:r>
                      <a:r>
                        <a:rPr lang="zh-CN" altLang="en-US" sz="1200" b="0">
                          <a:latin typeface="Calibri" panose="020F0502020204030204" charset="0"/>
                          <a:cs typeface="Calibri" panose="020F0502020204030204" charset="0"/>
                        </a:rPr>
                        <a:t>王海鹏</a:t>
                      </a:r>
                      <a:r>
                        <a:rPr lang="en-US" altLang="zh-CN" sz="1200" b="0">
                          <a:latin typeface="Calibri" panose="020F0502020204030204" charset="0"/>
                          <a:cs typeface="Calibri" panose="020F0502020204030204" charset="0"/>
                        </a:rPr>
                        <a:t>, </a:t>
                      </a:r>
                      <a:r>
                        <a:rPr lang="zh-CN" altLang="en-US" sz="1200" b="0">
                          <a:latin typeface="Calibri" panose="020F0502020204030204" charset="0"/>
                          <a:cs typeface="Calibri" panose="020F0502020204030204" charset="0"/>
                        </a:rPr>
                        <a:t>陈松奎</a:t>
                      </a:r>
                      <a:r>
                        <a:rPr lang="en-US" altLang="zh-CN" sz="1200" b="0">
                          <a:latin typeface="Calibri" panose="020F0502020204030204" charset="0"/>
                          <a:cs typeface="Calibri" panose="020F0502020204030204" charset="0"/>
                        </a:rPr>
                        <a:t>,</a:t>
                      </a:r>
                      <a:r>
                        <a:rPr lang="zh-CN" altLang="en-US" sz="1200" b="0">
                          <a:latin typeface="Calibri" panose="020F0502020204030204" charset="0"/>
                          <a:cs typeface="Calibri" panose="020F0502020204030204" charset="0"/>
                        </a:rPr>
                        <a:t>等</a:t>
                      </a:r>
                      <a:r>
                        <a:rPr lang="en-US" altLang="zh-CN" sz="1200" b="0">
                          <a:latin typeface="Calibri" panose="020F0502020204030204" charset="0"/>
                          <a:cs typeface="Calibri" panose="020F0502020204030204" charset="0"/>
                        </a:rPr>
                        <a:t>.</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2017</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轮胎销售数据预测</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轮胎企业销售数据，多个不同领域的销售数据源</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LASSO(The Least Absolute Shrinkage and Selectionator Operator)</a:t>
                      </a:r>
                      <a:r>
                        <a:rPr lang="zh-CN" altLang="en-US" sz="1200" b="0">
                          <a:latin typeface="宋体" panose="02010600030101010101" pitchFamily="2" charset="-122"/>
                          <a:ea typeface="宋体" panose="02010600030101010101" pitchFamily="2" charset="-122"/>
                          <a:cs typeface="宋体" panose="02010600030101010101" pitchFamily="2" charset="-122"/>
                        </a:rPr>
                        <a:t>方法的多任务学习方法</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实验数据验证能够提升轮胎销售预测的准确率</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84910">
                <a:tc>
                  <a:txBody>
                    <a:bodyPr/>
                    <a:p>
                      <a:pPr indent="0">
                        <a:buNone/>
                      </a:pPr>
                      <a:r>
                        <a:rPr lang="zh-CN" altLang="en-US" sz="1200" b="0">
                          <a:latin typeface="Calibri" panose="020F0502020204030204" charset="0"/>
                          <a:cs typeface="Calibri" panose="020F0502020204030204" charset="0"/>
                        </a:rPr>
                        <a:t>崔东佳</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2014</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品牌汽车销量预测</a:t>
                      </a:r>
                      <a:r>
                        <a:rPr lang="zh-CN" altLang="en-US" sz="1200" b="0">
                          <a:latin typeface="宋体" panose="02010600030101010101" pitchFamily="2" charset="-122"/>
                          <a:ea typeface="宋体" panose="02010600030101010101" pitchFamily="2" charset="-122"/>
                          <a:cs typeface="宋体" panose="02010600030101010101" pitchFamily="2" charset="-122"/>
                        </a:rPr>
                        <a:t>，实施监控</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百度搜索引擎搜索与奇瑞、大众及宝马三个品牌汽车相关的关键词</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综合赋权和错位逐步合成方法对搜索到的关键词进行合成，得出搜索指数。建立回归预测模型，进行协整分析和</a:t>
                      </a:r>
                      <a:r>
                        <a:rPr lang="en-US" altLang="zh-CN" sz="1200" b="0">
                          <a:latin typeface="宋体" panose="02010600030101010101" pitchFamily="2" charset="-122"/>
                          <a:ea typeface="宋体" panose="02010600030101010101" pitchFamily="2" charset="-122"/>
                          <a:cs typeface="宋体" panose="02010600030101010101" pitchFamily="2" charset="-122"/>
                        </a:rPr>
                        <a:t>Granger</a:t>
                      </a:r>
                      <a:r>
                        <a:rPr lang="zh-CN" altLang="en-US" sz="1200" b="0">
                          <a:latin typeface="宋体" panose="02010600030101010101" pitchFamily="2" charset="-122"/>
                          <a:ea typeface="宋体" panose="02010600030101010101" pitchFamily="2" charset="-122"/>
                          <a:cs typeface="宋体" panose="02010600030101010101" pitchFamily="2" charset="-122"/>
                        </a:rPr>
                        <a:t>因果检验。</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相比传统的汽车销量预测方法，该方法具有很高的预测精度（处于低端市场，拟合度为</a:t>
                      </a:r>
                      <a:r>
                        <a:rPr lang="en-US" altLang="zh-CN" sz="1200" b="0">
                          <a:latin typeface="宋体" panose="02010600030101010101" pitchFamily="2" charset="-122"/>
                          <a:ea typeface="宋体" panose="02010600030101010101" pitchFamily="2" charset="-122"/>
                          <a:cs typeface="宋体" panose="02010600030101010101" pitchFamily="2" charset="-122"/>
                        </a:rPr>
                        <a:t>70.0</a:t>
                      </a:r>
                      <a:r>
                        <a:rPr lang="zh-CN" altLang="en-US" sz="1200" b="0">
                          <a:latin typeface="宋体" panose="02010600030101010101" pitchFamily="2" charset="-122"/>
                          <a:ea typeface="宋体" panose="02010600030101010101" pitchFamily="2" charset="-122"/>
                          <a:cs typeface="宋体" panose="02010600030101010101" pitchFamily="2" charset="-122"/>
                        </a:rPr>
                        <a:t>％，中端市场拟合度为</a:t>
                      </a:r>
                      <a:r>
                        <a:rPr lang="en-US" altLang="zh-CN" sz="1200" b="0">
                          <a:latin typeface="宋体" panose="02010600030101010101" pitchFamily="2" charset="-122"/>
                          <a:ea typeface="宋体" panose="02010600030101010101" pitchFamily="2" charset="-122"/>
                          <a:cs typeface="宋体" panose="02010600030101010101" pitchFamily="2" charset="-122"/>
                        </a:rPr>
                        <a:t>95.2</a:t>
                      </a:r>
                      <a:r>
                        <a:rPr lang="zh-CN" altLang="en-US" sz="1200" b="0">
                          <a:latin typeface="宋体" panose="02010600030101010101" pitchFamily="2" charset="-122"/>
                          <a:ea typeface="宋体" panose="02010600030101010101" pitchFamily="2" charset="-122"/>
                          <a:cs typeface="宋体" panose="02010600030101010101" pitchFamily="2" charset="-122"/>
                        </a:rPr>
                        <a:t>％，高端市场拟合度为</a:t>
                      </a:r>
                      <a:r>
                        <a:rPr lang="en-US" altLang="zh-CN" sz="1200" b="0">
                          <a:latin typeface="宋体" panose="02010600030101010101" pitchFamily="2" charset="-122"/>
                          <a:ea typeface="宋体" panose="02010600030101010101" pitchFamily="2" charset="-122"/>
                          <a:cs typeface="宋体" panose="02010600030101010101" pitchFamily="2" charset="-122"/>
                        </a:rPr>
                        <a:t>97.7</a:t>
                      </a:r>
                      <a:r>
                        <a:rPr lang="zh-CN" altLang="en-US" sz="1200" b="0">
                          <a:latin typeface="宋体" panose="02010600030101010101" pitchFamily="2" charset="-122"/>
                          <a:ea typeface="宋体" panose="02010600030101010101" pitchFamily="2" charset="-122"/>
                          <a:cs typeface="宋体" panose="02010600030101010101" pitchFamily="2" charset="-122"/>
                        </a:rPr>
                        <a:t>％，且比统计部门发布提前一个月左右。</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98855">
                <a:tc>
                  <a:txBody>
                    <a:bodyPr/>
                    <a:p>
                      <a:pPr indent="0">
                        <a:buNone/>
                      </a:pPr>
                      <a:r>
                        <a:rPr lang="zh-CN" altLang="en-US" sz="1200" b="0">
                          <a:latin typeface="Calibri" panose="020F0502020204030204" charset="0"/>
                          <a:cs typeface="Calibri" panose="020F0502020204030204" charset="0"/>
                        </a:rPr>
                        <a:t>刘晶</a:t>
                      </a:r>
                      <a:r>
                        <a:rPr lang="en-US" altLang="zh-CN" sz="1200" b="0">
                          <a:latin typeface="Calibri" panose="020F0502020204030204" charset="0"/>
                          <a:cs typeface="Calibri" panose="020F0502020204030204" charset="0"/>
                        </a:rPr>
                        <a:t>, </a:t>
                      </a:r>
                      <a:r>
                        <a:rPr lang="zh-CN" altLang="en-US" sz="1200" b="0">
                          <a:latin typeface="Calibri" panose="020F0502020204030204" charset="0"/>
                          <a:cs typeface="Calibri" panose="020F0502020204030204" charset="0"/>
                        </a:rPr>
                        <a:t>和述群</a:t>
                      </a:r>
                      <a:r>
                        <a:rPr lang="en-US" altLang="zh-CN" sz="1200" b="0">
                          <a:latin typeface="Calibri" panose="020F0502020204030204" charset="0"/>
                          <a:cs typeface="Calibri" panose="020F0502020204030204" charset="0"/>
                        </a:rPr>
                        <a:t>, </a:t>
                      </a:r>
                      <a:r>
                        <a:rPr lang="zh-CN" altLang="en-US" sz="1200" b="0">
                          <a:latin typeface="Calibri" panose="020F0502020204030204" charset="0"/>
                          <a:cs typeface="Calibri" panose="020F0502020204030204" charset="0"/>
                        </a:rPr>
                        <a:t>朱清香</a:t>
                      </a:r>
                      <a:r>
                        <a:rPr lang="en-US" altLang="zh-CN" sz="1200" b="0">
                          <a:latin typeface="Calibri" panose="020F0502020204030204" charset="0"/>
                          <a:cs typeface="Calibri" panose="020F0502020204030204" charset="0"/>
                        </a:rPr>
                        <a:t>,</a:t>
                      </a:r>
                      <a:r>
                        <a:rPr lang="zh-CN" altLang="en-US" sz="1200" b="0">
                          <a:latin typeface="Calibri" panose="020F0502020204030204" charset="0"/>
                          <a:cs typeface="Calibri" panose="020F0502020204030204" charset="0"/>
                        </a:rPr>
                        <a:t>等</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2017</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线上农产品销量预测</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涉农电商销售数据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结合深度学习算法优势和涉农电商销售数据特点的皇冠模型</a:t>
                      </a:r>
                      <a:r>
                        <a:rPr lang="en-US" altLang="zh-CN" sz="1200" b="0">
                          <a:latin typeface="宋体" panose="02010600030101010101" pitchFamily="2" charset="-122"/>
                          <a:ea typeface="宋体" panose="02010600030101010101" pitchFamily="2" charset="-122"/>
                          <a:cs typeface="宋体" panose="02010600030101010101" pitchFamily="2" charset="-122"/>
                        </a:rPr>
                        <a:t>(ICM)</a:t>
                      </a:r>
                      <a:r>
                        <a:rPr lang="zh-CN" altLang="en-US" sz="1200" b="0">
                          <a:latin typeface="宋体" panose="02010600030101010101" pitchFamily="2" charset="-122"/>
                          <a:ea typeface="宋体" panose="02010600030101010101" pitchFamily="2" charset="-122"/>
                          <a:cs typeface="宋体" panose="02010600030101010101" pitchFamily="2" charset="-122"/>
                        </a:rPr>
                        <a:t>：建立因素评价指标，采用两层自编码网络提取样本特征，训练后用</a:t>
                      </a:r>
                      <a:r>
                        <a:rPr lang="en-US" altLang="zh-CN" sz="1200" b="0">
                          <a:latin typeface="宋体" panose="02010600030101010101" pitchFamily="2" charset="-122"/>
                          <a:ea typeface="宋体" panose="02010600030101010101" pitchFamily="2" charset="-122"/>
                          <a:cs typeface="宋体" panose="02010600030101010101" pitchFamily="2" charset="-122"/>
                        </a:rPr>
                        <a:t>BP</a:t>
                      </a:r>
                      <a:r>
                        <a:rPr lang="zh-CN" altLang="en-US" sz="1200" b="0">
                          <a:latin typeface="宋体" panose="02010600030101010101" pitchFamily="2" charset="-122"/>
                          <a:ea typeface="宋体" panose="02010600030101010101" pitchFamily="2" charset="-122"/>
                          <a:cs typeface="宋体" panose="02010600030101010101" pitchFamily="2" charset="-122"/>
                        </a:rPr>
                        <a:t>微调整个网络</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ICM</a:t>
                      </a:r>
                      <a:r>
                        <a:rPr lang="zh-CN" altLang="en-US" sz="1200" b="0">
                          <a:latin typeface="宋体" panose="02010600030101010101" pitchFamily="2" charset="-122"/>
                          <a:ea typeface="宋体" panose="02010600030101010101" pitchFamily="2" charset="-122"/>
                          <a:cs typeface="宋体" panose="02010600030101010101" pitchFamily="2" charset="-122"/>
                        </a:rPr>
                        <a:t>的分类准确率高达</a:t>
                      </a:r>
                      <a:r>
                        <a:rPr lang="en-US" altLang="zh-CN" sz="1200" b="0">
                          <a:latin typeface="宋体" panose="02010600030101010101" pitchFamily="2" charset="-122"/>
                          <a:ea typeface="宋体" panose="02010600030101010101" pitchFamily="2" charset="-122"/>
                          <a:cs typeface="宋体" panose="02010600030101010101" pitchFamily="2" charset="-122"/>
                        </a:rPr>
                        <a:t>88%,</a:t>
                      </a:r>
                      <a:r>
                        <a:rPr lang="zh-CN" altLang="en-US" sz="1200" b="0">
                          <a:latin typeface="宋体" panose="02010600030101010101" pitchFamily="2" charset="-122"/>
                          <a:ea typeface="宋体" panose="02010600030101010101" pitchFamily="2" charset="-122"/>
                          <a:cs typeface="宋体" panose="02010600030101010101" pitchFamily="2" charset="-122"/>
                        </a:rPr>
                        <a:t>明显高于其他未将数据进行特征学习的浅层分类器</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证明了</a:t>
                      </a:r>
                      <a:r>
                        <a:rPr lang="en-US" altLang="zh-CN" sz="1200" b="0">
                          <a:latin typeface="宋体" panose="02010600030101010101" pitchFamily="2" charset="-122"/>
                          <a:ea typeface="宋体" panose="02010600030101010101" pitchFamily="2" charset="-122"/>
                          <a:cs typeface="宋体" panose="02010600030101010101" pitchFamily="2" charset="-122"/>
                        </a:rPr>
                        <a:t>ICM</a:t>
                      </a:r>
                      <a:r>
                        <a:rPr lang="zh-CN" altLang="en-US" sz="1200" b="0">
                          <a:latin typeface="宋体" panose="02010600030101010101" pitchFamily="2" charset="-122"/>
                          <a:ea typeface="宋体" panose="02010600030101010101" pitchFamily="2" charset="-122"/>
                          <a:cs typeface="宋体" panose="02010600030101010101" pitchFamily="2" charset="-122"/>
                        </a:rPr>
                        <a:t>具有较好的增量自学习能力和层次认知能力。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相关行业产品需求、销量</a:t>
            </a:r>
            <a:endParaRPr lang="zh-CN" altLang="en-US"/>
          </a:p>
        </p:txBody>
      </p:sp>
      <p:sp>
        <p:nvSpPr>
          <p:cNvPr id="3" name="内容占位符 2"/>
          <p:cNvSpPr>
            <a:spLocks noGrp="1"/>
          </p:cNvSpPr>
          <p:nvPr>
            <p:ph idx="1"/>
          </p:nvPr>
        </p:nvSpPr>
        <p:spPr/>
        <p:txBody>
          <a:bodyPr/>
          <a:p>
            <a:r>
              <a:rPr lang="zh-CN" altLang="en-US"/>
              <a:t>涉及行业：</a:t>
            </a:r>
            <a:endParaRPr lang="zh-CN" altLang="en-US"/>
          </a:p>
          <a:p>
            <a:r>
              <a:rPr lang="zh-CN" altLang="en-US"/>
              <a:t>文化产业（电影、游戏和唱片等）、电信业、汽车工业、农业</a:t>
            </a:r>
            <a:endParaRPr lang="zh-CN" altLang="en-US"/>
          </a:p>
          <a:p>
            <a:endParaRPr lang="zh-CN" altLang="en-US"/>
          </a:p>
          <a:p>
            <a:r>
              <a:rPr lang="zh-CN" altLang="en-US"/>
              <a:t>研究路线：</a:t>
            </a:r>
            <a:endParaRPr lang="zh-CN" altLang="en-US"/>
          </a:p>
          <a:p>
            <a:r>
              <a:rPr lang="zh-CN" altLang="en-US"/>
              <a:t>搜索大数据</a:t>
            </a:r>
            <a:r>
              <a:rPr lang="en-US" altLang="zh-CN"/>
              <a:t>--</a:t>
            </a:r>
            <a:r>
              <a:rPr lang="zh-CN" altLang="en-US"/>
              <a:t>行业、产品相关关键词，得出搜索指数，加入传统统计、经济学模型，</a:t>
            </a:r>
            <a:r>
              <a:rPr lang="en-US" altLang="zh-CN"/>
              <a:t>--</a:t>
            </a:r>
            <a:r>
              <a:rPr lang="zh-CN" altLang="en-US"/>
              <a:t>消费者在</a:t>
            </a:r>
            <a:r>
              <a:rPr lang="en-US" altLang="zh-CN"/>
              <a:t>需求准备期</a:t>
            </a:r>
            <a:r>
              <a:rPr lang="zh-CN" altLang="en-US"/>
              <a:t>的信息获取</a:t>
            </a:r>
            <a:endParaRPr lang="zh-CN" altLang="en-US"/>
          </a:p>
          <a:p>
            <a:r>
              <a:rPr lang="zh-CN" altLang="en-US"/>
              <a:t>社交媒体大数据</a:t>
            </a:r>
            <a:r>
              <a:rPr lang="en-US" altLang="zh-CN"/>
              <a:t>--</a:t>
            </a:r>
            <a:r>
              <a:rPr lang="zh-CN" altLang="en-US">
                <a:sym typeface="+mn-ea"/>
              </a:rPr>
              <a:t>行业、产品相关评价，来源于电商或评价网站</a:t>
            </a:r>
            <a:r>
              <a:rPr lang="en-US" altLang="zh-CN">
                <a:sym typeface="+mn-ea"/>
              </a:rPr>
              <a:t>--</a:t>
            </a:r>
            <a:r>
              <a:rPr lang="zh-CN" altLang="en-US">
                <a:sym typeface="+mn-ea"/>
              </a:rPr>
              <a:t>捕捉相关情绪</a:t>
            </a:r>
            <a:endParaRPr lang="zh-CN" altLang="en-US">
              <a:sym typeface="+mn-ea"/>
            </a:endParaRPr>
          </a:p>
          <a:p>
            <a:r>
              <a:rPr lang="zh-CN" altLang="en-US"/>
              <a:t>电商大数据、工业大数据</a:t>
            </a:r>
            <a:r>
              <a:rPr lang="en-US" altLang="zh-CN"/>
              <a:t>--</a:t>
            </a:r>
            <a:r>
              <a:rPr lang="zh-CN" altLang="en-US"/>
              <a:t>直接利用前期销量</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相关行业产品价格</a:t>
            </a:r>
            <a:endParaRPr lang="zh-CN" altLang="en-US"/>
          </a:p>
        </p:txBody>
      </p:sp>
      <p:sp>
        <p:nvSpPr>
          <p:cNvPr id="6" name="内容占位符 5"/>
          <p:cNvSpPr/>
          <p:nvPr>
            <p:ph idx="1"/>
          </p:nvPr>
        </p:nvSpPr>
        <p:spPr>
          <a:xfrm>
            <a:off x="838200" y="1825625"/>
            <a:ext cx="10515600" cy="4798695"/>
          </a:xfrm>
        </p:spPr>
        <p:txBody>
          <a:bodyPr>
            <a:normAutofit lnSpcReduction="20000"/>
          </a:bodyPr>
          <a:p>
            <a:r>
              <a:rPr lang="zh-CN" altLang="en-US">
                <a:sym typeface="+mn-ea"/>
              </a:rPr>
              <a:t>房地产行业得到了充分的关注。</a:t>
            </a:r>
            <a:endParaRPr lang="zh-CN" altLang="en-US">
              <a:sym typeface="+mn-ea"/>
            </a:endParaRPr>
          </a:p>
          <a:p>
            <a:r>
              <a:rPr lang="zh-CN" altLang="en-US">
                <a:sym typeface="+mn-ea"/>
              </a:rPr>
              <a:t>不少学者检验了搜索大数据与房地产价格指数的关系，并使用搜索大数据预测中国各大城市的二手房价格和新房价格，取得了较好的拟合和预测效果，并具有时效性。</a:t>
            </a:r>
            <a:endParaRPr lang="zh-CN" altLang="en-US">
              <a:sym typeface="+mn-ea"/>
            </a:endParaRPr>
          </a:p>
          <a:p>
            <a:r>
              <a:rPr lang="zh-CN" altLang="en-US">
                <a:sym typeface="+mn-ea"/>
              </a:rPr>
              <a:t>例如董倩（2014）以北京、上海、广州、南京、沈阳和西安 6 个大中 城市的二手房价格和新房价格为研究对象,以百度搜索指数为数据基础,首先选出了对价格变动影响最大的关键词;</a:t>
            </a:r>
            <a:endParaRPr lang="zh-CN" altLang="en-US">
              <a:sym typeface="+mn-ea"/>
            </a:endParaRPr>
          </a:p>
          <a:p>
            <a:r>
              <a:rPr lang="zh-CN" altLang="en-US">
                <a:sym typeface="+mn-ea"/>
              </a:rPr>
              <a:t>然后采用交叉验证技术,运用随机森林等 8 种模型进行预测，最终在 成功地预测了 6 个城市的价格指数。月度结果比官方数据发布提前约两周。</a:t>
            </a:r>
            <a:endParaRPr lang="zh-CN" altLang="en-US">
              <a:sym typeface="+mn-ea"/>
            </a:endParaRPr>
          </a:p>
          <a:p>
            <a:r>
              <a:rPr lang="zh-CN" altLang="en-US">
                <a:sym typeface="+mn-ea"/>
              </a:rPr>
              <a:t>总结相关研究发现，其主要采用搜索指数的方法。</a:t>
            </a:r>
            <a:endParaRPr lang="zh-CN" altLang="en-US">
              <a:sym typeface="+mn-ea"/>
            </a:endParaRPr>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相关行业产品价格</a:t>
            </a:r>
            <a:endParaRPr lang="zh-CN" altLang="en-US"/>
          </a:p>
        </p:txBody>
      </p:sp>
      <p:pic>
        <p:nvPicPr>
          <p:cNvPr id="4" name="内容占位符 3"/>
          <p:cNvPicPr>
            <a:picLocks noChangeAspect="1"/>
          </p:cNvPicPr>
          <p:nvPr>
            <p:ph idx="1"/>
          </p:nvPr>
        </p:nvPicPr>
        <p:blipFill>
          <a:blip r:embed="rId1"/>
          <a:stretch>
            <a:fillRect/>
          </a:stretch>
        </p:blipFill>
        <p:spPr>
          <a:xfrm>
            <a:off x="586740" y="1455420"/>
            <a:ext cx="6021070" cy="5110480"/>
          </a:xfrm>
          <a:prstGeom prst="rect">
            <a:avLst/>
          </a:prstGeom>
        </p:spPr>
      </p:pic>
      <p:pic>
        <p:nvPicPr>
          <p:cNvPr id="5" name="图片 4"/>
          <p:cNvPicPr>
            <a:picLocks noChangeAspect="1"/>
          </p:cNvPicPr>
          <p:nvPr/>
        </p:nvPicPr>
        <p:blipFill>
          <a:blip r:embed="rId2"/>
          <a:stretch>
            <a:fillRect/>
          </a:stretch>
        </p:blipFill>
        <p:spPr>
          <a:xfrm>
            <a:off x="6449060" y="1337310"/>
            <a:ext cx="4904740" cy="52285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资源能源需求预测</a:t>
            </a:r>
            <a:endParaRPr lang="zh-CN" altLang="en-US"/>
          </a:p>
        </p:txBody>
      </p:sp>
      <p:sp>
        <p:nvSpPr>
          <p:cNvPr id="3" name="内容占位符 2"/>
          <p:cNvSpPr/>
          <p:nvPr>
            <p:ph idx="1"/>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国内的一些研究集中在构建大数据在电力需求侧的应用模型，解决电力大数据在数据采集、传输、存储以及分析上的总体框架设计，如上图所示的一种模型。</a:t>
            </a:r>
            <a:endParaRPr lang="zh-CN" altLang="en-US">
              <a:sym typeface="+mn-ea"/>
            </a:endParaRPr>
          </a:p>
          <a:p>
            <a:r>
              <a:rPr lang="zh-CN" altLang="en-US">
                <a:sym typeface="+mn-ea"/>
              </a:rPr>
              <a:t>国外的研究也提供了类似的设计，并且进一步提出了基于map/reduce的线性回归等模型，以前期电力消费数据预测能源的消费与需求，测试效果显示预测与真实值十分接近，并且在速度上有优势。</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资源能源需求预测</a:t>
            </a:r>
            <a:endParaRPr lang="zh-CN" altLang="en-US"/>
          </a:p>
        </p:txBody>
      </p:sp>
      <p:pic>
        <p:nvPicPr>
          <p:cNvPr id="4" name="图片 1"/>
          <p:cNvPicPr>
            <a:picLocks noChangeAspect="1"/>
          </p:cNvPicPr>
          <p:nvPr>
            <p:ph idx="1"/>
          </p:nvPr>
        </p:nvPicPr>
        <p:blipFill>
          <a:blip r:embed="rId1"/>
          <a:stretch>
            <a:fillRect/>
          </a:stretch>
        </p:blipFill>
        <p:spPr>
          <a:xfrm>
            <a:off x="1306195" y="2112645"/>
            <a:ext cx="9579610" cy="405828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资源能源价格预测</a:t>
            </a:r>
            <a:endParaRPr lang="zh-CN" altLang="en-US"/>
          </a:p>
        </p:txBody>
      </p:sp>
      <p:sp>
        <p:nvSpPr>
          <p:cNvPr id="3" name="内容占位符 2"/>
          <p:cNvSpPr/>
          <p:nvPr>
            <p:ph idx="1"/>
          </p:nvPr>
        </p:nvSpPr>
        <p:spPr/>
        <p:txBody>
          <a:bodyPr/>
          <a:p>
            <a:r>
              <a:rPr lang="zh-CN" altLang="en-US">
                <a:sym typeface="+mn-ea"/>
              </a:rPr>
              <a:t>价格方面，不少研究进行了国际原油价格走势预测。主要采用新闻情感变化，或搜索数据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预测油价。模型方面同样是采用机器学习的方法以及计量经济学的经典方法。在油价的预测方面使用传统数据已经有非常多经验，而实验也表明加入了大数据后确实带来了预测效果的提升。</a:t>
            </a:r>
            <a:endParaRPr lang="zh-CN" altLang="en-US">
              <a:sym typeface="+mn-ea"/>
            </a:endParaRPr>
          </a:p>
          <a:p>
            <a:r>
              <a:rPr lang="zh-CN" altLang="en-US">
                <a:sym typeface="+mn-ea"/>
              </a:rPr>
              <a:t>在电力价格预测上，也有研究对以往的算法进行改进以更好利用电力大数据提高精确度。</a:t>
            </a:r>
            <a:endParaRPr lang="zh-CN" altLang="en-US"/>
          </a:p>
          <a:p>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2550</Words>
  <Application>WPS 演示</Application>
  <PresentationFormat>宽屏</PresentationFormat>
  <Paragraphs>151</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Calibri Light</vt:lpstr>
      <vt:lpstr>Calibri</vt:lpstr>
      <vt:lpstr>微软雅黑</vt:lpstr>
      <vt:lpstr>Arial Unicode MS</vt:lpstr>
      <vt:lpstr>Office 主题</vt:lpstr>
      <vt:lpstr>PowerPoint 演示文稿</vt:lpstr>
      <vt:lpstr>相关行业产品需求、销量</vt:lpstr>
      <vt:lpstr>相关行业产品需求、销量</vt:lpstr>
      <vt:lpstr>相关行业产品需求、销量</vt:lpstr>
      <vt:lpstr>相关行业产品价格</vt:lpstr>
      <vt:lpstr>相关行业产品价格</vt:lpstr>
      <vt:lpstr>资源能源需求预测</vt:lpstr>
      <vt:lpstr>资源能源需求预测</vt:lpstr>
      <vt:lpstr>资源能源价格预测</vt:lpstr>
      <vt:lpstr>资源能源价格预测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longing life</cp:lastModifiedBy>
  <cp:revision>3</cp:revision>
  <dcterms:created xsi:type="dcterms:W3CDTF">2015-05-05T08:02:00Z</dcterms:created>
  <dcterms:modified xsi:type="dcterms:W3CDTF">2018-03-07T08:52:05Z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