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0" r:id="rId4"/>
    <p:sldId id="284" r:id="rId6"/>
    <p:sldId id="285" r:id="rId7"/>
    <p:sldId id="286" r:id="rId8"/>
    <p:sldId id="258" r:id="rId9"/>
    <p:sldId id="259" r:id="rId10"/>
    <p:sldId id="271" r:id="rId11"/>
    <p:sldId id="272" r:id="rId12"/>
    <p:sldId id="263" r:id="rId13"/>
    <p:sldId id="287" r:id="rId14"/>
    <p:sldId id="264" r:id="rId15"/>
    <p:sldId id="283" r:id="rId16"/>
    <p:sldId id="2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电商平台大数据</a:t>
            </a:r>
            <a:endParaRPr lang="zh-CN" altLang="en-US"/>
          </a:p>
        </p:txBody>
      </p:sp>
      <p:sp>
        <p:nvSpPr>
          <p:cNvPr id="6" name="内容占位符 5"/>
          <p:cNvSpPr/>
          <p:nvPr>
            <p:ph idx="1"/>
          </p:nvPr>
        </p:nvSpPr>
        <p:spPr>
          <a:xfrm>
            <a:off x="1012825" y="1487170"/>
            <a:ext cx="5303520" cy="2477135"/>
          </a:xfrm>
        </p:spPr>
        <p:txBody>
          <a:bodyPr>
            <a:normAutofit lnSpcReduction="10000"/>
          </a:bodyPr>
          <a:p>
            <a:r>
              <a:rPr lang="zh-CN" altLang="en-US"/>
              <a:t>阿里巴巴“天池”大数据研究平台：</a:t>
            </a:r>
            <a:endParaRPr lang="zh-CN" altLang="en-US"/>
          </a:p>
          <a:p>
            <a:r>
              <a:rPr lang="zh-CN" altLang="en-US"/>
              <a:t>开放式数据研究、课题合作、竞赛活动。数据集包括用户购买成交记录、商品购买评论记录、商品浏览日志记录等。</a:t>
            </a:r>
            <a:endParaRPr lang="zh-CN" altLang="en-US"/>
          </a:p>
          <a:p>
            <a:endParaRPr lang="zh-CN" altLang="en-US"/>
          </a:p>
        </p:txBody>
      </p:sp>
      <p:sp>
        <p:nvSpPr>
          <p:cNvPr id="3" name="文本框 2"/>
          <p:cNvSpPr txBox="1"/>
          <p:nvPr/>
        </p:nvSpPr>
        <p:spPr>
          <a:xfrm>
            <a:off x="7028815" y="1047115"/>
            <a:ext cx="4324985" cy="2245360"/>
          </a:xfrm>
          <a:prstGeom prst="rect">
            <a:avLst/>
          </a:prstGeom>
          <a:noFill/>
        </p:spPr>
        <p:txBody>
          <a:bodyPr wrap="square" rtlCol="0">
            <a:spAutoFit/>
          </a:bodyPr>
          <a:p>
            <a:r>
              <a:rPr lang="zh-CN" altLang="en-US" sz="2800"/>
              <a:t>京东万象大数据开放平台：围绕数据提供方、数据需求方、数据服务方等多方，构建的综合性数据开放平台。</a:t>
            </a:r>
            <a:endParaRPr lang="zh-CN" altLang="en-US" sz="2800"/>
          </a:p>
        </p:txBody>
      </p:sp>
      <p:sp>
        <p:nvSpPr>
          <p:cNvPr id="7" name="文本框 6"/>
          <p:cNvSpPr txBox="1"/>
          <p:nvPr/>
        </p:nvSpPr>
        <p:spPr>
          <a:xfrm>
            <a:off x="7235825" y="4117975"/>
            <a:ext cx="4798060" cy="1814830"/>
          </a:xfrm>
          <a:prstGeom prst="rect">
            <a:avLst/>
          </a:prstGeom>
          <a:noFill/>
        </p:spPr>
        <p:txBody>
          <a:bodyPr wrap="square" rtlCol="0" anchor="t">
            <a:spAutoFit/>
          </a:bodyPr>
          <a:p>
            <a:r>
              <a:rPr lang="zh-CN" altLang="en-US" sz="2800">
                <a:sym typeface="+mn-ea"/>
              </a:rPr>
              <a:t>京东金融大数据消费指数：</a:t>
            </a:r>
            <a:endParaRPr lang="zh-CN" altLang="en-US" sz="2800">
              <a:sym typeface="+mn-ea"/>
            </a:endParaRPr>
          </a:p>
          <a:p>
            <a:r>
              <a:rPr lang="zh-CN" altLang="en-US" sz="2800">
                <a:sym typeface="+mn-ea"/>
              </a:rPr>
              <a:t>涵盖12个行业，反映了各行业网上销售及价格趋势。</a:t>
            </a:r>
            <a:endParaRPr lang="zh-CN" altLang="en-US" sz="2800">
              <a:sym typeface="+mn-ea"/>
            </a:endParaRPr>
          </a:p>
          <a:p>
            <a:endParaRPr lang="zh-CN" altLang="en-US" sz="2800">
              <a:sym typeface="+mn-ea"/>
            </a:endParaRPr>
          </a:p>
        </p:txBody>
      </p:sp>
      <p:sp>
        <p:nvSpPr>
          <p:cNvPr id="8" name="文本框 7"/>
          <p:cNvSpPr txBox="1"/>
          <p:nvPr/>
        </p:nvSpPr>
        <p:spPr>
          <a:xfrm>
            <a:off x="837565" y="3964305"/>
            <a:ext cx="6191250" cy="2122805"/>
          </a:xfrm>
          <a:prstGeom prst="rect">
            <a:avLst/>
          </a:prstGeom>
          <a:noFill/>
        </p:spPr>
        <p:txBody>
          <a:bodyPr wrap="square" rtlCol="0" anchor="t">
            <a:spAutoFit/>
          </a:bodyPr>
          <a:p>
            <a:r>
              <a:rPr lang="zh-CN" altLang="en-US" sz="2800">
                <a:sym typeface="+mn-ea"/>
              </a:rPr>
              <a:t>阿里指数：</a:t>
            </a:r>
            <a:endParaRPr lang="zh-CN" altLang="en-US" sz="2800">
              <a:sym typeface="+mn-ea"/>
            </a:endParaRPr>
          </a:p>
          <a:p>
            <a:r>
              <a:rPr lang="zh-CN" altLang="en-US" sz="2800">
                <a:sym typeface="+mn-ea"/>
              </a:rPr>
              <a:t>了解电子商务平台市场动向，</a:t>
            </a:r>
            <a:r>
              <a:rPr lang="zh-CN" altLang="en-US" sz="2800">
                <a:sym typeface="+mn-ea"/>
              </a:rPr>
              <a:t>行业的现状，获悉它在特定地区的发展态势，</a:t>
            </a:r>
            <a:r>
              <a:rPr lang="zh-CN" altLang="en-US" sz="2400">
                <a:sym typeface="+mn-ea"/>
              </a:rPr>
              <a:t>区域贸易往来、热门类目、行业指数、搜索词排行、热门地区等</a:t>
            </a:r>
            <a:endParaRPr lang="zh-CN" altLang="en-US" sz="24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电商平台大数据</a:t>
            </a:r>
            <a:endParaRPr lang="zh-CN" altLang="en-US"/>
          </a:p>
        </p:txBody>
      </p:sp>
      <p:sp>
        <p:nvSpPr>
          <p:cNvPr id="6" name="内容占位符 5"/>
          <p:cNvSpPr/>
          <p:nvPr>
            <p:ph idx="1"/>
          </p:nvPr>
        </p:nvSpPr>
        <p:spPr>
          <a:xfrm>
            <a:off x="838200" y="1825625"/>
            <a:ext cx="5303520" cy="7167880"/>
          </a:xfrm>
        </p:spPr>
        <p:txBody>
          <a:bodyPr>
            <a:normAutofit/>
          </a:bodyPr>
          <a:p>
            <a:r>
              <a:rPr lang="zh-CN" altLang="en-US"/>
              <a:t>进出口相关数据</a:t>
            </a:r>
            <a:endParaRPr lang="zh-CN" altLang="en-US"/>
          </a:p>
          <a:p>
            <a:r>
              <a:rPr lang="zh-CN" altLang="en-US"/>
              <a:t>全球速卖通（AliExpress）是阿里巴巴帮助中小企业打造的融合订单、支付、物流于一体的外贸在线交易平台，正式上线于2010年4月。该平台积累的进出口交易数据对于资源能源的安全风险分析也有一定作用。</a:t>
            </a:r>
            <a:endParaRPr lang="zh-CN" altLang="en-US"/>
          </a:p>
        </p:txBody>
      </p:sp>
      <p:sp>
        <p:nvSpPr>
          <p:cNvPr id="4" name="文本框 3"/>
          <p:cNvSpPr txBox="1"/>
          <p:nvPr/>
        </p:nvSpPr>
        <p:spPr>
          <a:xfrm>
            <a:off x="7029450" y="1825625"/>
            <a:ext cx="3837305" cy="3784600"/>
          </a:xfrm>
          <a:prstGeom prst="rect">
            <a:avLst/>
          </a:prstGeom>
          <a:noFill/>
        </p:spPr>
        <p:txBody>
          <a:bodyPr wrap="square" rtlCol="0">
            <a:spAutoFit/>
          </a:bodyPr>
          <a:p>
            <a:r>
              <a:rPr lang="zh-CN" altLang="en-US" sz="2400"/>
              <a:t>大宗商品交易市场的数据：</a:t>
            </a:r>
            <a:endParaRPr lang="zh-CN" altLang="en-US" sz="2400"/>
          </a:p>
          <a:p>
            <a:endParaRPr lang="zh-CN" altLang="en-US" sz="2400"/>
          </a:p>
          <a:p>
            <a:r>
              <a:rPr lang="zh-CN" altLang="en-US" sz="2400"/>
              <a:t>金网安泰公司为全国 370 多家大宗商品交易市场（约占到国内近 2/3 合规市场）提供了大宗商品交易平台软件，从而积累了大量原始交易数据。对于宏观经济监测预测也具有重要意义。</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 新闻、行业相关网页数据 </a:t>
            </a:r>
            <a:endParaRPr lang="zh-CN" altLang="en-US"/>
          </a:p>
        </p:txBody>
      </p:sp>
      <p:sp>
        <p:nvSpPr>
          <p:cNvPr id="6" name="内容占位符 5"/>
          <p:cNvSpPr/>
          <p:nvPr>
            <p:ph idx="1"/>
          </p:nvPr>
        </p:nvSpPr>
        <p:spPr>
          <a:xfrm>
            <a:off x="838200" y="1428750"/>
            <a:ext cx="8162290" cy="2550795"/>
          </a:xfrm>
        </p:spPr>
        <p:txBody>
          <a:bodyPr>
            <a:normAutofit fontScale="80000"/>
          </a:bodyPr>
          <a:p>
            <a:endParaRPr lang="zh-CN" altLang="en-US"/>
          </a:p>
          <a:p>
            <a:r>
              <a:rPr lang="zh-CN" altLang="en-US"/>
              <a:t>新闻与行业相关的网页数据提供了所关注问题的最新资讯，从中可以提取出有价值的事实性数据，以及公众的关注度、情绪等信息。可以被应用于宏观经济指数如网络价格指数的建立，预测产品销量、投资者关注度以及股价等。如网络零售商品价格相关、财经相关。</a:t>
            </a:r>
            <a:endParaRPr lang="zh-CN" altLang="en-US"/>
          </a:p>
          <a:p>
            <a:r>
              <a:rPr lang="zh-CN" altLang="en-US"/>
              <a:t>新闻数据的获取可以采用网页爬虫，也可使用RSS等技术</a:t>
            </a:r>
            <a:endParaRPr lang="zh-CN" altLang="en-US"/>
          </a:p>
        </p:txBody>
      </p:sp>
      <p:sp>
        <p:nvSpPr>
          <p:cNvPr id="4" name="标题 1"/>
          <p:cNvSpPr>
            <a:spLocks noGrp="1"/>
          </p:cNvSpPr>
          <p:nvPr/>
        </p:nvSpPr>
        <p:spPr>
          <a:xfrm>
            <a:off x="1029335" y="39795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sym typeface="+mn-ea"/>
              </a:rPr>
              <a:t>5 企业管理大数据  </a:t>
            </a:r>
            <a:endParaRPr lang="zh-CN" altLang="en-US"/>
          </a:p>
        </p:txBody>
      </p:sp>
      <p:sp>
        <p:nvSpPr>
          <p:cNvPr id="5" name="内容占位符 5"/>
          <p:cNvSpPr/>
          <p:nvPr/>
        </p:nvSpPr>
        <p:spPr>
          <a:xfrm>
            <a:off x="1164590" y="5033010"/>
            <a:ext cx="10686415" cy="161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分析销量、库存时使用企业内部生产零售数据</a:t>
            </a:r>
            <a:endParaRPr lang="zh-CN" altLang="en-US" sz="2400"/>
          </a:p>
          <a:p>
            <a:r>
              <a:rPr lang="zh-CN" altLang="en-US" sz="2400"/>
              <a:t>分析金融市场的相关因素时，使用期货、大宗商品等交易所提供的交易数据、投资人数据，期货交易所每秒钟提供两笔交易品种的实时数据</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 物联网大数据  </a:t>
            </a:r>
            <a:endParaRPr lang="zh-CN" altLang="en-US"/>
          </a:p>
        </p:txBody>
      </p:sp>
      <p:sp>
        <p:nvSpPr>
          <p:cNvPr id="6" name="内容占位符 5"/>
          <p:cNvSpPr/>
          <p:nvPr>
            <p:ph idx="1"/>
          </p:nvPr>
        </p:nvSpPr>
        <p:spPr>
          <a:xfrm>
            <a:off x="1148715" y="1429385"/>
            <a:ext cx="10686415" cy="2925445"/>
          </a:xfrm>
        </p:spPr>
        <p:txBody>
          <a:bodyPr>
            <a:normAutofit/>
          </a:bodyPr>
          <a:p>
            <a:r>
              <a:rPr lang="zh-CN" altLang="en-US"/>
              <a:t>物联网数据的特性在于，成千上万多种多样的设备产生海量异构、流模式以及地理位置分散的实时数据，且这些设备周期性地发送关于特定监控现象的观察结果，亦或是报告感兴趣的特定／异常事件的发生情况。</a:t>
            </a:r>
            <a:endParaRPr lang="zh-CN" altLang="en-US"/>
          </a:p>
          <a:p>
            <a:r>
              <a:rPr lang="zh-CN" altLang="en-US"/>
              <a:t>与资源能源安全风险相关的物联网大数据包括气象数据、手机通讯数据、地理位置GPS数据、电表电力数据、建筑物等设施的传感器数据等。</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3.互联网大数据与传统数据的配合</a:t>
            </a:r>
            <a:endParaRPr lang="zh-CN" altLang="en-US"/>
          </a:p>
        </p:txBody>
      </p:sp>
      <p:sp>
        <p:nvSpPr>
          <p:cNvPr id="3" name="内容占位符 2"/>
          <p:cNvSpPr/>
          <p:nvPr>
            <p:ph idx="1"/>
          </p:nvPr>
        </p:nvSpPr>
        <p:spPr/>
        <p:txBody>
          <a:bodyPr>
            <a:normAutofit lnSpcReduction="10000"/>
          </a:bodyPr>
          <a:p>
            <a:r>
              <a:rPr lang="en-US" altLang="zh-CN"/>
              <a:t>1.</a:t>
            </a:r>
            <a:r>
              <a:rPr lang="zh-CN" altLang="en-US"/>
              <a:t>使用互联网大数据进行建模，传统数据作为正确性验证</a:t>
            </a:r>
            <a:endParaRPr lang="zh-CN" altLang="en-US"/>
          </a:p>
          <a:p>
            <a:endParaRPr lang="zh-CN" altLang="en-US"/>
          </a:p>
          <a:p>
            <a:r>
              <a:rPr lang="en-US" altLang="zh-CN"/>
              <a:t>2.</a:t>
            </a:r>
            <a:r>
              <a:rPr lang="zh-CN" altLang="en-US">
                <a:sym typeface="+mn-ea"/>
              </a:rPr>
              <a:t>互联网大数据与传统数据直接结合用于模型，不加区分</a:t>
            </a:r>
            <a:endParaRPr lang="zh-CN" altLang="en-US">
              <a:sym typeface="+mn-ea"/>
            </a:endParaRPr>
          </a:p>
          <a:p>
            <a:endParaRPr lang="zh-CN" altLang="en-US">
              <a:sym typeface="+mn-ea"/>
            </a:endParaRPr>
          </a:p>
          <a:p>
            <a:r>
              <a:rPr lang="en-US" altLang="zh-CN"/>
              <a:t>3.</a:t>
            </a:r>
            <a:r>
              <a:rPr lang="zh-CN" altLang="en-US"/>
              <a:t>非结构化数据有助于提高预测宏观经济的准确性，但不能替代政府统计数据，且要使用合适的预测模型，由此提出了“两步法”，即先使用政府统 计数据进行初步预测，再加入百度搜索指数。</a:t>
            </a:r>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资源能源安全风险的相关因素综述</a:t>
            </a:r>
            <a:endParaRPr lang="zh-CN" altLang="en-US"/>
          </a:p>
        </p:txBody>
      </p:sp>
      <p:sp>
        <p:nvSpPr>
          <p:cNvPr id="3" name="内容占位符 2"/>
          <p:cNvSpPr>
            <a:spLocks noGrp="1"/>
          </p:cNvSpPr>
          <p:nvPr>
            <p:ph idx="1"/>
          </p:nvPr>
        </p:nvSpPr>
        <p:spPr/>
        <p:txBody>
          <a:bodyPr>
            <a:normAutofit lnSpcReduction="20000"/>
          </a:bodyPr>
          <a:p>
            <a:r>
              <a:rPr lang="zh-CN" altLang="en-US"/>
              <a:t>1.资源能源安全因素概述</a:t>
            </a:r>
            <a:endParaRPr lang="zh-CN" altLang="en-US"/>
          </a:p>
          <a:p>
            <a:r>
              <a:rPr lang="zh-CN" altLang="en-US"/>
              <a:t>2.资源能源安全因素的互联网大数据来源</a:t>
            </a:r>
            <a:endParaRPr lang="zh-CN" altLang="en-US"/>
          </a:p>
          <a:p>
            <a:r>
              <a:rPr lang="zh-CN" altLang="en-US"/>
              <a:t>3.互联网大数据与传统数据的配合</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4" name="表格 3"/>
          <p:cNvGraphicFramePr/>
          <p:nvPr/>
        </p:nvGraphicFramePr>
        <p:xfrm>
          <a:off x="988060" y="1691005"/>
          <a:ext cx="10216515" cy="4133850"/>
        </p:xfrm>
        <a:graphic>
          <a:graphicData uri="http://schemas.openxmlformats.org/drawingml/2006/table">
            <a:tbl>
              <a:tblPr firstRow="1" bandRow="1">
                <a:tableStyleId>{5C22544A-7EE6-4342-B048-85BDC9FD1C3A}</a:tableStyleId>
              </a:tblPr>
              <a:tblGrid>
                <a:gridCol w="1781175"/>
                <a:gridCol w="2190750"/>
                <a:gridCol w="3777615"/>
                <a:gridCol w="2466975"/>
              </a:tblGrid>
              <a:tr h="273050">
                <a:tc>
                  <a:txBody>
                    <a:bodyPr/>
                    <a:p>
                      <a:pPr indent="0">
                        <a:buNone/>
                      </a:pPr>
                      <a:r>
                        <a:rPr lang="zh-CN" altLang="en-US" sz="1050" b="0">
                          <a:solidFill>
                            <a:srgbClr val="000000"/>
                          </a:solidFill>
                          <a:latin typeface="Times New Roman" panose="02020603050405020304" charset="0"/>
                          <a:cs typeface="Times New Roman" panose="02020603050405020304" charset="0"/>
                        </a:rPr>
                        <a:t>因素</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指标定义</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数据来源</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r>
                        <a:rPr lang="zh-CN" altLang="en-US" sz="1050" b="0">
                          <a:solidFill>
                            <a:srgbClr val="000000"/>
                          </a:solidFill>
                          <a:latin typeface="Times New Roman" panose="02020603050405020304" charset="0"/>
                          <a:cs typeface="Times New Roman" panose="02020603050405020304" charset="0"/>
                        </a:rPr>
                        <a:t>供给</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全球、国内供给</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全球产量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国际机构如</a:t>
                      </a:r>
                      <a:r>
                        <a:rPr lang="en-US" altLang="zh-CN" sz="1050" b="0">
                          <a:solidFill>
                            <a:srgbClr val="000000"/>
                          </a:solidFill>
                          <a:latin typeface="Times New Roman" panose="02020603050405020304" charset="0"/>
                          <a:cs typeface="Times New Roman" panose="02020603050405020304" charset="0"/>
                        </a:rPr>
                        <a:t>OECD</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生产国联盟的供给政策</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产业联盟、行业协会</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生产能力</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国际机构</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可供消费的能源总量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能源生产弹性系数</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人均能源生产量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主要矿产基础储量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国际进口</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进口依存度</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公式计算</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主要能源品种进出口量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主要高耗能产品的进出口量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r>
                        <a:rPr lang="zh-CN" altLang="en-US" sz="1050" b="0">
                          <a:solidFill>
                            <a:srgbClr val="000000"/>
                          </a:solidFill>
                          <a:latin typeface="Times New Roman" panose="02020603050405020304" charset="0"/>
                          <a:cs typeface="Times New Roman" panose="02020603050405020304" charset="0"/>
                        </a:rPr>
                        <a:t>库存</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库存</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主要经济体的库存</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国际机构如</a:t>
                      </a:r>
                      <a:r>
                        <a:rPr lang="en-US" altLang="zh-CN" sz="1050" b="0">
                          <a:solidFill>
                            <a:srgbClr val="000000"/>
                          </a:solidFill>
                          <a:latin typeface="Times New Roman" panose="02020603050405020304" charset="0"/>
                          <a:cs typeface="Times New Roman" panose="02020603050405020304" charset="0"/>
                        </a:rPr>
                        <a:t>OECD</a:t>
                      </a: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、政府等</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交易所库存</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50" b="0">
                          <a:solidFill>
                            <a:srgbClr val="000000"/>
                          </a:solidFill>
                          <a:latin typeface="Times New Roman" panose="02020603050405020304" charset="0"/>
                          <a:cs typeface="Times New Roman" panose="02020603050405020304" charset="0"/>
                        </a:rPr>
                        <a:t>LME</a:t>
                      </a:r>
                      <a:r>
                        <a:rPr lang="zh-CN" altLang="en-US" sz="1050" b="0">
                          <a:solidFill>
                            <a:srgbClr val="000000"/>
                          </a:solidFill>
                          <a:latin typeface="Times New Roman" panose="02020603050405020304" charset="0"/>
                          <a:cs typeface="Times New Roman" panose="02020603050405020304" charset="0"/>
                        </a:rPr>
                        <a:t>、</a:t>
                      </a:r>
                      <a:r>
                        <a:rPr lang="en-US" altLang="zh-CN" sz="1050" b="0">
                          <a:solidFill>
                            <a:srgbClr val="000000"/>
                          </a:solidFill>
                          <a:latin typeface="Times New Roman" panose="02020603050405020304" charset="0"/>
                          <a:cs typeface="Times New Roman" panose="02020603050405020304" charset="0"/>
                        </a:rPr>
                        <a:t>COMEX</a:t>
                      </a:r>
                      <a:r>
                        <a:rPr lang="zh-CN" altLang="en-US" sz="1050" b="0">
                          <a:solidFill>
                            <a:srgbClr val="000000"/>
                          </a:solidFill>
                          <a:latin typeface="Times New Roman" panose="02020603050405020304" charset="0"/>
                          <a:cs typeface="Times New Roman" panose="02020603050405020304" charset="0"/>
                        </a:rPr>
                        <a:t>等</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50" b="0">
                          <a:solidFill>
                            <a:srgbClr val="000000"/>
                          </a:solidFill>
                          <a:latin typeface="Times New Roman" panose="02020603050405020304" charset="0"/>
                          <a:cs typeface="Times New Roman" panose="02020603050405020304" charset="0"/>
                        </a:rPr>
                        <a:t>OECD</a:t>
                      </a:r>
                      <a:r>
                        <a:rPr lang="zh-CN" altLang="en-US" sz="1050" b="0">
                          <a:solidFill>
                            <a:srgbClr val="000000"/>
                          </a:solidFill>
                          <a:latin typeface="Times New Roman" panose="02020603050405020304" charset="0"/>
                          <a:cs typeface="Times New Roman" panose="02020603050405020304" charset="0"/>
                        </a:rPr>
                        <a:t>工业库存</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50" b="0">
                          <a:solidFill>
                            <a:srgbClr val="000000"/>
                          </a:solidFill>
                          <a:latin typeface="宋体" panose="02010600030101010101" pitchFamily="2" charset="-122"/>
                          <a:ea typeface="宋体" panose="02010600030101010101" pitchFamily="2" charset="-122"/>
                          <a:cs typeface="宋体" panose="02010600030101010101" pitchFamily="2" charset="-122"/>
                        </a:rPr>
                        <a:t>OECD</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49149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库存的预期值</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50" b="0">
                          <a:solidFill>
                            <a:srgbClr val="000000"/>
                          </a:solidFill>
                          <a:latin typeface="Times New Roman" panose="02020603050405020304" charset="0"/>
                          <a:cs typeface="Times New Roman" panose="02020603050405020304" charset="0"/>
                        </a:rPr>
                        <a:t>Reuters</a:t>
                      </a:r>
                      <a:r>
                        <a:rPr lang="zh-CN" altLang="en-US" sz="1050" b="0">
                          <a:solidFill>
                            <a:srgbClr val="000000"/>
                          </a:solidFill>
                          <a:latin typeface="Times New Roman" panose="02020603050405020304" charset="0"/>
                          <a:cs typeface="Times New Roman" panose="02020603050405020304" charset="0"/>
                        </a:rPr>
                        <a:t>等机构在</a:t>
                      </a:r>
                      <a:r>
                        <a:rPr lang="en-US" altLang="zh-CN" sz="1050" b="0">
                          <a:solidFill>
                            <a:srgbClr val="000000"/>
                          </a:solidFill>
                          <a:latin typeface="Times New Roman" panose="02020603050405020304" charset="0"/>
                          <a:cs typeface="Times New Roman" panose="02020603050405020304" charset="0"/>
                        </a:rPr>
                        <a:t>EIA</a:t>
                      </a:r>
                      <a:r>
                        <a:rPr lang="zh-CN" altLang="en-US" sz="1050" b="0">
                          <a:solidFill>
                            <a:srgbClr val="000000"/>
                          </a:solidFill>
                          <a:latin typeface="Times New Roman" panose="02020603050405020304" charset="0"/>
                          <a:cs typeface="Times New Roman" panose="02020603050405020304" charset="0"/>
                        </a:rPr>
                        <a:t>公布之前的市场预期调查值</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0" name="表格 -1"/>
          <p:cNvGraphicFramePr/>
          <p:nvPr/>
        </p:nvGraphicFramePr>
        <p:xfrm>
          <a:off x="1031875" y="1503680"/>
          <a:ext cx="10321925" cy="4785360"/>
        </p:xfrm>
        <a:graphic>
          <a:graphicData uri="http://schemas.openxmlformats.org/drawingml/2006/table">
            <a:tbl>
              <a:tblPr firstRow="1" bandRow="1">
                <a:tableStyleId>{5C22544A-7EE6-4342-B048-85BDC9FD1C3A}</a:tableStyleId>
              </a:tblPr>
              <a:tblGrid>
                <a:gridCol w="1799590"/>
                <a:gridCol w="2212975"/>
                <a:gridCol w="3816985"/>
                <a:gridCol w="2492375"/>
              </a:tblGrid>
              <a:tr h="206375">
                <a:tc>
                  <a:txBody>
                    <a:bodyPr/>
                    <a:p>
                      <a:pPr indent="0">
                        <a:buNone/>
                      </a:pPr>
                      <a:r>
                        <a:rPr lang="zh-CN" altLang="en-US" sz="1050" b="0">
                          <a:solidFill>
                            <a:srgbClr val="000000"/>
                          </a:solidFill>
                          <a:latin typeface="Times New Roman" panose="02020603050405020304" charset="0"/>
                          <a:cs typeface="Times New Roman" panose="02020603050405020304" charset="0"/>
                        </a:rPr>
                        <a:t>需求</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全球、国内需求</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全球总需求</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国际机构如</a:t>
                      </a:r>
                      <a:r>
                        <a:rPr lang="en-US" altLang="zh-CN" sz="1050" b="0">
                          <a:solidFill>
                            <a:srgbClr val="000000"/>
                          </a:solidFill>
                          <a:latin typeface="Times New Roman" panose="02020603050405020304" charset="0"/>
                          <a:cs typeface="Times New Roman" panose="02020603050405020304" charset="0"/>
                        </a:rPr>
                        <a:t>OECD</a:t>
                      </a:r>
                      <a:r>
                        <a:rPr lang="zh-CN" altLang="en-US" sz="1050" b="0">
                          <a:solidFill>
                            <a:srgbClr val="000000"/>
                          </a:solidFill>
                          <a:latin typeface="Times New Roman" panose="02020603050405020304" charset="0"/>
                          <a:cs typeface="Times New Roman" panose="02020603050405020304" charset="0"/>
                        </a:rPr>
                        <a:t>、</a:t>
                      </a:r>
                      <a:r>
                        <a:rPr lang="en-US" altLang="zh-CN" sz="1050" b="0">
                          <a:solidFill>
                            <a:srgbClr val="000000"/>
                          </a:solidFill>
                          <a:latin typeface="Times New Roman" panose="02020603050405020304" charset="0"/>
                          <a:cs typeface="Times New Roman" panose="02020603050405020304" charset="0"/>
                        </a:rPr>
                        <a:t>IMF</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38481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国内需求量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中国国家统计局、机构研究报告、数据库</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637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能源消费总量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637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生活能源消费量</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日均能源消费量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人均能源消费量</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经济增长</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国内生产总值</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161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就业人员数、失业率</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098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固定资产投资额</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货物进出口总额</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国家财政收支总额</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价格指数</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637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居民人均可支配收入与消费支出</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经济增长趋势</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各种机构发布的年度报告</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637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经济预警指数</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国家统计局</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764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产业发展</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行业企业主要经济指标</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574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产业发展情况</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637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产业周期和规模</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产业联盟、行业协会</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161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产业政策</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政府</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225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行业景气水平</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统计局、相关研究机构</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与收入有关的政策</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财政、货币政策</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Times New Roman" panose="02020603050405020304" charset="0"/>
                          <a:cs typeface="Times New Roman" panose="02020603050405020304" charset="0"/>
                        </a:rPr>
                        <a:t>政府</a:t>
                      </a:r>
                      <a:endParaRPr lang="zh-CN" altLang="en-US" sz="105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6375">
                <a:tc>
                  <a:txBody>
                    <a:bodyPr/>
                    <a:p>
                      <a:pPr indent="0">
                        <a:buNone/>
                      </a:pP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货币供给量</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5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3" name="表格 2"/>
          <p:cNvGraphicFramePr/>
          <p:nvPr/>
        </p:nvGraphicFramePr>
        <p:xfrm>
          <a:off x="1477645" y="1517650"/>
          <a:ext cx="8749665" cy="4852035"/>
        </p:xfrm>
        <a:graphic>
          <a:graphicData uri="http://schemas.openxmlformats.org/drawingml/2006/table">
            <a:tbl>
              <a:tblPr firstRow="1" bandRow="1">
                <a:tableStyleId>{5C22544A-7EE6-4342-B048-85BDC9FD1C3A}</a:tableStyleId>
              </a:tblPr>
              <a:tblGrid>
                <a:gridCol w="1525905"/>
                <a:gridCol w="1875790"/>
                <a:gridCol w="3235325"/>
                <a:gridCol w="2112645"/>
              </a:tblGrid>
              <a:tr h="159385">
                <a:tc>
                  <a:txBody>
                    <a:bodyPr/>
                    <a:p>
                      <a:pPr indent="0">
                        <a:buNone/>
                      </a:pPr>
                      <a:r>
                        <a:rPr lang="zh-CN" altLang="en-US" sz="1000" b="0">
                          <a:solidFill>
                            <a:srgbClr val="000000"/>
                          </a:solidFill>
                          <a:latin typeface="Times New Roman" panose="02020603050405020304" charset="0"/>
                          <a:cs typeface="Times New Roman" panose="02020603050405020304" charset="0"/>
                        </a:rPr>
                        <a:t>替代性资源</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资源可替代性</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替代性资源的价格</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行业协会、各期货公司、交易所等</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60020">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替代能源需求量</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60020">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技术进步</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产业联盟、行业协会</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60020">
                <a:tc>
                  <a:txBody>
                    <a:bodyPr/>
                    <a:p>
                      <a:pPr indent="0">
                        <a:buNone/>
                      </a:pPr>
                      <a:r>
                        <a:rPr lang="zh-CN" altLang="en-US" sz="1000" b="0">
                          <a:solidFill>
                            <a:srgbClr val="000000"/>
                          </a:solidFill>
                          <a:latin typeface="Times New Roman" panose="02020603050405020304" charset="0"/>
                          <a:cs typeface="Times New Roman" panose="02020603050405020304" charset="0"/>
                        </a:rPr>
                        <a:t>资源利用效率</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使用效率</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能源加工转换损失量</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59385">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能源加工转换效率</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59385">
                <a:tc>
                  <a:txBody>
                    <a:bodyPr/>
                    <a:p>
                      <a:pPr indent="0">
                        <a:buNone/>
                      </a:pP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技术和研发</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产业联盟、行业协会</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314960">
                <a:tc>
                  <a:txBody>
                    <a:bodyPr/>
                    <a:p>
                      <a:pPr indent="0">
                        <a:buNone/>
                      </a:pPr>
                      <a:r>
                        <a:rPr lang="zh-CN" altLang="en-US" sz="1000" b="0">
                          <a:solidFill>
                            <a:srgbClr val="000000"/>
                          </a:solidFill>
                          <a:latin typeface="Times New Roman" panose="02020603050405020304" charset="0"/>
                          <a:cs typeface="Times New Roman" panose="02020603050405020304" charset="0"/>
                        </a:rPr>
                        <a:t>商品价格</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所研究的商品价格（期货和现货价格</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现货价格</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数据库、主管部门、交易所</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70815">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期货价格</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数据库、主管部门、交易所</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71450">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替代性商品的价格</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现货和期货价格</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数据库、主管部门、交易所</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60020">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上下游产业链相关商品的价格</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现货和期货价格</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数据库、主管部门、交易所</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59385">
                <a:tc>
                  <a:txBody>
                    <a:bodyPr/>
                    <a:p>
                      <a:pPr indent="0">
                        <a:buNone/>
                      </a:pPr>
                      <a:r>
                        <a:rPr lang="zh-CN" altLang="en-US" sz="1000" b="0">
                          <a:solidFill>
                            <a:srgbClr val="000000"/>
                          </a:solidFill>
                          <a:latin typeface="Times New Roman" panose="02020603050405020304" charset="0"/>
                          <a:cs typeface="Times New Roman" panose="02020603050405020304" charset="0"/>
                        </a:rPr>
                        <a:t>金融市场因素</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市场投机因素</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基金持仓：非商业持仓净多头占比</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Times New Roman" panose="02020603050405020304" charset="0"/>
                          <a:cs typeface="Times New Roman" panose="02020603050405020304" charset="0"/>
                        </a:rPr>
                        <a:t>CFTC</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的</a:t>
                      </a:r>
                      <a:r>
                        <a:rPr lang="en-US" altLang="zh-CN" sz="1000" b="0">
                          <a:solidFill>
                            <a:srgbClr val="000000"/>
                          </a:solidFill>
                          <a:latin typeface="Times New Roman" panose="02020603050405020304" charset="0"/>
                          <a:cs typeface="Times New Roman" panose="02020603050405020304" charset="0"/>
                        </a:rPr>
                        <a:t>COT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报告</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59385">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市场联动</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信息溢出效应如</a:t>
                      </a:r>
                      <a:r>
                        <a:rPr lang="en-US" altLang="zh-CN" sz="1000" b="0">
                          <a:solidFill>
                            <a:srgbClr val="000000"/>
                          </a:solidFill>
                          <a:latin typeface="Times New Roman" panose="02020603050405020304" charset="0"/>
                          <a:cs typeface="Times New Roman" panose="02020603050405020304" charset="0"/>
                        </a:rPr>
                        <a:t>PT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Times New Roman" panose="02020603050405020304" charset="0"/>
                          <a:cs typeface="Times New Roman" panose="02020603050405020304" charset="0"/>
                        </a:rPr>
                        <a:t>IS</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等</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需要根据市场数据测算</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60020">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汇率和利率等</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美元汇率指数</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美联储数据</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60020">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人民币兑美元的比价</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上海期货交易所</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60020">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美国联邦基金利率</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美国联邦储备委员会</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59385">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我国利率和货币供应量</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中国国家统计局、数据库</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59385">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物价水平：全球</a:t>
                      </a:r>
                      <a:r>
                        <a:rPr lang="en-US" altLang="zh-CN" sz="1000" b="0">
                          <a:solidFill>
                            <a:srgbClr val="000000"/>
                          </a:solidFill>
                          <a:latin typeface="Times New Roman" panose="02020603050405020304" charset="0"/>
                          <a:cs typeface="Times New Roman" panose="02020603050405020304" charset="0"/>
                        </a:rPr>
                        <a:t>GDP</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平减指数</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美国农业部（</a:t>
                      </a:r>
                      <a:r>
                        <a:rPr lang="en-US" altLang="zh-CN" sz="1000" b="0">
                          <a:solidFill>
                            <a:srgbClr val="000000"/>
                          </a:solidFill>
                          <a:latin typeface="Times New Roman" panose="02020603050405020304" charset="0"/>
                          <a:cs typeface="Times New Roman" panose="02020603050405020304" charset="0"/>
                        </a:rPr>
                        <a:t>USDA</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60020">
                <a:tc>
                  <a:txBody>
                    <a:bodyPr/>
                    <a:p>
                      <a:pPr indent="0">
                        <a:buNone/>
                      </a:pP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我国的通货膨胀</a:t>
                      </a:r>
                      <a:r>
                        <a:rPr lang="en-US" altLang="zh-CN" sz="1000" b="0">
                          <a:solidFill>
                            <a:srgbClr val="000000"/>
                          </a:solidFill>
                          <a:latin typeface="Times New Roman" panose="02020603050405020304" charset="0"/>
                          <a:cs typeface="Times New Roman" panose="02020603050405020304" charset="0"/>
                        </a:rPr>
                        <a:t>PPI</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中国国家统计局、数据库</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70815">
                <a:tc>
                  <a:txBody>
                    <a:bodyPr/>
                    <a:p>
                      <a:pPr indent="0">
                        <a:buNone/>
                      </a:pPr>
                      <a:r>
                        <a:rPr lang="zh-CN" altLang="en-US" sz="1000" b="0">
                          <a:solidFill>
                            <a:srgbClr val="000000"/>
                          </a:solidFill>
                          <a:latin typeface="Times New Roman" panose="02020603050405020304" charset="0"/>
                          <a:cs typeface="Times New Roman" panose="02020603050405020304" charset="0"/>
                        </a:rPr>
                        <a:t>供给、需求、价格冲击</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气候异常带来的冲击</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异常程度天数：超冷天数和超热天数之和</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芝加哥交易所的天气衍生品的数据</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71450">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极端气候灾害</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新闻报道</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314960">
                <a:tc>
                  <a:txBody>
                    <a:bodyPr/>
                    <a:p>
                      <a:pPr indent="0">
                        <a:buNone/>
                      </a:pPr>
                      <a:endParaRPr lang="zh-CN"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地缘政治和突发事件带来的冲击</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战争、罢工等</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各种新闻报告</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159385">
                <a:tc>
                  <a:txBody>
                    <a:bodyPr/>
                    <a:p>
                      <a:pPr indent="0">
                        <a:buNone/>
                      </a:pP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Times New Roman" panose="02020603050405020304" charset="0"/>
                          <a:cs typeface="Times New Roman" panose="02020603050405020304" charset="0"/>
                        </a:rPr>
                        <a:t>技术发展带来的冲击</a:t>
                      </a:r>
                      <a:endParaRPr lang="zh-CN"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资源利用效率、替代性资源相关技术进步</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各种新闻报告</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资源能源安全因素的互联网大数据来源</a:t>
            </a:r>
            <a:endParaRPr lang="zh-CN" altLang="en-US"/>
          </a:p>
        </p:txBody>
      </p:sp>
      <p:graphicFrame>
        <p:nvGraphicFramePr>
          <p:cNvPr id="0" name="表格 -1"/>
          <p:cNvGraphicFramePr/>
          <p:nvPr/>
        </p:nvGraphicFramePr>
        <p:xfrm>
          <a:off x="2981325" y="1535430"/>
          <a:ext cx="5349875" cy="4614545"/>
        </p:xfrm>
        <a:graphic>
          <a:graphicData uri="http://schemas.openxmlformats.org/drawingml/2006/table">
            <a:tbl>
              <a:tblPr firstRow="1" bandRow="1">
                <a:tableStyleId>{5940675A-B579-460E-94D1-54222C63F5DA}</a:tableStyleId>
              </a:tblPr>
              <a:tblGrid>
                <a:gridCol w="2061845"/>
                <a:gridCol w="3288030"/>
              </a:tblGrid>
              <a:tr h="22288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细分类</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具体来源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1783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搜索引擎数据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谷歌趋势、百度搜索指数</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83566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社交媒体数据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Twitter(</a:t>
                      </a:r>
                      <a:r>
                        <a:rPr lang="zh-CN" altLang="en-US" sz="1200" b="0">
                          <a:latin typeface="宋体" panose="02010600030101010101" pitchFamily="2" charset="-122"/>
                          <a:ea typeface="宋体" panose="02010600030101010101" pitchFamily="2" charset="-122"/>
                          <a:cs typeface="宋体" panose="02010600030101010101" pitchFamily="2" charset="-122"/>
                        </a:rPr>
                        <a:t>推特</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Facebook(</a:t>
                      </a:r>
                      <a:r>
                        <a:rPr lang="zh-CN" altLang="en-US" sz="1200" b="0">
                          <a:latin typeface="宋体" panose="02010600030101010101" pitchFamily="2" charset="-122"/>
                          <a:ea typeface="宋体" panose="02010600030101010101" pitchFamily="2" charset="-122"/>
                          <a:cs typeface="宋体" panose="02010600030101010101" pitchFamily="2" charset="-122"/>
                        </a:rPr>
                        <a:t>脸谱</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Microblog(</a:t>
                      </a:r>
                      <a:r>
                        <a:rPr lang="zh-CN" altLang="en-US" sz="1200" b="0">
                          <a:latin typeface="宋体" panose="02010600030101010101" pitchFamily="2" charset="-122"/>
                          <a:ea typeface="宋体" panose="02010600030101010101" pitchFamily="2" charset="-122"/>
                          <a:cs typeface="宋体" panose="02010600030101010101" pitchFamily="2" charset="-122"/>
                        </a:rPr>
                        <a:t>微博</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、主题相关论坛（如股票论坛）</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912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电商平台数据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跨境电商数据、淘宝</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145478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新闻数据、行业相关网页数据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各大新闻媒体（如</a:t>
                      </a:r>
                      <a:r>
                        <a:rPr lang="en-US" altLang="zh-CN" sz="1200" b="0">
                          <a:latin typeface="宋体" panose="02010600030101010101" pitchFamily="2" charset="-122"/>
                          <a:ea typeface="宋体" panose="02010600030101010101" pitchFamily="2" charset="-122"/>
                          <a:cs typeface="宋体" panose="02010600030101010101" pitchFamily="2" charset="-122"/>
                        </a:rPr>
                        <a:t>Thomson Readers</a:t>
                      </a:r>
                      <a:r>
                        <a:rPr lang="zh-CN" altLang="en-US" sz="1200" b="0">
                          <a:latin typeface="宋体" panose="02010600030101010101" pitchFamily="2" charset="-122"/>
                          <a:ea typeface="宋体" panose="02010600030101010101" pitchFamily="2" charset="-122"/>
                          <a:cs typeface="宋体" panose="02010600030101010101" pitchFamily="2" charset="-122"/>
                        </a:rPr>
                        <a:t>新闻）提供价格的网站、与产品行业相关网站、政府网站、相关项目的网站</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4577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企业管理数据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企业内部生产零售数据、所管理企业的交易数据、投资者数据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849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物联网数据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气象数据、手机通讯数据、地理位置数据、电表电力数据、建筑物等设施数据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1"/>
          </p:nvPr>
        </p:nvSpPr>
        <p:spPr>
          <a:xfrm>
            <a:off x="838200" y="1825625"/>
            <a:ext cx="4377690" cy="4351655"/>
          </a:xfrm>
        </p:spPr>
        <p:txBody>
          <a:bodyPr>
            <a:normAutofit fontScale="90000"/>
          </a:bodyPr>
          <a:p>
            <a:r>
              <a:rPr lang="zh-CN" altLang="en-US">
                <a:sym typeface="+mn-ea"/>
              </a:rPr>
              <a:t>谷</a:t>
            </a:r>
            <a:r>
              <a:rPr lang="zh-CN" altLang="en-US"/>
              <a:t>歌趋势 (Google Trends)：</a:t>
            </a:r>
            <a:endParaRPr lang="zh-CN" altLang="en-US"/>
          </a:p>
          <a:p>
            <a:r>
              <a:rPr lang="zh-CN" altLang="en-US"/>
              <a:t>通过分析Google全球数以十亿计的搜索结果，告诉用户某一搜索关键词各个时期下在Google被搜索的频率和相关统计数据。 </a:t>
            </a:r>
            <a:endParaRPr lang="zh-CN" altLang="en-US"/>
          </a:p>
          <a:p>
            <a:r>
              <a:rPr lang="zh-CN" altLang="en-US"/>
              <a:t>搜索量指数( Search Volume Index,SVI)体现了某关键词实际搜索数与平均搜索量之间的比例关系，即关键字在一段时间里的相对受欢迎程度。</a:t>
            </a:r>
            <a:endParaRPr lang="zh-CN" altLang="en-US"/>
          </a:p>
        </p:txBody>
      </p:sp>
      <p:pic>
        <p:nvPicPr>
          <p:cNvPr id="4" name="图片 1"/>
          <p:cNvPicPr>
            <a:picLocks noChangeAspect="1"/>
          </p:cNvPicPr>
          <p:nvPr/>
        </p:nvPicPr>
        <p:blipFill>
          <a:blip r:embed="rId1"/>
          <a:stretch>
            <a:fillRect/>
          </a:stretch>
        </p:blipFill>
        <p:spPr>
          <a:xfrm>
            <a:off x="6223000" y="1262380"/>
            <a:ext cx="4517390" cy="3416935"/>
          </a:xfrm>
          <a:prstGeom prst="rect">
            <a:avLst/>
          </a:prstGeom>
          <a:noFill/>
          <a:ln w="9525">
            <a:noFill/>
          </a:ln>
        </p:spPr>
      </p:pic>
      <p:sp>
        <p:nvSpPr>
          <p:cNvPr id="6" name="内容占位符 2"/>
          <p:cNvSpPr>
            <a:spLocks noGrp="1"/>
          </p:cNvSpPr>
          <p:nvPr/>
        </p:nvSpPr>
        <p:spPr>
          <a:xfrm>
            <a:off x="6223000" y="4679315"/>
            <a:ext cx="4377690" cy="1847850"/>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谷歌的首席经 济学家 Hal Varian 认为搜索数据实时地刻画了大众对众多经济领域活动的兴趣，能够预测房屋、汽 车和旅游业的销售( Choi ＆ Varian，2009) ，能够预测文化产品，如电影、视频游戏、歌曲的商业成功 ( Goel et al． ，2010)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1"/>
          </p:nvPr>
        </p:nvSpPr>
        <p:spPr>
          <a:xfrm>
            <a:off x="838200" y="1825625"/>
            <a:ext cx="4377690" cy="4351655"/>
          </a:xfrm>
        </p:spPr>
        <p:txBody>
          <a:bodyPr>
            <a:normAutofit/>
          </a:bodyPr>
          <a:p>
            <a:r>
              <a:rPr lang="zh-CN" altLang="en-US">
                <a:sym typeface="+mn-ea"/>
              </a:rPr>
              <a:t>百度搜索指数</a:t>
            </a:r>
            <a:endParaRPr lang="zh-CN" altLang="en-US">
              <a:sym typeface="+mn-ea"/>
            </a:endParaRPr>
          </a:p>
          <a:p>
            <a:r>
              <a:rPr lang="zh-CN" altLang="en-US">
                <a:sym typeface="+mn-ea"/>
              </a:rPr>
              <a:t>与谷歌趋势相类似, 用以反映关键词在过去 30 天内的网络曝光率及用户关注度。 </a:t>
            </a:r>
            <a:endParaRPr lang="zh-CN" altLang="en-US">
              <a:sym typeface="+mn-ea"/>
            </a:endParaRPr>
          </a:p>
          <a:p>
            <a:endParaRPr lang="zh-CN" altLang="en-US">
              <a:sym typeface="+mn-ea"/>
            </a:endParaRPr>
          </a:p>
        </p:txBody>
      </p:sp>
      <p:sp>
        <p:nvSpPr>
          <p:cNvPr id="6" name="内容占位符 2"/>
          <p:cNvSpPr>
            <a:spLocks noGrp="1"/>
          </p:cNvSpPr>
          <p:nvPr/>
        </p:nvSpPr>
        <p:spPr>
          <a:xfrm>
            <a:off x="2949575" y="3834765"/>
            <a:ext cx="8938260" cy="3021965"/>
          </a:xfrm>
          <a:prstGeom prst="rect">
            <a:avLst/>
          </a:prstGeom>
        </p:spPr>
        <p:txBody>
          <a:bodyPr vert="horz" lIns="91440" tIns="45720" rIns="91440" bIns="45720" rtlCol="0">
            <a:normAutofit fontScale="4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a:t>细分功能还包括：</a:t>
            </a:r>
            <a:endParaRPr lang="zh-CN" altLang="en-US" sz="4400"/>
          </a:p>
          <a:p>
            <a:r>
              <a:rPr lang="zh-CN" altLang="en-US" sz="4400"/>
              <a:t>资讯指数</a:t>
            </a:r>
            <a:endParaRPr lang="zh-CN" altLang="en-US" sz="4400"/>
          </a:p>
          <a:p>
            <a:r>
              <a:rPr lang="zh-CN" altLang="en-US" sz="4400"/>
              <a:t>资讯指数以百度智能分发和推荐内容数据为基础，将网民的阅读、评论、转发、点赞、不喜欢等行为的数量加权求和、指数化处理后得出。</a:t>
            </a:r>
            <a:endParaRPr lang="zh-CN" altLang="en-US" sz="4400"/>
          </a:p>
          <a:p>
            <a:r>
              <a:rPr lang="zh-CN" altLang="en-US" sz="4400"/>
              <a:t>媒体指数</a:t>
            </a:r>
            <a:endParaRPr lang="zh-CN" altLang="en-US" sz="4400"/>
          </a:p>
          <a:p>
            <a:r>
              <a:rPr lang="zh-CN" altLang="en-US" sz="4400"/>
              <a:t>媒体指数是以各大互联网媒体报道的新闻中，与关键词相关的，被百度新闻频道收录的数量。</a:t>
            </a:r>
            <a:endParaRPr lang="zh-CN" altLang="en-US" sz="4400"/>
          </a:p>
          <a:p>
            <a:r>
              <a:rPr lang="zh-CN" altLang="en-US" sz="4400"/>
              <a:t>相关检索词、上升最快相关检索词</a:t>
            </a:r>
            <a:endParaRPr lang="zh-CN" altLang="en-US" sz="4400"/>
          </a:p>
          <a:p>
            <a:endParaRPr lang="zh-CN" altLang="en-US"/>
          </a:p>
        </p:txBody>
      </p:sp>
      <p:pic>
        <p:nvPicPr>
          <p:cNvPr id="5" name="图片 4"/>
          <p:cNvPicPr>
            <a:picLocks noChangeAspect="1"/>
          </p:cNvPicPr>
          <p:nvPr/>
        </p:nvPicPr>
        <p:blipFill>
          <a:blip r:embed="rId1"/>
          <a:stretch>
            <a:fillRect/>
          </a:stretch>
        </p:blipFill>
        <p:spPr>
          <a:xfrm>
            <a:off x="5373370" y="1203960"/>
            <a:ext cx="6514465" cy="278828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社交媒体大数据</a:t>
            </a:r>
            <a:endParaRPr lang="zh-CN" altLang="en-US"/>
          </a:p>
        </p:txBody>
      </p:sp>
      <p:sp>
        <p:nvSpPr>
          <p:cNvPr id="3" name="内容占位符 2"/>
          <p:cNvSpPr>
            <a:spLocks noGrp="1"/>
          </p:cNvSpPr>
          <p:nvPr>
            <p:ph idx="1"/>
          </p:nvPr>
        </p:nvSpPr>
        <p:spPr>
          <a:xfrm>
            <a:off x="6981825" y="1421765"/>
            <a:ext cx="4251325" cy="2525395"/>
          </a:xfrm>
        </p:spPr>
        <p:txBody>
          <a:bodyPr>
            <a:normAutofit fontScale="90000" lnSpcReduction="10000"/>
          </a:bodyPr>
          <a:p>
            <a:r>
              <a:rPr lang="zh-CN" altLang="en-US"/>
              <a:t>开放应用程序的API（即Application Program Interface，应用程序接口）可以让开发者在无需访问源码，或理解内部工作机制细节的情况下，调用他人共享的功能和资源。</a:t>
            </a:r>
            <a:endParaRPr lang="zh-CN" altLang="en-US"/>
          </a:p>
          <a:p>
            <a:endParaRPr lang="zh-CN" altLang="en-US"/>
          </a:p>
        </p:txBody>
      </p:sp>
      <p:sp>
        <p:nvSpPr>
          <p:cNvPr id="6" name="内容占位符 2"/>
          <p:cNvSpPr>
            <a:spLocks noGrp="1"/>
          </p:cNvSpPr>
          <p:nvPr/>
        </p:nvSpPr>
        <p:spPr>
          <a:xfrm>
            <a:off x="838200" y="1833880"/>
            <a:ext cx="5299710" cy="471106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TwitterAPI得到了众多研究者的使用，特别是在国外。其使用需要注册一个Twitter账号并获得相应的API key。可以指定获取一定范围内的微博，限制如时间、国家、语言、以及是否带有位置标签等</a:t>
            </a:r>
            <a:endParaRPr lang="zh-CN" altLang="en-US"/>
          </a:p>
          <a:p>
            <a:endParaRPr lang="zh-CN" altLang="en-US"/>
          </a:p>
          <a:p>
            <a:r>
              <a:rPr lang="zh-CN" altLang="en-US"/>
              <a:t>微博开放平台开放了包括微博、评论、用户及关系在内的二十余类接口，通过Oauth2.0用户授权后即可在任意开发环境下使用。具体可分为粉丝服务接口、微博接口、评论接口、用户接口、关系接口、搜索接口、短链接口、公共服务接口、OAuth 2.0授权接口。</a:t>
            </a:r>
            <a:endParaRPr lang="zh-CN" altLang="en-US"/>
          </a:p>
          <a:p>
            <a:endParaRPr lang="zh-CN" altLang="en-US"/>
          </a:p>
        </p:txBody>
      </p:sp>
      <p:sp>
        <p:nvSpPr>
          <p:cNvPr id="4" name="文本框 3"/>
          <p:cNvSpPr txBox="1"/>
          <p:nvPr/>
        </p:nvSpPr>
        <p:spPr>
          <a:xfrm>
            <a:off x="7362825" y="5245100"/>
            <a:ext cx="4263390" cy="645160"/>
          </a:xfrm>
          <a:prstGeom prst="rect">
            <a:avLst/>
          </a:prstGeom>
          <a:noFill/>
        </p:spPr>
        <p:txBody>
          <a:bodyPr wrap="square" rtlCol="0" anchor="t">
            <a:spAutoFit/>
          </a:bodyPr>
          <a:p>
            <a:r>
              <a:rPr lang="zh-CN" altLang="en-US">
                <a:sym typeface="+mn-ea"/>
              </a:rPr>
              <a:t>主题相关论坛（如股票论坛）等数据可以通过网络爬虫的方式获取。</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3277</Words>
  <Application>WPS 演示</Application>
  <PresentationFormat>宽屏</PresentationFormat>
  <Paragraphs>415</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Calibri</vt:lpstr>
      <vt:lpstr>Calibri Light</vt:lpstr>
      <vt:lpstr>微软雅黑</vt:lpstr>
      <vt:lpstr>Arial Unicode MS</vt:lpstr>
      <vt:lpstr>Times New Roman</vt:lpstr>
      <vt:lpstr>Office 主题</vt:lpstr>
      <vt:lpstr>PowerPoint 演示文稿</vt:lpstr>
      <vt:lpstr>资源能源安全风险的相关因素综述</vt:lpstr>
      <vt:lpstr>资源能源安全因素的互联网大数据来源</vt:lpstr>
      <vt:lpstr>1.资源能源安全因素概述</vt:lpstr>
      <vt:lpstr>1.资源能源安全因素概述</vt:lpstr>
      <vt:lpstr>资源能源安全因素的互联网大数据来源</vt:lpstr>
      <vt:lpstr>搜索引擎大数据</vt:lpstr>
      <vt:lpstr>搜索引擎大数据</vt:lpstr>
      <vt:lpstr>社交媒体大数据</vt:lpstr>
      <vt:lpstr>电商平台大数据</vt:lpstr>
      <vt:lpstr>电商平台大数据</vt:lpstr>
      <vt:lpstr>5 企业管理大数据  </vt:lpstr>
      <vt:lpstr>4 新闻、行业相关网页数据 </vt:lpstr>
      <vt:lpstr>预测失业率、就业情况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longing life</cp:lastModifiedBy>
  <cp:revision>6</cp:revision>
  <dcterms:created xsi:type="dcterms:W3CDTF">2015-05-05T08:02:00Z</dcterms:created>
  <dcterms:modified xsi:type="dcterms:W3CDTF">2018-03-07T08:36:35Z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