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a:t>
            </a:r>
            <a:r>
              <a:rPr lang="zh-CN" altLang="en-US">
                <a:sym typeface="+mn-ea"/>
              </a:rPr>
              <a:t>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a:t>
            </a:r>
            <a:r>
              <a:rPr lang="zh-CN" altLang="en-US">
                <a:sym typeface="+mn-ea"/>
              </a:rPr>
              <a:t>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a:t>
            </a:r>
            <a:r>
              <a:rPr lang="zh-CN" altLang="en-US">
                <a:sym typeface="+mn-ea"/>
              </a:rPr>
              <a:t>需求和价格</a:t>
            </a:r>
            <a:r>
              <a:rPr lang="zh-CN" altLang="en-US">
                <a:sym typeface="+mn-ea"/>
              </a:rPr>
              <a:t>，并且也是我们直接关心的对象。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sp>
        <p:nvSpPr>
          <p:cNvPr id="3" name="内容占位符 2"/>
          <p:cNvSpPr>
            <a:spLocks noGrp="1"/>
          </p:cNvSpPr>
          <p:nvPr>
            <p:ph idx="1"/>
          </p:nvPr>
        </p:nvSpPr>
        <p:spPr/>
        <p:txBody>
          <a:bodyPr/>
          <a:p>
            <a:r>
              <a:rPr lang="zh-CN" altLang="en-US"/>
              <a:t>涉及行业：</a:t>
            </a:r>
            <a:endParaRPr lang="zh-CN" altLang="en-US"/>
          </a:p>
          <a:p>
            <a:r>
              <a:rPr lang="zh-CN" altLang="en-US"/>
              <a:t>文化产业（电影、游戏和唱片等）、电信业、汽车工业、农业</a:t>
            </a:r>
            <a:endParaRPr lang="zh-CN" altLang="en-US"/>
          </a:p>
          <a:p>
            <a:endParaRPr lang="zh-CN" altLang="en-US"/>
          </a:p>
          <a:p>
            <a:r>
              <a:rPr lang="zh-CN" altLang="en-US"/>
              <a:t>研究路线：</a:t>
            </a:r>
            <a:endParaRPr lang="zh-CN" altLang="en-US"/>
          </a:p>
          <a:p>
            <a:r>
              <a:rPr lang="zh-CN" altLang="en-US"/>
              <a:t>搜索大数据</a:t>
            </a:r>
            <a:r>
              <a:rPr lang="en-US" altLang="zh-CN"/>
              <a:t>--</a:t>
            </a:r>
            <a:r>
              <a:rPr lang="zh-CN" altLang="en-US"/>
              <a:t>行业、产品相关关键词，得出搜索指数，加入传统统计、经济学模型，</a:t>
            </a:r>
            <a:r>
              <a:rPr lang="en-US" altLang="zh-CN"/>
              <a:t>--</a:t>
            </a:r>
            <a:r>
              <a:rPr lang="zh-CN" altLang="en-US"/>
              <a:t>消费者在</a:t>
            </a:r>
            <a:r>
              <a:rPr lang="en-US" altLang="zh-CN"/>
              <a:t>需求准备期</a:t>
            </a:r>
            <a:r>
              <a:rPr lang="zh-CN" altLang="en-US"/>
              <a:t>的信息获取</a:t>
            </a:r>
            <a:endParaRPr lang="zh-CN" altLang="en-US"/>
          </a:p>
          <a:p>
            <a:r>
              <a:rPr lang="zh-CN" altLang="en-US"/>
              <a:t>社交媒体大数据</a:t>
            </a:r>
            <a:r>
              <a:rPr lang="en-US" altLang="zh-CN"/>
              <a:t>--</a:t>
            </a:r>
            <a:r>
              <a:rPr lang="zh-CN" altLang="en-US">
                <a:sym typeface="+mn-ea"/>
              </a:rPr>
              <a:t>行业、产品相关评价，来源于电商或评价网站</a:t>
            </a:r>
            <a:r>
              <a:rPr lang="en-US" altLang="zh-CN">
                <a:sym typeface="+mn-ea"/>
              </a:rPr>
              <a:t>--</a:t>
            </a:r>
            <a:r>
              <a:rPr lang="zh-CN" altLang="en-US">
                <a:sym typeface="+mn-ea"/>
              </a:rPr>
              <a:t>捕捉相关情绪</a:t>
            </a:r>
            <a:endParaRPr lang="zh-CN" altLang="en-US">
              <a:sym typeface="+mn-ea"/>
            </a:endParaRPr>
          </a:p>
          <a:p>
            <a:r>
              <a:rPr lang="zh-CN" altLang="en-US"/>
              <a:t>电商大数据、工业大数据</a:t>
            </a:r>
            <a:r>
              <a:rPr lang="en-US" altLang="zh-CN"/>
              <a:t>--</a:t>
            </a:r>
            <a:r>
              <a:rPr lang="zh-CN" altLang="en-US"/>
              <a:t>直接利用前期销量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pic>
        <p:nvPicPr>
          <p:cNvPr id="4" name="内容占位符 3"/>
          <p:cNvPicPr>
            <a:picLocks noChangeAspect="1"/>
          </p:cNvPicPr>
          <p:nvPr>
            <p:ph idx="1"/>
          </p:nvPr>
        </p:nvPicPr>
        <p:blipFill>
          <a:blip r:embed="rId1"/>
          <a:stretch>
            <a:fillRect/>
          </a:stretch>
        </p:blipFill>
        <p:spPr>
          <a:xfrm>
            <a:off x="586740" y="1455420"/>
            <a:ext cx="6021070" cy="5110480"/>
          </a:xfrm>
          <a:prstGeom prst="rect">
            <a:avLst/>
          </a:prstGeom>
        </p:spPr>
      </p:pic>
      <p:pic>
        <p:nvPicPr>
          <p:cNvPr id="5" name="图片 4"/>
          <p:cNvPicPr>
            <a:picLocks noChangeAspect="1"/>
          </p:cNvPicPr>
          <p:nvPr/>
        </p:nvPicPr>
        <p:blipFill>
          <a:blip r:embed="rId2"/>
          <a:stretch>
            <a:fillRect/>
          </a:stretch>
        </p:blipFill>
        <p:spPr>
          <a:xfrm>
            <a:off x="6449060" y="1337310"/>
            <a:ext cx="4904740" cy="5228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pic>
        <p:nvPicPr>
          <p:cNvPr id="4" name="图片 1"/>
          <p:cNvPicPr>
            <a:picLocks noChangeAspect="1"/>
          </p:cNvPicPr>
          <p:nvPr>
            <p:ph idx="1"/>
          </p:nvPr>
        </p:nvPicPr>
        <p:blipFill>
          <a:blip r:embed="rId1"/>
          <a:stretch>
            <a:fillRect/>
          </a:stretch>
        </p:blipFill>
        <p:spPr>
          <a:xfrm>
            <a:off x="1306195" y="2112645"/>
            <a:ext cx="9579610" cy="40582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pic>
        <p:nvPicPr>
          <p:cNvPr id="5" name="内容占位符 4"/>
          <p:cNvPicPr>
            <a:picLocks noChangeAspect="1"/>
          </p:cNvPicPr>
          <p:nvPr>
            <p:ph idx="1"/>
          </p:nvPr>
        </p:nvPicPr>
        <p:blipFill>
          <a:blip r:embed="rId1"/>
          <a:stretch>
            <a:fillRect/>
          </a:stretch>
        </p:blipFill>
        <p:spPr>
          <a:xfrm>
            <a:off x="5438775" y="365125"/>
            <a:ext cx="6586855" cy="6176010"/>
          </a:xfrm>
          <a:prstGeom prst="rect">
            <a:avLst/>
          </a:prstGeom>
        </p:spPr>
      </p:pic>
      <p:pic>
        <p:nvPicPr>
          <p:cNvPr id="7" name="图片 6"/>
          <p:cNvPicPr>
            <a:picLocks noChangeAspect="1"/>
          </p:cNvPicPr>
          <p:nvPr/>
        </p:nvPicPr>
        <p:blipFill>
          <a:blip r:embed="rId2"/>
          <a:stretch>
            <a:fillRect/>
          </a:stretch>
        </p:blipFill>
        <p:spPr>
          <a:xfrm>
            <a:off x="514350" y="2310765"/>
            <a:ext cx="5019040" cy="1419225"/>
          </a:xfrm>
          <a:prstGeom prst="rect">
            <a:avLst/>
          </a:prstGeom>
        </p:spPr>
      </p:pic>
      <p:pic>
        <p:nvPicPr>
          <p:cNvPr id="8" name="图片 7"/>
          <p:cNvPicPr>
            <a:picLocks noChangeAspect="1"/>
          </p:cNvPicPr>
          <p:nvPr/>
        </p:nvPicPr>
        <p:blipFill>
          <a:blip r:embed="rId3"/>
          <a:stretch>
            <a:fillRect/>
          </a:stretch>
        </p:blipFill>
        <p:spPr>
          <a:xfrm>
            <a:off x="537845" y="3729990"/>
            <a:ext cx="4971415" cy="1495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Words>
  <Application>WPS 演示</Application>
  <PresentationFormat>宽屏</PresentationFormat>
  <Paragraphs>18</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Arial Unicode MS</vt:lpstr>
      <vt:lpstr>Calibri Light</vt:lpstr>
      <vt:lpstr>Calibri</vt:lpstr>
      <vt:lpstr>微软雅黑</vt:lpstr>
      <vt:lpstr>Office 主题</vt:lpstr>
      <vt:lpstr>PowerPoint 演示文稿</vt:lpstr>
      <vt:lpstr>相关行业产品需求、销量</vt:lpstr>
      <vt:lpstr>相关行业产品需求、销量</vt:lpstr>
      <vt:lpstr>相关行业产品需求、销量</vt:lpstr>
      <vt:lpstr>相关行业产品价格</vt:lpstr>
      <vt:lpstr>资源能源需求预测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2</cp:revision>
  <dcterms:created xsi:type="dcterms:W3CDTF">2015-05-05T08:02:00Z</dcterms:created>
  <dcterms:modified xsi:type="dcterms:W3CDTF">2018-01-26T07:32:20Z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