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67" r:id="rId4"/>
    <p:sldId id="265" r:id="rId5"/>
    <p:sldId id="258" r:id="rId6"/>
    <p:sldId id="260" r:id="rId7"/>
    <p:sldId id="266" r:id="rId8"/>
    <p:sldId id="268" r:id="rId9"/>
    <p:sldId id="261" r:id="rId10"/>
    <p:sldId id="262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0710" autoAdjust="0"/>
  </p:normalViewPr>
  <p:slideViewPr>
    <p:cSldViewPr>
      <p:cViewPr>
        <p:scale>
          <a:sx n="75" d="100"/>
          <a:sy n="75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148E-423E-4ABF-A018-9DD02BDEE2DE}" type="datetimeFigureOut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55395-14A9-4DBB-907B-8217D06ED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8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5395-14A9-4DBB-907B-8217D06EDC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1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55395-14A9-4DBB-907B-8217D06EDC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2069-85A9-4D3A-AEA6-C88BF9BDAFD0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5F02-DCEC-4A5C-9514-B20F7BCC7E20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E8E4F-D9BD-4296-9199-3F095DE09284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629-C75F-426D-BCA1-303B96268250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36B5-9A1C-49E4-AA73-2EE25D5416B5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F6F-8CFF-43BE-820C-5BBD35ADB773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88BA-1B1C-4C40-8AE6-733404E452FF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7894-1BB7-40B8-9EEE-EE05322BBD93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5187-23ED-4AD4-B677-32C21C5E2CE9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D6FE-31CD-4021-BEEE-9270A10ACCA0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E0C29D5C-625A-45F5-8363-0F692F5D801A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D781D-22AD-463E-AADF-DBA029201E20}" type="datetime1">
              <a:rPr lang="zh-CN" altLang="en-US" smtClean="0"/>
              <a:t>2012-11-17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8A89A43-74A4-4CAF-9DE2-029C105461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://wiki.mbalib.com/wiki/Image:KANO%E6%A8%A1%E5%9E%8B.jpg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学习知识分享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需求管理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sz="20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赵家志      </a:t>
            </a:r>
            <a:r>
              <a:rPr lang="en-US" altLang="zh-CN" sz="20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2012</a:t>
            </a:r>
            <a:r>
              <a:rPr lang="zh-CN" altLang="en-US" sz="20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年</a:t>
            </a:r>
            <a:r>
              <a:rPr lang="en-US" altLang="zh-CN" sz="20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11</a:t>
            </a:r>
            <a:r>
              <a:rPr lang="zh-CN" altLang="en-US" sz="20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月</a:t>
            </a:r>
            <a:endParaRPr lang="zh-CN" altLang="en-US" sz="2000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233178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4521"/>
            <a:ext cx="9180512" cy="9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88331"/>
            <a:ext cx="2736304" cy="78042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认识风险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165304"/>
            <a:ext cx="7315200" cy="5334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843808" y="1340768"/>
            <a:ext cx="5040560" cy="936104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是一种不确定的事件和条件，一旦发生，会对至少一个项目目标造成影响，如范围、进度、成本和质量。</a:t>
            </a:r>
            <a:endParaRPr lang="en-US" altLang="zh-CN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43608" y="1340768"/>
            <a:ext cx="1487760" cy="936104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en-US" altLang="zh-CN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55"/>
          <p:cNvGrpSpPr>
            <a:grpSpLocks/>
          </p:cNvGrpSpPr>
          <p:nvPr/>
        </p:nvGrpSpPr>
        <p:grpSpPr bwMode="auto">
          <a:xfrm>
            <a:off x="1625104" y="3615710"/>
            <a:ext cx="5706392" cy="1611928"/>
            <a:chOff x="1295400" y="3013705"/>
            <a:chExt cx="6310086" cy="2027162"/>
          </a:xfrm>
        </p:grpSpPr>
        <p:sp>
          <p:nvSpPr>
            <p:cNvPr id="13" name="任意多边形 12"/>
            <p:cNvSpPr/>
            <p:nvPr/>
          </p:nvSpPr>
          <p:spPr>
            <a:xfrm>
              <a:off x="1335086" y="3013705"/>
              <a:ext cx="6270400" cy="2027162"/>
            </a:xfrm>
            <a:custGeom>
              <a:avLst/>
              <a:gdLst>
                <a:gd name="connsiteX0" fmla="*/ 0 w 6270172"/>
                <a:gd name="connsiteY0" fmla="*/ 53219 h 2027162"/>
                <a:gd name="connsiteX1" fmla="*/ 3657600 w 6270172"/>
                <a:gd name="connsiteY1" fmla="*/ 328990 h 2027162"/>
                <a:gd name="connsiteX2" fmla="*/ 6270172 w 6270172"/>
                <a:gd name="connsiteY2" fmla="*/ 2027162 h 202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70172" h="2027162">
                  <a:moveTo>
                    <a:pt x="0" y="53219"/>
                  </a:moveTo>
                  <a:cubicBezTo>
                    <a:pt x="1306285" y="26609"/>
                    <a:pt x="2612571" y="0"/>
                    <a:pt x="3657600" y="328990"/>
                  </a:cubicBezTo>
                  <a:cubicBezTo>
                    <a:pt x="4702629" y="657980"/>
                    <a:pt x="5863772" y="1761067"/>
                    <a:pt x="6270172" y="2027162"/>
                  </a:cubicBezTo>
                </a:path>
              </a:pathLst>
            </a:cu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57"/>
            <p:cNvSpPr txBox="1">
              <a:spLocks noChangeArrowheads="1"/>
            </p:cNvSpPr>
            <p:nvPr/>
          </p:nvSpPr>
          <p:spPr bwMode="auto">
            <a:xfrm>
              <a:off x="1295400" y="3059667"/>
              <a:ext cx="1543036" cy="464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C000"/>
                  </a:solidFill>
                  <a:latin typeface="黑体" pitchFamily="49" charset="-122"/>
                  <a:ea typeface="黑体" pitchFamily="49" charset="-122"/>
                </a:rPr>
                <a:t>机会与风险</a:t>
              </a:r>
            </a:p>
          </p:txBody>
        </p:sp>
      </p:grpSp>
      <p:grpSp>
        <p:nvGrpSpPr>
          <p:cNvPr id="16" name="组合 43"/>
          <p:cNvGrpSpPr>
            <a:grpSpLocks/>
          </p:cNvGrpSpPr>
          <p:nvPr/>
        </p:nvGrpSpPr>
        <p:grpSpPr bwMode="auto">
          <a:xfrm>
            <a:off x="1610816" y="3552797"/>
            <a:ext cx="5720680" cy="1705008"/>
            <a:chOff x="1371600" y="3324637"/>
            <a:chExt cx="6161314" cy="1704452"/>
          </a:xfrm>
        </p:grpSpPr>
        <p:sp>
          <p:nvSpPr>
            <p:cNvPr id="18" name="任意多边形 17"/>
            <p:cNvSpPr/>
            <p:nvPr/>
          </p:nvSpPr>
          <p:spPr>
            <a:xfrm>
              <a:off x="1436690" y="3324637"/>
              <a:ext cx="6096224" cy="1675855"/>
            </a:xfrm>
            <a:custGeom>
              <a:avLst/>
              <a:gdLst>
                <a:gd name="connsiteX0" fmla="*/ 0 w 6096000"/>
                <a:gd name="connsiteY0" fmla="*/ 2090057 h 2090057"/>
                <a:gd name="connsiteX1" fmla="*/ 3933372 w 6096000"/>
                <a:gd name="connsiteY1" fmla="*/ 1741714 h 2090057"/>
                <a:gd name="connsiteX2" fmla="*/ 6096000 w 6096000"/>
                <a:gd name="connsiteY2" fmla="*/ 0 h 209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2090057">
                  <a:moveTo>
                    <a:pt x="0" y="2090057"/>
                  </a:moveTo>
                  <a:cubicBezTo>
                    <a:pt x="1458686" y="2090057"/>
                    <a:pt x="2917372" y="2090057"/>
                    <a:pt x="3933372" y="1741714"/>
                  </a:cubicBezTo>
                  <a:cubicBezTo>
                    <a:pt x="4949372" y="1393371"/>
                    <a:pt x="6096000" y="0"/>
                    <a:pt x="6096000" y="0"/>
                  </a:cubicBezTo>
                </a:path>
              </a:pathLst>
            </a:cu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4659322"/>
              <a:ext cx="1447853" cy="3697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</a:rPr>
                <a:t>得失量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1331640" y="2678113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2416" y="2678113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723904" y="2679701"/>
            <a:ext cx="11112" cy="3053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63544" y="2575719"/>
            <a:ext cx="0" cy="31503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06016" y="5726113"/>
            <a:ext cx="64575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179368" y="2678113"/>
            <a:ext cx="0" cy="30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306016" y="3050729"/>
            <a:ext cx="3429000" cy="158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735016" y="3050729"/>
            <a:ext cx="3028528" cy="158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/>
          <p:cNvSpPr txBox="1">
            <a:spLocks noChangeArrowheads="1"/>
          </p:cNvSpPr>
          <p:nvPr/>
        </p:nvSpPr>
        <p:spPr bwMode="auto">
          <a:xfrm>
            <a:off x="1534616" y="3203129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概念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立项</a:t>
            </a: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3211016" y="3203129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组织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准备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5268416" y="3203129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实施</a:t>
            </a: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7021016" y="3203129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收尾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125463" y="2996952"/>
            <a:ext cx="1588" cy="25892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2"/>
          <p:cNvSpPr txBox="1">
            <a:spLocks noChangeArrowheads="1"/>
          </p:cNvSpPr>
          <p:nvPr/>
        </p:nvSpPr>
        <p:spPr bwMode="auto">
          <a:xfrm rot="-5400000">
            <a:off x="292820" y="3915320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风险上升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2296616" y="5954713"/>
            <a:ext cx="4876800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4191000" y="595471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241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71600" y="488331"/>
            <a:ext cx="2736304" cy="78042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smtClean="0">
                <a:latin typeface="华文隶书" pitchFamily="2" charset="-122"/>
                <a:ea typeface="华文隶书" pitchFamily="2" charset="-122"/>
              </a:rPr>
              <a:t>认识风险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灯片编号占位符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A89A43-74A4-4CAF-9DE2-029C1054614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165304"/>
            <a:ext cx="7315200" cy="533400"/>
          </a:xfrm>
          <a:prstGeom prst="rect">
            <a:avLst/>
          </a:prstGeom>
        </p:spPr>
      </p:pic>
      <p:grpSp>
        <p:nvGrpSpPr>
          <p:cNvPr id="79" name="组合 78"/>
          <p:cNvGrpSpPr/>
          <p:nvPr/>
        </p:nvGrpSpPr>
        <p:grpSpPr>
          <a:xfrm>
            <a:off x="1043608" y="1268760"/>
            <a:ext cx="7031178" cy="4353984"/>
            <a:chOff x="381000" y="1295400"/>
            <a:chExt cx="8458200" cy="4800601"/>
          </a:xfrm>
        </p:grpSpPr>
        <p:sp>
          <p:nvSpPr>
            <p:cNvPr id="34" name="圆角矩形 33"/>
            <p:cNvSpPr/>
            <p:nvPr/>
          </p:nvSpPr>
          <p:spPr>
            <a:xfrm>
              <a:off x="3352800" y="1295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381000" y="2362200"/>
              <a:ext cx="1371600" cy="5334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技术类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590800" y="2362200"/>
              <a:ext cx="1371600" cy="533400"/>
            </a:xfrm>
            <a:prstGeom prst="roundRect">
              <a:avLst/>
            </a:prstGeom>
            <a:gradFill flip="none" rotWithShape="1">
              <a:gsLst>
                <a:gs pos="100000">
                  <a:srgbClr val="C8D927"/>
                </a:gs>
                <a:gs pos="10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外部类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800600" y="2362200"/>
              <a:ext cx="1371600" cy="533400"/>
            </a:xfrm>
            <a:prstGeom prst="round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组织类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7010400" y="2362200"/>
              <a:ext cx="1371600" cy="533400"/>
            </a:xfrm>
            <a:prstGeom prst="round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项目管理</a:t>
              </a:r>
            </a:p>
          </p:txBody>
        </p:sp>
        <p:cxnSp>
          <p:nvCxnSpPr>
            <p:cNvPr id="39" name="肘形连接符 38"/>
            <p:cNvCxnSpPr>
              <a:endCxn id="35" idx="0"/>
            </p:cNvCxnSpPr>
            <p:nvPr/>
          </p:nvCxnSpPr>
          <p:spPr>
            <a:xfrm rot="5400000">
              <a:off x="2400300" y="495300"/>
              <a:ext cx="533400" cy="3200400"/>
            </a:xfrm>
            <a:prstGeom prst="bentConnector3">
              <a:avLst>
                <a:gd name="adj1" fmla="val 30952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形状 11"/>
            <p:cNvCxnSpPr>
              <a:endCxn id="36" idx="0"/>
            </p:cNvCxnSpPr>
            <p:nvPr/>
          </p:nvCxnSpPr>
          <p:spPr>
            <a:xfrm rot="5400000">
              <a:off x="3505200" y="1600200"/>
              <a:ext cx="533400" cy="990600"/>
            </a:xfrm>
            <a:prstGeom prst="bentConnector3">
              <a:avLst>
                <a:gd name="adj1" fmla="val 33672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endCxn id="37" idx="0"/>
            </p:cNvCxnSpPr>
            <p:nvPr/>
          </p:nvCxnSpPr>
          <p:spPr>
            <a:xfrm rot="16200000" flipH="1">
              <a:off x="4610100" y="1485900"/>
              <a:ext cx="533400" cy="1219200"/>
            </a:xfrm>
            <a:prstGeom prst="bentConnector3">
              <a:avLst>
                <a:gd name="adj1" fmla="val 3367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endCxn id="38" idx="0"/>
            </p:cNvCxnSpPr>
            <p:nvPr/>
          </p:nvCxnSpPr>
          <p:spPr>
            <a:xfrm rot="16200000" flipH="1">
              <a:off x="5715000" y="381000"/>
              <a:ext cx="533400" cy="3429000"/>
            </a:xfrm>
            <a:prstGeom prst="bentConnector3">
              <a:avLst>
                <a:gd name="adj1" fmla="val 33673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838201" y="32766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需求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38201" y="38862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838201" y="44958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复杂性和界面</a:t>
              </a: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38201" y="51054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性能和可靠性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838201" y="57150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质量</a:t>
              </a:r>
            </a:p>
          </p:txBody>
        </p:sp>
        <p:cxnSp>
          <p:nvCxnSpPr>
            <p:cNvPr id="48" name="形状 89"/>
            <p:cNvCxnSpPr>
              <a:endCxn id="43" idx="1"/>
            </p:cNvCxnSpPr>
            <p:nvPr/>
          </p:nvCxnSpPr>
          <p:spPr>
            <a:xfrm rot="16200000" flipH="1">
              <a:off x="361951" y="2990850"/>
              <a:ext cx="571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形状 90"/>
            <p:cNvCxnSpPr>
              <a:endCxn id="44" idx="1"/>
            </p:cNvCxnSpPr>
            <p:nvPr/>
          </p:nvCxnSpPr>
          <p:spPr>
            <a:xfrm rot="16200000" flipH="1">
              <a:off x="57151" y="3295650"/>
              <a:ext cx="11811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形状 91"/>
            <p:cNvCxnSpPr>
              <a:endCxn id="45" idx="1"/>
            </p:cNvCxnSpPr>
            <p:nvPr/>
          </p:nvCxnSpPr>
          <p:spPr>
            <a:xfrm rot="16200000" flipH="1">
              <a:off x="-209549" y="3638550"/>
              <a:ext cx="1714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形状 92"/>
            <p:cNvCxnSpPr>
              <a:endCxn id="46" idx="1"/>
            </p:cNvCxnSpPr>
            <p:nvPr/>
          </p:nvCxnSpPr>
          <p:spPr>
            <a:xfrm rot="16200000" flipH="1">
              <a:off x="-552449" y="3905250"/>
              <a:ext cx="24003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形状 93"/>
            <p:cNvCxnSpPr>
              <a:endCxn id="47" idx="1"/>
            </p:cNvCxnSpPr>
            <p:nvPr/>
          </p:nvCxnSpPr>
          <p:spPr>
            <a:xfrm rot="16200000" flipH="1">
              <a:off x="-857249" y="4210050"/>
              <a:ext cx="30099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3048001" y="3276601"/>
              <a:ext cx="1371600" cy="381000"/>
            </a:xfrm>
            <a:prstGeom prst="roundRect">
              <a:avLst/>
            </a:prstGeom>
            <a:gradFill flip="none" rotWithShape="1">
              <a:gsLst>
                <a:gs pos="100000">
                  <a:srgbClr val="C8D927"/>
                </a:gs>
                <a:gs pos="10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分包商供应商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048001" y="3886201"/>
              <a:ext cx="1371600" cy="381000"/>
            </a:xfrm>
            <a:prstGeom prst="roundRect">
              <a:avLst/>
            </a:prstGeom>
            <a:gradFill flip="none" rotWithShape="1">
              <a:gsLst>
                <a:gs pos="100000">
                  <a:srgbClr val="C8D927"/>
                </a:gs>
                <a:gs pos="10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法规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048001" y="4495801"/>
              <a:ext cx="1371600" cy="381000"/>
            </a:xfrm>
            <a:prstGeom prst="roundRect">
              <a:avLst/>
            </a:prstGeom>
            <a:gradFill flip="none" rotWithShape="1">
              <a:gsLst>
                <a:gs pos="100000">
                  <a:srgbClr val="C8D927"/>
                </a:gs>
                <a:gs pos="10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市场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048001" y="5105401"/>
              <a:ext cx="1371600" cy="381000"/>
            </a:xfrm>
            <a:prstGeom prst="roundRect">
              <a:avLst/>
            </a:prstGeom>
            <a:gradFill flip="none" rotWithShape="1">
              <a:gsLst>
                <a:gs pos="100000">
                  <a:srgbClr val="C8D927"/>
                </a:gs>
                <a:gs pos="10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客户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048001" y="5715001"/>
              <a:ext cx="1371600" cy="381000"/>
            </a:xfrm>
            <a:prstGeom prst="roundRect">
              <a:avLst/>
            </a:prstGeom>
            <a:gradFill flip="none" rotWithShape="1">
              <a:gsLst>
                <a:gs pos="100000">
                  <a:srgbClr val="C8D927"/>
                </a:gs>
                <a:gs pos="10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天气</a:t>
              </a:r>
            </a:p>
          </p:txBody>
        </p:sp>
        <p:cxnSp>
          <p:nvCxnSpPr>
            <p:cNvPr id="58" name="形状 99"/>
            <p:cNvCxnSpPr>
              <a:endCxn id="53" idx="1"/>
            </p:cNvCxnSpPr>
            <p:nvPr/>
          </p:nvCxnSpPr>
          <p:spPr>
            <a:xfrm rot="16200000" flipH="1">
              <a:off x="2571751" y="2990851"/>
              <a:ext cx="571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形状 100"/>
            <p:cNvCxnSpPr>
              <a:endCxn id="54" idx="1"/>
            </p:cNvCxnSpPr>
            <p:nvPr/>
          </p:nvCxnSpPr>
          <p:spPr>
            <a:xfrm rot="16200000" flipH="1">
              <a:off x="2266951" y="3295651"/>
              <a:ext cx="11811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形状 101"/>
            <p:cNvCxnSpPr>
              <a:endCxn id="55" idx="1"/>
            </p:cNvCxnSpPr>
            <p:nvPr/>
          </p:nvCxnSpPr>
          <p:spPr>
            <a:xfrm rot="16200000" flipH="1">
              <a:off x="2000251" y="3638551"/>
              <a:ext cx="1714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形状 102"/>
            <p:cNvCxnSpPr>
              <a:endCxn id="56" idx="1"/>
            </p:cNvCxnSpPr>
            <p:nvPr/>
          </p:nvCxnSpPr>
          <p:spPr>
            <a:xfrm rot="16200000" flipH="1">
              <a:off x="1657351" y="3905251"/>
              <a:ext cx="24003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形状 103"/>
            <p:cNvCxnSpPr>
              <a:endCxn id="57" idx="1"/>
            </p:cNvCxnSpPr>
            <p:nvPr/>
          </p:nvCxnSpPr>
          <p:spPr>
            <a:xfrm rot="16200000" flipH="1">
              <a:off x="1352551" y="4210051"/>
              <a:ext cx="30099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5257800" y="3276601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项目依赖关系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257800" y="3886201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资源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257800" y="4495801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资金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257800" y="5105401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优先级</a:t>
              </a:r>
            </a:p>
          </p:txBody>
        </p:sp>
        <p:cxnSp>
          <p:nvCxnSpPr>
            <p:cNvPr id="67" name="形状 108"/>
            <p:cNvCxnSpPr>
              <a:endCxn id="63" idx="1"/>
            </p:cNvCxnSpPr>
            <p:nvPr/>
          </p:nvCxnSpPr>
          <p:spPr>
            <a:xfrm rot="16200000" flipH="1">
              <a:off x="4781550" y="2990851"/>
              <a:ext cx="571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形状 109"/>
            <p:cNvCxnSpPr>
              <a:endCxn id="64" idx="1"/>
            </p:cNvCxnSpPr>
            <p:nvPr/>
          </p:nvCxnSpPr>
          <p:spPr>
            <a:xfrm rot="16200000" flipH="1">
              <a:off x="4476750" y="3295651"/>
              <a:ext cx="11811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形状 110"/>
            <p:cNvCxnSpPr>
              <a:endCxn id="65" idx="1"/>
            </p:cNvCxnSpPr>
            <p:nvPr/>
          </p:nvCxnSpPr>
          <p:spPr>
            <a:xfrm rot="16200000" flipH="1">
              <a:off x="4210050" y="3638551"/>
              <a:ext cx="1714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形状 111"/>
            <p:cNvCxnSpPr>
              <a:endCxn id="66" idx="1"/>
            </p:cNvCxnSpPr>
            <p:nvPr/>
          </p:nvCxnSpPr>
          <p:spPr>
            <a:xfrm rot="16200000" flipH="1">
              <a:off x="3867150" y="3905251"/>
              <a:ext cx="24003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7467600" y="32766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估算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7467600" y="38862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规划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7467600" y="44958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控制</a:t>
              </a: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7467600" y="5105400"/>
              <a:ext cx="1371600" cy="381000"/>
            </a:xfrm>
            <a:prstGeom prst="round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沟通</a:t>
              </a:r>
            </a:p>
          </p:txBody>
        </p:sp>
        <p:cxnSp>
          <p:nvCxnSpPr>
            <p:cNvPr id="75" name="形状 116"/>
            <p:cNvCxnSpPr>
              <a:endCxn id="71" idx="1"/>
            </p:cNvCxnSpPr>
            <p:nvPr/>
          </p:nvCxnSpPr>
          <p:spPr>
            <a:xfrm rot="16200000" flipH="1">
              <a:off x="6991350" y="2990850"/>
              <a:ext cx="571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形状 117"/>
            <p:cNvCxnSpPr>
              <a:endCxn id="72" idx="1"/>
            </p:cNvCxnSpPr>
            <p:nvPr/>
          </p:nvCxnSpPr>
          <p:spPr>
            <a:xfrm rot="16200000" flipH="1">
              <a:off x="6686550" y="3295650"/>
              <a:ext cx="11811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形状 118"/>
            <p:cNvCxnSpPr>
              <a:endCxn id="73" idx="1"/>
            </p:cNvCxnSpPr>
            <p:nvPr/>
          </p:nvCxnSpPr>
          <p:spPr>
            <a:xfrm rot="16200000" flipH="1">
              <a:off x="6419850" y="3638550"/>
              <a:ext cx="17145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形状 119"/>
            <p:cNvCxnSpPr>
              <a:endCxn id="74" idx="1"/>
            </p:cNvCxnSpPr>
            <p:nvPr/>
          </p:nvCxnSpPr>
          <p:spPr>
            <a:xfrm rot="16200000" flipH="1">
              <a:off x="6076950" y="3905250"/>
              <a:ext cx="24003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4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7584" y="699739"/>
            <a:ext cx="2016224" cy="280989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目  录</a:t>
            </a: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165304"/>
            <a:ext cx="7315200" cy="533400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1206939" y="1556792"/>
            <a:ext cx="4445181" cy="3600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9600" dirty="0">
                <a:latin typeface="仿宋_GB2312" pitchFamily="49" charset="-122"/>
                <a:ea typeface="仿宋_GB2312" pitchFamily="49" charset="-122"/>
              </a:rPr>
              <a:t>学习目标</a:t>
            </a:r>
            <a:endParaRPr lang="en-US" altLang="zh-CN" sz="9600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70000"/>
              </a:lnSpc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9600" dirty="0" smtClean="0">
                <a:latin typeface="仿宋_GB2312" pitchFamily="49" charset="-122"/>
                <a:ea typeface="仿宋_GB2312" pitchFamily="49" charset="-122"/>
              </a:rPr>
              <a:t>需求三要素</a:t>
            </a:r>
            <a:endParaRPr lang="en-US" altLang="zh-CN" sz="9600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70000"/>
              </a:lnSpc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9600" dirty="0">
                <a:latin typeface="仿宋_GB2312" pitchFamily="49" charset="-122"/>
                <a:ea typeface="仿宋_GB2312" pitchFamily="49" charset="-122"/>
              </a:rPr>
              <a:t>干系</a:t>
            </a:r>
            <a:r>
              <a:rPr lang="zh-CN" altLang="en-US" sz="9600" dirty="0" smtClean="0">
                <a:latin typeface="仿宋_GB2312" pitchFamily="49" charset="-122"/>
                <a:ea typeface="仿宋_GB2312" pitchFamily="49" charset="-122"/>
              </a:rPr>
              <a:t>人分析</a:t>
            </a:r>
            <a:endParaRPr lang="en-US" altLang="zh-CN" sz="9600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70000"/>
              </a:lnSpc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9600" dirty="0" smtClean="0">
                <a:latin typeface="仿宋_GB2312" pitchFamily="49" charset="-122"/>
                <a:ea typeface="仿宋_GB2312" pitchFamily="49" charset="-122"/>
              </a:rPr>
              <a:t>需求访谈</a:t>
            </a:r>
            <a:endParaRPr lang="en-US" altLang="zh-CN" sz="96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70000"/>
              </a:lnSpc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9600" dirty="0" smtClean="0">
                <a:latin typeface="仿宋_GB2312" pitchFamily="49" charset="-122"/>
                <a:ea typeface="仿宋_GB2312" pitchFamily="49" charset="-122"/>
              </a:rPr>
              <a:t>需求优先级</a:t>
            </a:r>
            <a:endParaRPr lang="en-US" altLang="zh-CN" sz="96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70000"/>
              </a:lnSpc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9600" dirty="0" smtClean="0">
                <a:latin typeface="仿宋_GB2312" pitchFamily="49" charset="-122"/>
                <a:ea typeface="仿宋_GB2312" pitchFamily="49" charset="-122"/>
              </a:rPr>
              <a:t>认识风险</a:t>
            </a:r>
            <a:endParaRPr lang="en-US" altLang="zh-CN" sz="9600" dirty="0">
              <a:latin typeface="仿宋_GB2312" pitchFamily="49" charset="-122"/>
              <a:ea typeface="仿宋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1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1115616" y="476672"/>
            <a:ext cx="2520280" cy="50405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学习目标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165304"/>
            <a:ext cx="7315200" cy="53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1556792"/>
            <a:ext cx="570540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掌握需求分析过程中的关键步骤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明确干系人实质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需求分析中针对不同层级用户采取不同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的沟通方式进行。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smtClean="0">
                <a:latin typeface="仿宋_GB2312" pitchFamily="49" charset="-122"/>
                <a:ea typeface="仿宋_GB2312" pitchFamily="49" charset="-122"/>
              </a:rPr>
              <a:t>在需求分析过程中掌握其优先级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理解风险的概念及存在范围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8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445090" y="1556792"/>
            <a:ext cx="6235941" cy="115922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Clr>
                <a:schemeClr val="tx2"/>
              </a:buClr>
              <a:buSzPct val="60000"/>
              <a:buNone/>
            </a:pPr>
            <a:endParaRPr lang="en-US" altLang="zh-CN" sz="9600" dirty="0">
              <a:latin typeface="仿宋_GB2312" pitchFamily="49" charset="-122"/>
              <a:ea typeface="仿宋_GB2312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971600" y="620688"/>
            <a:ext cx="2592288" cy="28098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4400" dirty="0" smtClean="0">
                <a:latin typeface="华文隶书" pitchFamily="2" charset="-122"/>
                <a:ea typeface="华文隶书" pitchFamily="2" charset="-122"/>
              </a:rPr>
              <a:t>需求三要素</a:t>
            </a:r>
            <a:endParaRPr lang="zh-CN" altLang="en-US" sz="14400" dirty="0">
              <a:latin typeface="华文隶书" pitchFamily="2" charset="-122"/>
              <a:ea typeface="华文隶书" pitchFamily="2" charset="-122"/>
            </a:endParaRPr>
          </a:p>
          <a:p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165304"/>
            <a:ext cx="7315200" cy="533400"/>
          </a:xfrm>
          <a:prstGeom prst="rect">
            <a:avLst/>
          </a:prstGeom>
        </p:spPr>
      </p:pic>
      <p:sp>
        <p:nvSpPr>
          <p:cNvPr id="18" name="五边形 17"/>
          <p:cNvSpPr/>
          <p:nvPr/>
        </p:nvSpPr>
        <p:spPr>
          <a:xfrm rot="5400000">
            <a:off x="3832148" y="-1031988"/>
            <a:ext cx="1368154" cy="6551507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289053" y="1671834"/>
            <a:ext cx="1624213" cy="762561"/>
          </a:xfrm>
          <a:prstGeom prst="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Why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3203848" y="1671834"/>
            <a:ext cx="2604870" cy="762561"/>
          </a:xfrm>
          <a:prstGeom prst="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业务背景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Context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6116139" y="1671834"/>
            <a:ext cx="1624213" cy="762561"/>
          </a:xfrm>
          <a:prstGeom prst="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What</a:t>
            </a: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1907704" y="3298492"/>
            <a:ext cx="5472608" cy="1595462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61"/>
          <p:cNvSpPr txBox="1">
            <a:spLocks noChangeArrowheads="1"/>
          </p:cNvSpPr>
          <p:nvPr/>
        </p:nvSpPr>
        <p:spPr bwMode="auto">
          <a:xfrm>
            <a:off x="2483768" y="3425664"/>
            <a:ext cx="43381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、澄清问题（表象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原因，限制与范围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、了解背景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1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）业务场景       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）业务术语      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）业务环境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、建议并确定解决方案（问题解决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成本合适）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5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200" y="188640"/>
            <a:ext cx="4982928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隶书" pitchFamily="2" charset="-122"/>
                <a:ea typeface="华文隶书" pitchFamily="2" charset="-122"/>
              </a:rPr>
              <a:t>干系</a:t>
            </a:r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人分析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309320"/>
            <a:ext cx="7315200" cy="5334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128792" cy="316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干系</a:t>
            </a:r>
            <a:r>
              <a:rPr lang="zh-CN" altLang="en-US" sz="1600" dirty="0" smtClean="0"/>
              <a:t>人：项目博弈中筹码持有人而不是筹码管理者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AutoShape 75"/>
          <p:cNvSpPr>
            <a:spLocks noChangeArrowheads="1"/>
          </p:cNvSpPr>
          <p:nvPr/>
        </p:nvSpPr>
        <p:spPr bwMode="gray">
          <a:xfrm>
            <a:off x="2207505" y="2578948"/>
            <a:ext cx="5292000" cy="1800000"/>
          </a:xfrm>
          <a:prstGeom prst="downArrow">
            <a:avLst>
              <a:gd name="adj1" fmla="val 80356"/>
              <a:gd name="adj2" fmla="val 54167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kumimoji="0"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3727301" y="3664099"/>
            <a:ext cx="22748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Stakeholder</a:t>
            </a:r>
            <a:r>
              <a:rPr kumimoji="0" lang="zh-CN" altLang="en-US" sz="14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分析</a:t>
            </a:r>
            <a:endParaRPr kumimoji="0" lang="zh-CN" altLang="en-US" sz="14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AutoShape 81"/>
          <p:cNvSpPr>
            <a:spLocks noChangeArrowheads="1"/>
          </p:cNvSpPr>
          <p:nvPr/>
        </p:nvSpPr>
        <p:spPr bwMode="auto">
          <a:xfrm>
            <a:off x="1603631" y="4503853"/>
            <a:ext cx="1980000" cy="1080000"/>
          </a:xfrm>
          <a:prstGeom prst="roundRect">
            <a:avLst>
              <a:gd name="adj" fmla="val 8789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kumimoji="0"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Stakeholder</a:t>
            </a:r>
            <a:r>
              <a:rPr kumimoji="0"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列表：</a:t>
            </a:r>
            <a:endParaRPr kumimoji="0"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kumimoji="0"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筹码量分析</a:t>
            </a:r>
            <a:r>
              <a:rPr kumimoji="0"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优先级</a:t>
            </a:r>
            <a:endParaRPr kumimoji="0"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82"/>
          <p:cNvSpPr>
            <a:spLocks noChangeArrowheads="1"/>
          </p:cNvSpPr>
          <p:nvPr/>
        </p:nvSpPr>
        <p:spPr bwMode="auto">
          <a:xfrm>
            <a:off x="3863611" y="4503853"/>
            <a:ext cx="1980000" cy="1080000"/>
          </a:xfrm>
          <a:prstGeom prst="roundRect">
            <a:avLst>
              <a:gd name="adj" fmla="val 10212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Stakeholder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档案：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筹码付出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关注点</a:t>
            </a:r>
            <a:endParaRPr kumimoji="0"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83"/>
          <p:cNvSpPr>
            <a:spLocks noChangeArrowheads="1"/>
          </p:cNvSpPr>
          <p:nvPr/>
        </p:nvSpPr>
        <p:spPr bwMode="auto">
          <a:xfrm>
            <a:off x="6122076" y="4503853"/>
            <a:ext cx="1980000" cy="1080000"/>
          </a:xfrm>
          <a:prstGeom prst="roundRect">
            <a:avLst>
              <a:gd name="adj" fmla="val 11948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kumimoji="0"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需求跟踪：</a:t>
            </a:r>
            <a:endParaRPr kumimoji="0"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kumimoji="0"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筹码获得</a:t>
            </a:r>
            <a:r>
              <a:rPr kumimoji="0"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kumimoji="0"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价值分析</a:t>
            </a:r>
            <a:endParaRPr kumimoji="0"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42"/>
          <p:cNvGrpSpPr>
            <a:grpSpLocks/>
          </p:cNvGrpSpPr>
          <p:nvPr/>
        </p:nvGrpSpPr>
        <p:grpSpPr bwMode="auto">
          <a:xfrm>
            <a:off x="1547664" y="4456261"/>
            <a:ext cx="360362" cy="358775"/>
            <a:chOff x="1220659" y="4812330"/>
            <a:chExt cx="360000" cy="360000"/>
          </a:xfrm>
        </p:grpSpPr>
        <p:sp>
          <p:nvSpPr>
            <p:cNvPr id="16" name="Oval 84"/>
            <p:cNvSpPr>
              <a:spLocks noChangeAspect="1" noChangeArrowheads="1"/>
            </p:cNvSpPr>
            <p:nvPr/>
          </p:nvSpPr>
          <p:spPr bwMode="auto">
            <a:xfrm>
              <a:off x="1220659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kumimoji="0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85"/>
            <p:cNvSpPr txBox="1">
              <a:spLocks noChangeArrowheads="1"/>
            </p:cNvSpPr>
            <p:nvPr/>
          </p:nvSpPr>
          <p:spPr bwMode="auto">
            <a:xfrm>
              <a:off x="1234932" y="4836224"/>
              <a:ext cx="331455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kumimoji="0"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8" name="组合 45"/>
          <p:cNvGrpSpPr>
            <a:grpSpLocks/>
          </p:cNvGrpSpPr>
          <p:nvPr/>
        </p:nvGrpSpPr>
        <p:grpSpPr bwMode="auto">
          <a:xfrm>
            <a:off x="3806676" y="4456261"/>
            <a:ext cx="360363" cy="358775"/>
            <a:chOff x="3401927" y="4812330"/>
            <a:chExt cx="360000" cy="360000"/>
          </a:xfrm>
        </p:grpSpPr>
        <p:sp>
          <p:nvSpPr>
            <p:cNvPr id="19" name="Oval 88"/>
            <p:cNvSpPr>
              <a:spLocks noChangeAspect="1" noChangeArrowheads="1"/>
            </p:cNvSpPr>
            <p:nvPr/>
          </p:nvSpPr>
          <p:spPr bwMode="auto">
            <a:xfrm>
              <a:off x="3401927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kumimoji="0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89"/>
            <p:cNvSpPr txBox="1">
              <a:spLocks noChangeArrowheads="1"/>
            </p:cNvSpPr>
            <p:nvPr/>
          </p:nvSpPr>
          <p:spPr bwMode="auto">
            <a:xfrm>
              <a:off x="3419372" y="4836224"/>
              <a:ext cx="325109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kumimoji="0"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1" name="组合 48"/>
          <p:cNvGrpSpPr>
            <a:grpSpLocks/>
          </p:cNvGrpSpPr>
          <p:nvPr/>
        </p:nvGrpSpPr>
        <p:grpSpPr bwMode="auto">
          <a:xfrm>
            <a:off x="6065689" y="4456261"/>
            <a:ext cx="360362" cy="358775"/>
            <a:chOff x="5721318" y="4812330"/>
            <a:chExt cx="360000" cy="360000"/>
          </a:xfrm>
        </p:grpSpPr>
        <p:sp>
          <p:nvSpPr>
            <p:cNvPr id="22" name="Oval 91"/>
            <p:cNvSpPr>
              <a:spLocks noChangeAspect="1" noChangeArrowheads="1"/>
            </p:cNvSpPr>
            <p:nvPr/>
          </p:nvSpPr>
          <p:spPr bwMode="auto">
            <a:xfrm>
              <a:off x="5721318" y="4812330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rgbClr val="F6BB00"/>
                </a:gs>
                <a:gs pos="90000">
                  <a:srgbClr val="ED6601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defTabSz="912813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kumimoji="0"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92"/>
            <p:cNvSpPr txBox="1">
              <a:spLocks noChangeArrowheads="1"/>
            </p:cNvSpPr>
            <p:nvPr/>
          </p:nvSpPr>
          <p:spPr bwMode="auto">
            <a:xfrm>
              <a:off x="5745106" y="4836224"/>
              <a:ext cx="312424" cy="3074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r>
                <a:rPr kumimoji="0"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4" name="组合 34"/>
          <p:cNvGrpSpPr>
            <a:grpSpLocks noChangeAspect="1"/>
          </p:cNvGrpSpPr>
          <p:nvPr/>
        </p:nvGrpSpPr>
        <p:grpSpPr bwMode="auto">
          <a:xfrm>
            <a:off x="4189264" y="1844824"/>
            <a:ext cx="1328737" cy="1368425"/>
            <a:chOff x="4776334" y="4404803"/>
            <a:chExt cx="1012166" cy="1008001"/>
          </a:xfrm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kumimoji="0"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>
              <a:spLocks/>
            </p:cNvSpPr>
            <p:nvPr/>
          </p:nvSpPr>
          <p:spPr>
            <a:xfrm rot="19388639">
              <a:off x="4776334" y="4463272"/>
              <a:ext cx="68445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ea typeface="微软雅黑" pitchFamily="34" charset="-122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ea typeface="微软雅黑" pitchFamily="34" charset="-122"/>
              </a:endParaRPr>
            </a:p>
          </p:txBody>
        </p:sp>
      </p:grpSp>
      <p:sp>
        <p:nvSpPr>
          <p:cNvPr id="28" name="TextBox 147"/>
          <p:cNvSpPr txBox="1">
            <a:spLocks noChangeArrowheads="1"/>
          </p:cNvSpPr>
          <p:nvPr/>
        </p:nvSpPr>
        <p:spPr bwMode="auto">
          <a:xfrm>
            <a:off x="4204495" y="2368009"/>
            <a:ext cx="1298232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0" lang="zh-CN" altLang="en-US" sz="1600" dirty="0" smtClean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评价者</a:t>
            </a:r>
            <a:endParaRPr kumimoji="0" lang="zh-CN" altLang="en-US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34"/>
          <p:cNvGrpSpPr>
            <a:grpSpLocks noChangeAspect="1"/>
          </p:cNvGrpSpPr>
          <p:nvPr/>
        </p:nvGrpSpPr>
        <p:grpSpPr bwMode="auto">
          <a:xfrm>
            <a:off x="6427639" y="1844824"/>
            <a:ext cx="1368425" cy="1368425"/>
            <a:chOff x="4776334" y="4404803"/>
            <a:chExt cx="1012166" cy="1008001"/>
          </a:xfrm>
        </p:grpSpPr>
        <p:sp>
          <p:nvSpPr>
            <p:cNvPr id="30" name="Oval 2"/>
            <p:cNvSpPr>
              <a:spLocks noChangeAspect="1" noChangeArrowheads="1"/>
            </p:cNvSpPr>
            <p:nvPr/>
          </p:nvSpPr>
          <p:spPr bwMode="auto">
            <a:xfrm>
              <a:off x="4780500" y="4404803"/>
              <a:ext cx="1008000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kumimoji="0"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椭圆 30"/>
            <p:cNvSpPr>
              <a:spLocks/>
            </p:cNvSpPr>
            <p:nvPr/>
          </p:nvSpPr>
          <p:spPr>
            <a:xfrm rot="19388639">
              <a:off x="4776334" y="4463272"/>
              <a:ext cx="684562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ea typeface="微软雅黑" pitchFamily="34" charset="-122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888500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ea typeface="微软雅黑" pitchFamily="34" charset="-122"/>
              </a:endParaRPr>
            </a:p>
          </p:txBody>
        </p:sp>
      </p:grpSp>
      <p:sp>
        <p:nvSpPr>
          <p:cNvPr id="33" name="TextBox 147"/>
          <p:cNvSpPr txBox="1">
            <a:spLocks noChangeArrowheads="1"/>
          </p:cNvSpPr>
          <p:nvPr/>
        </p:nvSpPr>
        <p:spPr bwMode="auto">
          <a:xfrm>
            <a:off x="6498222" y="2368009"/>
            <a:ext cx="1227709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0" lang="zh-CN" altLang="en-US" sz="1600" dirty="0" smtClean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使用者</a:t>
            </a:r>
            <a:endParaRPr kumimoji="0" lang="zh-CN" altLang="en-US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4"/>
          <p:cNvGrpSpPr>
            <a:grpSpLocks noChangeAspect="1"/>
          </p:cNvGrpSpPr>
          <p:nvPr/>
        </p:nvGrpSpPr>
        <p:grpSpPr bwMode="auto">
          <a:xfrm>
            <a:off x="1909614" y="1844824"/>
            <a:ext cx="1368425" cy="1368425"/>
            <a:chOff x="4776332" y="4404803"/>
            <a:chExt cx="1012163" cy="1008001"/>
          </a:xfrm>
        </p:grpSpPr>
        <p:sp>
          <p:nvSpPr>
            <p:cNvPr id="35" name="Oval 2"/>
            <p:cNvSpPr>
              <a:spLocks noChangeAspect="1" noChangeArrowheads="1"/>
            </p:cNvSpPr>
            <p:nvPr/>
          </p:nvSpPr>
          <p:spPr bwMode="auto">
            <a:xfrm>
              <a:off x="4780496" y="4404803"/>
              <a:ext cx="1007999" cy="1008001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kumimoji="0"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>
              <a:spLocks/>
            </p:cNvSpPr>
            <p:nvPr/>
          </p:nvSpPr>
          <p:spPr>
            <a:xfrm rot="19388639">
              <a:off x="4776332" y="4463272"/>
              <a:ext cx="684560" cy="4677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ea typeface="微软雅黑" pitchFamily="34" charset="-122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4888498" y="4512802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2DD7FF">
                    <a:alpha val="5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ea typeface="微软雅黑" pitchFamily="34" charset="-122"/>
              </a:endParaRPr>
            </a:p>
          </p:txBody>
        </p:sp>
      </p:grpSp>
      <p:sp>
        <p:nvSpPr>
          <p:cNvPr id="38" name="TextBox 147"/>
          <p:cNvSpPr txBox="1">
            <a:spLocks noChangeArrowheads="1"/>
          </p:cNvSpPr>
          <p:nvPr/>
        </p:nvSpPr>
        <p:spPr bwMode="auto">
          <a:xfrm>
            <a:off x="1988243" y="2368009"/>
            <a:ext cx="1210776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0" lang="zh-CN" altLang="en-US" sz="1600" dirty="0" smtClean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出资人</a:t>
            </a:r>
            <a:endParaRPr kumimoji="0" lang="zh-CN" altLang="en-US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7968"/>
            <a:ext cx="7315200" cy="53340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17240" y="188640"/>
            <a:ext cx="4114800" cy="115698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隶书" pitchFamily="2" charset="-122"/>
                <a:ea typeface="华文隶书" pitchFamily="2" charset="-122"/>
              </a:rPr>
              <a:t>干系</a:t>
            </a:r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人分析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3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66304" y="1571612"/>
            <a:ext cx="2286016" cy="18573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80288" y="1571612"/>
            <a:ext cx="2286016" cy="1857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66304" y="3429000"/>
            <a:ext cx="228601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80288" y="3429000"/>
            <a:ext cx="2286016" cy="1857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1951594" y="2143116"/>
            <a:ext cx="571504" cy="25717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影响度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 rot="16200000">
            <a:off x="4880552" y="4500571"/>
            <a:ext cx="571504" cy="25717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兴趣度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43"/>
          <p:cNvSpPr txBox="1">
            <a:spLocks noChangeArrowheads="1"/>
          </p:cNvSpPr>
          <p:nvPr/>
        </p:nvSpPr>
        <p:spPr bwMode="auto">
          <a:xfrm>
            <a:off x="1951594" y="1571612"/>
            <a:ext cx="57150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43"/>
          <p:cNvSpPr txBox="1">
            <a:spLocks noChangeArrowheads="1"/>
          </p:cNvSpPr>
          <p:nvPr/>
        </p:nvSpPr>
        <p:spPr bwMode="auto">
          <a:xfrm>
            <a:off x="1951594" y="4786322"/>
            <a:ext cx="571504" cy="4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3094602" y="5500702"/>
            <a:ext cx="57150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6737940" y="5500702"/>
            <a:ext cx="57150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3"/>
          <p:cNvSpPr txBox="1">
            <a:spLocks noChangeArrowheads="1"/>
          </p:cNvSpPr>
          <p:nvPr/>
        </p:nvSpPr>
        <p:spPr bwMode="auto">
          <a:xfrm>
            <a:off x="6309312" y="5000636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保持沟通</a:t>
            </a:r>
            <a:endParaRPr lang="zh-CN" altLang="en-US" sz="12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3"/>
          <p:cNvSpPr txBox="1">
            <a:spLocks noChangeArrowheads="1"/>
          </p:cNvSpPr>
          <p:nvPr/>
        </p:nvSpPr>
        <p:spPr bwMode="auto">
          <a:xfrm>
            <a:off x="6309312" y="3143248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关键玩家</a:t>
            </a:r>
            <a:endParaRPr lang="zh-CN" altLang="en-US" sz="12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4023296" y="3143248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尽力满足</a:t>
            </a:r>
            <a:endParaRPr lang="zh-CN" altLang="en-US" sz="12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43"/>
          <p:cNvSpPr txBox="1">
            <a:spLocks noChangeArrowheads="1"/>
          </p:cNvSpPr>
          <p:nvPr/>
        </p:nvSpPr>
        <p:spPr bwMode="auto">
          <a:xfrm>
            <a:off x="4023296" y="5000636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最小努力</a:t>
            </a:r>
            <a:endParaRPr lang="zh-CN" altLang="en-US" sz="12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7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7240" y="188640"/>
            <a:ext cx="4114800" cy="115698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需求访谈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7968"/>
            <a:ext cx="7315200" cy="53340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6856" y="1484784"/>
            <a:ext cx="7613576" cy="417646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在需求分析过程中用户一般分为决策层、管理层、操作层等层级。</a:t>
            </a:r>
            <a:endParaRPr lang="en-US" altLang="zh-CN" sz="2000" dirty="0" smtClean="0"/>
          </a:p>
          <a:p>
            <a:r>
              <a:rPr lang="zh-CN" altLang="en-US" sz="2000" dirty="0" smtClean="0"/>
              <a:t>正金字塔（封闭</a:t>
            </a:r>
            <a:r>
              <a:rPr lang="en-US" altLang="zh-CN" sz="2000" dirty="0" smtClean="0"/>
              <a:t>----</a:t>
            </a:r>
            <a:r>
              <a:rPr lang="zh-CN" altLang="en-US" sz="2000" dirty="0" smtClean="0"/>
              <a:t>半封闭</a:t>
            </a:r>
            <a:r>
              <a:rPr lang="en-US" altLang="zh-CN" sz="2000" dirty="0" smtClean="0"/>
              <a:t>---</a:t>
            </a:r>
            <a:r>
              <a:rPr lang="zh-CN" altLang="en-US" sz="2000" dirty="0"/>
              <a:t>开放</a:t>
            </a:r>
            <a:r>
              <a:rPr lang="zh-CN" altLang="en-US" sz="2000" dirty="0" smtClean="0"/>
              <a:t>），倒金字塔（开放</a:t>
            </a:r>
            <a:r>
              <a:rPr lang="en-US" altLang="zh-CN" sz="2000" dirty="0" smtClean="0"/>
              <a:t>---</a:t>
            </a:r>
            <a:r>
              <a:rPr lang="zh-CN" altLang="en-US" sz="2000" dirty="0" smtClean="0"/>
              <a:t>半封闭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封闭）。</a:t>
            </a:r>
            <a:endParaRPr lang="en-US" altLang="zh-CN" sz="2000" dirty="0" smtClean="0"/>
          </a:p>
          <a:p>
            <a:r>
              <a:rPr lang="zh-CN" altLang="en-US" sz="2000" dirty="0" smtClean="0"/>
              <a:t>对决策层用户的访谈一般采用正倒金字塔进行，正金字塔用于复杂问题，反之用于简单问题；对管理层访谈注重过程而非结果，谈利益，不谈立场，不谈活动，对操作层访谈不谈流程，可以采用头脑风暴的方式进行。</a:t>
            </a:r>
            <a:endParaRPr lang="en-US" altLang="zh-CN" sz="2000" dirty="0" smtClean="0"/>
          </a:p>
          <a:p>
            <a:r>
              <a:rPr lang="zh-CN" altLang="en-US" sz="2000" dirty="0" smtClean="0"/>
              <a:t>需求确认可以分儿置之：决策高层确认、流程管理层确认、活动操作层确认。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3825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28448" y="404664"/>
            <a:ext cx="4463632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需求优先级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A89A43-74A4-4CAF-9DE2-029C10546142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7968"/>
            <a:ext cx="7315200" cy="5334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166304" y="1571612"/>
            <a:ext cx="2286016" cy="18573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80288" y="1571612"/>
            <a:ext cx="2286016" cy="1857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6304" y="3429000"/>
            <a:ext cx="2286016" cy="1857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0288" y="3429000"/>
            <a:ext cx="2286016" cy="1857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1951594" y="2143116"/>
            <a:ext cx="571504" cy="25717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4880552" y="4500571"/>
            <a:ext cx="571504" cy="257176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3"/>
          <p:cNvSpPr txBox="1">
            <a:spLocks noChangeArrowheads="1"/>
          </p:cNvSpPr>
          <p:nvPr/>
        </p:nvSpPr>
        <p:spPr bwMode="auto">
          <a:xfrm>
            <a:off x="1951594" y="1571612"/>
            <a:ext cx="57150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43"/>
          <p:cNvSpPr txBox="1">
            <a:spLocks noChangeArrowheads="1"/>
          </p:cNvSpPr>
          <p:nvPr/>
        </p:nvSpPr>
        <p:spPr bwMode="auto">
          <a:xfrm>
            <a:off x="1951594" y="4786322"/>
            <a:ext cx="571504" cy="4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3094602" y="5500702"/>
            <a:ext cx="571504" cy="4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难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43"/>
          <p:cNvSpPr txBox="1">
            <a:spLocks noChangeArrowheads="1"/>
          </p:cNvSpPr>
          <p:nvPr/>
        </p:nvSpPr>
        <p:spPr bwMode="auto">
          <a:xfrm>
            <a:off x="6737940" y="5500702"/>
            <a:ext cx="571504" cy="4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易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6309312" y="5000636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低垂果实</a:t>
            </a:r>
            <a:endParaRPr lang="zh-CN" altLang="en-US" sz="12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6309312" y="3143248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高回报</a:t>
            </a:r>
            <a:endParaRPr lang="zh-CN" altLang="en-US" sz="12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4023296" y="3143248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投资机会</a:t>
            </a:r>
            <a:endParaRPr lang="zh-CN" altLang="en-US" sz="12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4023296" y="5000636"/>
            <a:ext cx="1143008" cy="2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置之不理</a:t>
            </a:r>
            <a:endParaRPr lang="zh-CN" altLang="en-US" sz="12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09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13400"/>
            <a:ext cx="2808312" cy="85536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需求优先级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9A43-74A4-4CAF-9DE2-029C1054614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63244"/>
            <a:ext cx="7776864" cy="133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01" y="418753"/>
            <a:ext cx="124777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165304"/>
            <a:ext cx="7315200" cy="533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1340769"/>
            <a:ext cx="66247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2000" dirty="0"/>
              <a:t>基本型需求：顾客认为产品“必须有”的属性或功能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zh-CN" altLang="en-US" sz="2000" dirty="0"/>
              <a:t>全力以赴地满足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2000" dirty="0"/>
              <a:t>期望型需求：提供了更好，但并不是“必须”的</a:t>
            </a: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zh-CN" altLang="en-US" sz="2000" dirty="0">
                <a:sym typeface="Wingdings" pitchFamily="2" charset="2"/>
              </a:rPr>
              <a:t>尽力满足，力争超对手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</a:pPr>
            <a:r>
              <a:rPr lang="zh-CN" altLang="en-US" sz="2000" dirty="0"/>
              <a:t>兴奋型需求：提供给顾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客一些完全出乎意料的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产品属性或服务行为，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使顾客产生惊喜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ym typeface="Wingdings" pitchFamily="2" charset="2"/>
              </a:rPr>
              <a:t></a:t>
            </a:r>
            <a:r>
              <a:rPr lang="zh-CN" altLang="en-US" sz="2000" dirty="0">
                <a:sym typeface="Wingdings" pitchFamily="2" charset="2"/>
              </a:rPr>
              <a:t>争取实现，领先</a:t>
            </a:r>
            <a:endParaRPr lang="zh-CN" altLang="en-US" sz="2000" dirty="0"/>
          </a:p>
        </p:txBody>
      </p:sp>
      <p:pic>
        <p:nvPicPr>
          <p:cNvPr id="10" name="Picture 2" descr="KANO模型">
            <a:hlinkClick r:id="rId5" tooltip="KANO模型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A8B0C7"/>
              </a:clrFrom>
              <a:clrTo>
                <a:srgbClr val="A8B0C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519711"/>
            <a:ext cx="4785278" cy="3213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72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2299</TotalTime>
  <Words>471</Words>
  <Application>Microsoft Office PowerPoint</Application>
  <PresentationFormat>全屏显示(4:3)</PresentationFormat>
  <Paragraphs>128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凤舞九天</vt:lpstr>
      <vt:lpstr>PM学习知识分享  需求管理 </vt:lpstr>
      <vt:lpstr>目  录</vt:lpstr>
      <vt:lpstr>PowerPoint 演示文稿</vt:lpstr>
      <vt:lpstr>PowerPoint 演示文稿</vt:lpstr>
      <vt:lpstr>干系人分析</vt:lpstr>
      <vt:lpstr>干系人分析</vt:lpstr>
      <vt:lpstr>需求访谈</vt:lpstr>
      <vt:lpstr>PowerPoint 演示文稿</vt:lpstr>
      <vt:lpstr>需求优先级</vt:lpstr>
      <vt:lpstr>认识风险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PM学习知识分享</dc:title>
  <dc:creator>zhaojz</dc:creator>
  <cp:lastModifiedBy>zhaojz</cp:lastModifiedBy>
  <cp:revision>146</cp:revision>
  <dcterms:created xsi:type="dcterms:W3CDTF">2012-05-15T08:21:38Z</dcterms:created>
  <dcterms:modified xsi:type="dcterms:W3CDTF">2012-11-17T15:54:54Z</dcterms:modified>
</cp:coreProperties>
</file>