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882" y="654"/>
      </p:cViewPr>
      <p:guideLst>
        <p:guide orient="horz" pos="2160"/>
        <p:guide pos="28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7716063" cy="777160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14AAE-077D-4E77-9290-DD5F5A1C2F47}" type="datetimeFigureOut">
              <a:rPr lang="en-US" smtClean="0"/>
              <a:pPr/>
              <a:t>11/16/2009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DC93E-5F2B-419F-A393-85F7CF01D8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DC93E-5F2B-419F-A393-85F7CF01D800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BD1F-EB88-4421-9151-F9902F687DCD}" type="datetimeFigureOut">
              <a:rPr lang="en-US" smtClean="0"/>
              <a:pPr/>
              <a:t>11/16/2009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B63E-892A-4D49-B943-136F1E4382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BD1F-EB88-4421-9151-F9902F687DCD}" type="datetimeFigureOut">
              <a:rPr lang="en-US" smtClean="0"/>
              <a:pPr/>
              <a:t>11/16/2009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B63E-892A-4D49-B943-136F1E4382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BD1F-EB88-4421-9151-F9902F687DCD}" type="datetimeFigureOut">
              <a:rPr lang="en-US" smtClean="0"/>
              <a:pPr/>
              <a:t>11/16/2009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B63E-892A-4D49-B943-136F1E4382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BD1F-EB88-4421-9151-F9902F687DCD}" type="datetimeFigureOut">
              <a:rPr lang="en-US" smtClean="0"/>
              <a:pPr/>
              <a:t>11/16/2009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B63E-892A-4D49-B943-136F1E4382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BD1F-EB88-4421-9151-F9902F687DCD}" type="datetimeFigureOut">
              <a:rPr lang="en-US" smtClean="0"/>
              <a:pPr/>
              <a:t>11/16/2009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B63E-892A-4D49-B943-136F1E4382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BD1F-EB88-4421-9151-F9902F687DCD}" type="datetimeFigureOut">
              <a:rPr lang="en-US" smtClean="0"/>
              <a:pPr/>
              <a:t>11/16/2009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B63E-892A-4D49-B943-136F1E4382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BD1F-EB88-4421-9151-F9902F687DCD}" type="datetimeFigureOut">
              <a:rPr lang="en-US" smtClean="0"/>
              <a:pPr/>
              <a:t>11/16/2009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B63E-892A-4D49-B943-136F1E4382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BD1F-EB88-4421-9151-F9902F687DCD}" type="datetimeFigureOut">
              <a:rPr lang="en-US" smtClean="0"/>
              <a:pPr/>
              <a:t>11/16/2009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B63E-892A-4D49-B943-136F1E4382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BD1F-EB88-4421-9151-F9902F687DCD}" type="datetimeFigureOut">
              <a:rPr lang="en-US" smtClean="0"/>
              <a:pPr/>
              <a:t>11/16/2009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B63E-892A-4D49-B943-136F1E4382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BD1F-EB88-4421-9151-F9902F687DCD}" type="datetimeFigureOut">
              <a:rPr lang="en-US" smtClean="0"/>
              <a:pPr/>
              <a:t>11/16/2009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B63E-892A-4D49-B943-136F1E4382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BD1F-EB88-4421-9151-F9902F687DCD}" type="datetimeFigureOut">
              <a:rPr lang="en-US" smtClean="0"/>
              <a:pPr/>
              <a:t>11/16/2009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B63E-892A-4D49-B943-136F1E4382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BBD1F-EB88-4421-9151-F9902F687DCD}" type="datetimeFigureOut">
              <a:rPr lang="en-US" smtClean="0"/>
              <a:pPr/>
              <a:t>11/16/2009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5B63E-892A-4D49-B943-136F1E4382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1962150" y="1209675"/>
            <a:ext cx="4829175" cy="4610100"/>
          </a:xfrm>
          <a:prstGeom prst="rect">
            <a:avLst/>
          </a:prstGeom>
          <a:gradFill>
            <a:gsLst>
              <a:gs pos="0">
                <a:srgbClr val="FFFF00">
                  <a:alpha val="8000"/>
                </a:srgbClr>
              </a:gs>
              <a:gs pos="80000">
                <a:srgbClr val="FFC000"/>
              </a:gs>
              <a:gs pos="100000">
                <a:schemeClr val="accent6">
                  <a:lumMod val="50000"/>
                </a:schemeClr>
              </a:gs>
            </a:gsLst>
            <a:lin ang="0" scaled="1"/>
          </a:gradFill>
          <a:ln w="508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tlCol="0" anchor="b" anchorCtr="0">
            <a:normAutofit/>
          </a:bodyPr>
          <a:lstStyle/>
          <a:p>
            <a:r>
              <a:rPr lang="en-US" sz="3200" i="1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1"/>
                  <a:tileRect/>
                </a:gradFill>
                <a:effectLst>
                  <a:outerShdw blurRad="50800" dist="50800" dir="5400000" algn="ctr" rotWithShape="0">
                    <a:schemeClr val="bg1">
                      <a:lumMod val="95000"/>
                    </a:scheme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n-US" sz="3200" i="1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1"/>
                  <a:tileRect/>
                </a:gradFill>
                <a:effectLst>
                  <a:outerShdw blurRad="88900" dir="2880000" sx="104000" sy="104000" algn="ctr" rotWithShape="0">
                    <a:schemeClr val="bg1">
                      <a:lumMod val="95000"/>
                    </a:scheme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SQLClue</a:t>
            </a:r>
            <a:r>
              <a:rPr lang="en-US" sz="1200" i="1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1"/>
                  <a:tileRect/>
                </a:gradFill>
                <a:effectLst>
                  <a:outerShdw blurRad="88900" dir="2880000" sx="104000" sy="104000" algn="ctr" rotWithShape="0">
                    <a:schemeClr val="bg1">
                      <a:lumMod val="95000"/>
                    </a:scheme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200" i="1" dirty="0" smtClean="0">
                <a:solidFill>
                  <a:schemeClr val="bg1"/>
                </a:solidFill>
                <a:effectLst>
                  <a:outerShdw blurRad="88900" dir="2880000" sx="104000" sy="104000" algn="ctr" rotWithShape="0">
                    <a:schemeClr val="bg1">
                      <a:lumMod val="95000"/>
                    </a:scheme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Architectural Overview</a:t>
            </a:r>
            <a:endParaRPr lang="en-US" sz="1200" i="1" dirty="0">
              <a:solidFill>
                <a:schemeClr val="bg1"/>
              </a:solidFill>
              <a:effectLst>
                <a:outerShdw blurRad="88900" dir="2880000" sx="104000" sy="104000" algn="ctr" rotWithShape="0">
                  <a:schemeClr val="bg1">
                    <a:lumMod val="95000"/>
                  </a:scheme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15177" y="1200149"/>
            <a:ext cx="1438274" cy="283845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270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b="1" dirty="0" smtClean="0">
                <a:ln w="3175" cap="flat" cmpd="dbl"/>
                <a:solidFill>
                  <a:schemeClr val="bg1">
                    <a:lumMod val="85000"/>
                  </a:schemeClr>
                </a:solidFill>
                <a:effectLst>
                  <a:outerShdw blurRad="50800" dist="38100" dir="18900000" algn="bl" rotWithShape="0">
                    <a:schemeClr val="tx1">
                      <a:lumMod val="95000"/>
                      <a:lumOff val="5000"/>
                      <a:alpha val="40000"/>
                    </a:schemeClr>
                  </a:outerShdw>
                </a:effectLst>
              </a:rPr>
              <a:t>SQL Servers</a:t>
            </a:r>
            <a:endParaRPr lang="en-US" b="1" dirty="0">
              <a:ln w="3175" cap="flat" cmpd="dbl"/>
              <a:solidFill>
                <a:schemeClr val="bg1">
                  <a:lumMod val="85000"/>
                </a:schemeClr>
              </a:solidFill>
              <a:effectLst>
                <a:outerShdw blurRad="50800" dist="38100" dir="18900000" algn="bl" rotWithShape="0">
                  <a:schemeClr val="tx1">
                    <a:lumMod val="95000"/>
                    <a:lumOff val="5000"/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7710" y="1249659"/>
            <a:ext cx="1210615" cy="369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PowerShell (optional)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4479692" y="1902285"/>
            <a:ext cx="2149708" cy="977611"/>
            <a:chOff x="2374667" y="1949909"/>
            <a:chExt cx="2149708" cy="838200"/>
          </a:xfrm>
        </p:grpSpPr>
        <p:sp>
          <p:nvSpPr>
            <p:cNvPr id="16" name="Rectangle 15"/>
            <p:cNvSpPr/>
            <p:nvPr/>
          </p:nvSpPr>
          <p:spPr>
            <a:xfrm>
              <a:off x="2374667" y="1949909"/>
              <a:ext cx="2133600" cy="8382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tint val="66000"/>
                    <a:satMod val="160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tint val="66000"/>
                    <a:satMod val="160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tint val="66000"/>
                    <a:satMod val="160000"/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 w="0"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effectLst>
                    <a:outerShdw blurRad="50800" dist="38100" dir="18900000" algn="bl" rotWithShape="0">
                      <a:prstClr val="black">
                        <a:alpha val="40000"/>
                      </a:prstClr>
                    </a:outerShdw>
                  </a:effectLst>
                </a:rPr>
                <a:t>Command Line </a:t>
              </a:r>
              <a:endParaRPr lang="en-US" sz="1600" dirty="0">
                <a:solidFill>
                  <a:schemeClr val="tx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387009" y="2257021"/>
              <a:ext cx="2137366" cy="4947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latin typeface="+mj-lt"/>
                  <a:ea typeface="Verdana" pitchFamily="34" charset="0"/>
                  <a:cs typeface="Verdana" pitchFamily="34" charset="0"/>
                </a:rPr>
                <a:t>Integrate Component Services with other database monitoring and  maintenance automation.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479692" y="3006009"/>
            <a:ext cx="2133600" cy="794466"/>
            <a:chOff x="2374667" y="2958384"/>
            <a:chExt cx="2133600" cy="794466"/>
          </a:xfrm>
        </p:grpSpPr>
        <p:sp>
          <p:nvSpPr>
            <p:cNvPr id="17" name="Rectangle 16"/>
            <p:cNvSpPr/>
            <p:nvPr/>
          </p:nvSpPr>
          <p:spPr>
            <a:xfrm>
              <a:off x="2374667" y="2958384"/>
              <a:ext cx="2133600" cy="794466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0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Automation Controller</a:t>
              </a:r>
              <a:endParaRPr lang="en-US" sz="160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87009" y="3267075"/>
              <a:ext cx="2057400" cy="41549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Stand alone Component Services data collection Scheduler 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479692" y="3943342"/>
            <a:ext cx="2244958" cy="1223796"/>
            <a:chOff x="2374667" y="4200518"/>
            <a:chExt cx="2244958" cy="1057281"/>
          </a:xfrm>
        </p:grpSpPr>
        <p:sp>
          <p:nvSpPr>
            <p:cNvPr id="18" name="Rectangle 17"/>
            <p:cNvSpPr/>
            <p:nvPr/>
          </p:nvSpPr>
          <p:spPr>
            <a:xfrm>
              <a:off x="2374667" y="4200518"/>
              <a:ext cx="2133600" cy="1057281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rIns="0" rtlCol="0" anchor="t" anchorCtr="1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Windows User Interface</a:t>
              </a:r>
              <a:endParaRPr lang="en-US" sz="16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387008" y="4466122"/>
              <a:ext cx="2232617" cy="777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Configure and execute Component Services.  Collaborate to build the SQL Runbook.  Analyze and share collected data.  Objectively Evaluate data team members .</a:t>
              </a:r>
            </a:p>
          </p:txBody>
        </p:sp>
      </p:grpSp>
      <p:sp>
        <p:nvSpPr>
          <p:cNvPr id="28" name="Can 27"/>
          <p:cNvSpPr/>
          <p:nvPr/>
        </p:nvSpPr>
        <p:spPr>
          <a:xfrm rot="707437">
            <a:off x="7289442" y="2552832"/>
            <a:ext cx="360606" cy="335929"/>
          </a:xfrm>
          <a:prstGeom prst="can">
            <a:avLst>
              <a:gd name="adj" fmla="val 17711"/>
            </a:avLst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2209801" y="2072496"/>
            <a:ext cx="1904998" cy="2842404"/>
            <a:chOff x="4838701" y="1977246"/>
            <a:chExt cx="1904998" cy="2842404"/>
          </a:xfrm>
        </p:grpSpPr>
        <p:grpSp>
          <p:nvGrpSpPr>
            <p:cNvPr id="53" name="Group 52"/>
            <p:cNvGrpSpPr/>
            <p:nvPr/>
          </p:nvGrpSpPr>
          <p:grpSpPr>
            <a:xfrm>
              <a:off x="4848225" y="1977246"/>
              <a:ext cx="1895474" cy="1529743"/>
              <a:chOff x="4848225" y="1977246"/>
              <a:chExt cx="1895474" cy="1529743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848225" y="1977246"/>
                <a:ext cx="1851327" cy="1375554"/>
              </a:xfrm>
              <a:prstGeom prst="rect">
                <a:avLst/>
              </a:prstGeom>
              <a:gradFill flip="none" rotWithShape="1">
                <a:lin ang="8100000" scaled="1"/>
                <a:tileRect/>
              </a:gra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0" h="0"/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:r>
                  <a:rPr lang="en-US" sz="1600" b="1" dirty="0" smtClean="0">
                    <a:ln>
                      <a:gradFill flip="none" rotWithShape="1">
                        <a:gsLst>
                          <a:gs pos="0">
                            <a:schemeClr val="accent1">
                              <a:tint val="66000"/>
                              <a:satMod val="160000"/>
                            </a:schemeClr>
                          </a:gs>
                          <a:gs pos="50000">
                            <a:schemeClr val="accent1">
                              <a:tint val="44500"/>
                              <a:satMod val="160000"/>
                            </a:schemeClr>
                          </a:gs>
                          <a:gs pos="100000">
                            <a:schemeClr val="accent1">
                              <a:tint val="23500"/>
                              <a:satMod val="160000"/>
                            </a:schemeClr>
                          </a:gs>
                        </a:gsLst>
                        <a:lin ang="13500000" scaled="1"/>
                        <a:tileRect/>
                      </a:gradFill>
                    </a:ln>
                    <a:solidFill>
                      <a:schemeClr val="bg1"/>
                    </a:solidFill>
                    <a:effectLst>
                      <a:innerShdw blurRad="63500" dist="50800" dir="18900000">
                        <a:prstClr val="black">
                          <a:alpha val="50000"/>
                        </a:prstClr>
                      </a:innerShdw>
                    </a:effectLst>
                  </a:rPr>
                  <a:t>SQL </a:t>
                </a:r>
                <a:r>
                  <a:rPr lang="en-US" sz="1600" b="1" dirty="0" smtClean="0">
                    <a:ln>
                      <a:gradFill flip="none" rotWithShape="1">
                        <a:gsLst>
                          <a:gs pos="0">
                            <a:schemeClr val="accent1">
                              <a:tint val="66000"/>
                              <a:satMod val="160000"/>
                            </a:schemeClr>
                          </a:gs>
                          <a:gs pos="50000">
                            <a:schemeClr val="accent1">
                              <a:tint val="44500"/>
                              <a:satMod val="160000"/>
                            </a:schemeClr>
                          </a:gs>
                          <a:gs pos="100000">
                            <a:schemeClr val="accent1">
                              <a:tint val="23500"/>
                              <a:satMod val="160000"/>
                            </a:schemeClr>
                          </a:gs>
                        </a:gsLst>
                        <a:lin ang="13500000" scaled="1"/>
                        <a:tileRect/>
                      </a:gradFill>
                    </a:ln>
                    <a:solidFill>
                      <a:schemeClr val="bg1"/>
                    </a:solidFill>
                    <a:effectLst>
                      <a:innerShdw blurRad="63500" dist="50800" dir="18900000">
                        <a:prstClr val="black">
                          <a:alpha val="50000"/>
                        </a:prstClr>
                      </a:innerShdw>
                    </a:effectLst>
                  </a:rPr>
                  <a:t>Configuration Archive</a:t>
                </a:r>
                <a:endParaRPr lang="en-US" sz="1600" b="1" dirty="0">
                  <a:ln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ln>
                  <a:solidFill>
                    <a:schemeClr val="bg1"/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883774" y="2491326"/>
                <a:ext cx="185992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en-US" sz="1000" dirty="0" smtClean="0">
                    <a:solidFill>
                      <a:schemeClr val="bg1"/>
                    </a:solidFill>
                  </a:rPr>
                  <a:t>DDL Change </a:t>
                </a:r>
                <a:r>
                  <a:rPr lang="en-US" sz="1000" dirty="0" smtClean="0">
                    <a:solidFill>
                      <a:schemeClr val="bg1"/>
                    </a:solidFill>
                  </a:rPr>
                  <a:t>History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sz="1000" dirty="0" smtClean="0">
                    <a:solidFill>
                      <a:schemeClr val="bg1"/>
                    </a:solidFill>
                  </a:rPr>
                  <a:t>Service Brokered Event model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sz="1000" dirty="0" smtClean="0">
                    <a:solidFill>
                      <a:schemeClr val="bg1"/>
                    </a:solidFill>
                  </a:rPr>
                  <a:t>Flexible Reporting Capabilities </a:t>
                </a:r>
                <a:endParaRPr lang="en-US" sz="1000" dirty="0" smtClean="0">
                  <a:solidFill>
                    <a:schemeClr val="bg1"/>
                  </a:solidFill>
                </a:endParaRPr>
              </a:p>
              <a:p>
                <a:pPr>
                  <a:buFont typeface="Arial" pitchFamily="34" charset="0"/>
                  <a:buChar char="•"/>
                </a:pPr>
                <a:r>
                  <a:rPr lang="en-US" sz="1000" dirty="0" smtClean="0">
                    <a:solidFill>
                      <a:schemeClr val="bg1"/>
                    </a:solidFill>
                  </a:rPr>
                  <a:t>Full-Text Searchable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sz="1000" dirty="0" smtClean="0">
                    <a:solidFill>
                      <a:schemeClr val="bg1"/>
                    </a:solidFill>
                  </a:rPr>
                  <a:t>Effortless Rollback/Recovery </a:t>
                </a:r>
                <a:endParaRPr lang="en-US" sz="1000" dirty="0" smtClean="0">
                  <a:solidFill>
                    <a:schemeClr val="bg1"/>
                  </a:solidFill>
                </a:endParaRPr>
              </a:p>
              <a:p>
                <a:pPr>
                  <a:buFont typeface="Arial" pitchFamily="34" charset="0"/>
                  <a:buChar char="•"/>
                </a:pPr>
                <a:endParaRPr lang="en-US" sz="1000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4838701" y="3457575"/>
              <a:ext cx="1876424" cy="1362075"/>
              <a:chOff x="4838701" y="4162425"/>
              <a:chExt cx="1876424" cy="116205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4838701" y="4162425"/>
                <a:ext cx="1840604" cy="1162050"/>
              </a:xfrm>
              <a:prstGeom prst="rect">
                <a:avLst/>
              </a:prstGeom>
              <a:gradFill flip="none" rotWithShape="1">
                <a:lin ang="13500000" scaled="1"/>
                <a:tileRect/>
              </a:gradFill>
              <a:ln>
                <a:noFill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prstMaterial="matte">
                <a:bevelT w="0" h="0" prst="coolSlant"/>
                <a:bevelB w="0" h="0" prst="coolSlant"/>
              </a:sp3d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:r>
                  <a:rPr lang="en-US" sz="1400" b="1" dirty="0" smtClean="0">
                    <a:ln>
                      <a:gradFill flip="none" rotWithShape="1">
                        <a:gsLst>
                          <a:gs pos="0">
                            <a:schemeClr val="accent1">
                              <a:tint val="66000"/>
                              <a:satMod val="160000"/>
                            </a:schemeClr>
                          </a:gs>
                          <a:gs pos="50000">
                            <a:schemeClr val="accent1">
                              <a:tint val="44500"/>
                              <a:satMod val="160000"/>
                            </a:schemeClr>
                          </a:gs>
                          <a:gs pos="100000">
                            <a:schemeClr val="accent1">
                              <a:tint val="23500"/>
                              <a:satMod val="160000"/>
                            </a:schemeClr>
                          </a:gs>
                        </a:gsLst>
                        <a:lin ang="13500000" scaled="1"/>
                        <a:tileRect/>
                      </a:gradFill>
                    </a:ln>
                    <a:solidFill>
                      <a:schemeClr val="bg1"/>
                    </a:solidFill>
                    <a:effectLst>
                      <a:innerShdw blurRad="63500" dist="50800" dir="2700000">
                        <a:prstClr val="black">
                          <a:alpha val="50000"/>
                        </a:prstClr>
                      </a:innerShdw>
                    </a:effectLst>
                  </a:rPr>
                  <a:t>Data Center Runbook</a:t>
                </a:r>
                <a:endParaRPr lang="en-US" sz="1400" b="1" dirty="0">
                  <a:ln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ln>
                  <a:solidFill>
                    <a:schemeClr val="bg1"/>
                  </a:solidFill>
                  <a:effectLst>
                    <a:innerShdw blurRad="63500" dist="50800" dir="2700000">
                      <a:prstClr val="black">
                        <a:alpha val="50000"/>
                      </a:prstClr>
                    </a:innerShdw>
                  </a:effectLst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851042" y="4410074"/>
                <a:ext cx="1864083" cy="86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en-US" sz="1000" dirty="0" smtClean="0">
                    <a:solidFill>
                      <a:schemeClr val="bg1"/>
                    </a:solidFill>
                  </a:rPr>
                  <a:t>Structured </a:t>
                </a:r>
                <a:r>
                  <a:rPr lang="en-US" sz="1000" dirty="0" smtClean="0">
                    <a:solidFill>
                      <a:schemeClr val="bg1"/>
                    </a:solidFill>
                  </a:rPr>
                  <a:t>Knowledge Sharing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sz="1000" dirty="0" smtClean="0">
                    <a:solidFill>
                      <a:schemeClr val="bg1"/>
                    </a:solidFill>
                  </a:rPr>
                  <a:t>Fosters High Performance IT </a:t>
                </a:r>
                <a:endParaRPr lang="en-US" sz="1000" dirty="0" smtClean="0">
                  <a:solidFill>
                    <a:schemeClr val="bg1"/>
                  </a:solidFill>
                </a:endParaRPr>
              </a:p>
              <a:p>
                <a:pPr>
                  <a:buFont typeface="Arial" pitchFamily="34" charset="0"/>
                  <a:buChar char="•"/>
                </a:pPr>
                <a:r>
                  <a:rPr lang="en-US" sz="1000" dirty="0" smtClean="0">
                    <a:solidFill>
                      <a:schemeClr val="bg1"/>
                    </a:solidFill>
                  </a:rPr>
                  <a:t>Central Documentation Library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sz="1000" dirty="0" smtClean="0">
                    <a:solidFill>
                      <a:schemeClr val="bg1"/>
                    </a:solidFill>
                  </a:rPr>
                  <a:t>Full-Text Searchable  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sz="1000" dirty="0" smtClean="0">
                    <a:solidFill>
                      <a:schemeClr val="bg1"/>
                    </a:solidFill>
                  </a:rPr>
                  <a:t>Peer Review </a:t>
                </a:r>
                <a:r>
                  <a:rPr lang="en-US" sz="1000" dirty="0" smtClean="0">
                    <a:solidFill>
                      <a:schemeClr val="bg1"/>
                    </a:solidFill>
                  </a:rPr>
                  <a:t> and Collaboration </a:t>
                </a:r>
                <a:endParaRPr lang="en-US" sz="1000" dirty="0" smtClean="0">
                  <a:solidFill>
                    <a:schemeClr val="bg1"/>
                  </a:solidFill>
                </a:endParaRPr>
              </a:p>
              <a:p>
                <a:pPr>
                  <a:buFont typeface="Arial" pitchFamily="34" charset="0"/>
                  <a:buChar char="•"/>
                </a:pPr>
                <a:r>
                  <a:rPr lang="en-US" sz="1000" dirty="0" smtClean="0">
                    <a:solidFill>
                      <a:schemeClr val="bg1"/>
                    </a:solidFill>
                  </a:rPr>
                  <a:t>Business Continuity Driver</a:t>
                </a:r>
                <a:endParaRPr lang="en-US" sz="1000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7" name="TextBox 46"/>
          <p:cNvSpPr txBox="1"/>
          <p:nvPr/>
        </p:nvSpPr>
        <p:spPr>
          <a:xfrm>
            <a:off x="529019" y="621267"/>
            <a:ext cx="14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Central Host</a:t>
            </a:r>
            <a:endParaRPr lang="en-US" dirty="0" smtClean="0"/>
          </a:p>
          <a:p>
            <a:pPr algn="ctr"/>
            <a:r>
              <a:rPr lang="en-US" dirty="0" smtClean="0"/>
              <a:t>SQL Server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409825" y="608661"/>
            <a:ext cx="1400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SQL Server Repositories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695825" y="554593"/>
            <a:ext cx="184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Adaptive</a:t>
            </a:r>
          </a:p>
          <a:p>
            <a:pPr algn="ctr"/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044744" y="485775"/>
            <a:ext cx="1532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Monitoring Targets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08661" y="5267324"/>
            <a:ext cx="1229664" cy="592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Reporting Services (optional)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Left Arrow 57"/>
          <p:cNvSpPr/>
          <p:nvPr/>
        </p:nvSpPr>
        <p:spPr>
          <a:xfrm>
            <a:off x="6877050" y="2257425"/>
            <a:ext cx="180975" cy="228600"/>
          </a:xfrm>
          <a:prstGeom prst="leftArrow">
            <a:avLst/>
          </a:prstGeom>
          <a:effectLst/>
          <a:scene3d>
            <a:camera prst="orthographicFront">
              <a:rot lat="0" lon="0" rev="0"/>
            </a:camera>
            <a:lightRig rig="flood" dir="t"/>
          </a:scene3d>
          <a:sp3d prstMaterial="dkEdge"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620333" y="1664772"/>
            <a:ext cx="1219200" cy="5926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Integration Services  (optional)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0324" y="3029609"/>
            <a:ext cx="1208476" cy="875763"/>
          </a:xfrm>
          <a:prstGeom prst="rect">
            <a:avLst/>
          </a:prstGeom>
          <a:solidFill>
            <a:srgbClr val="FFFF00"/>
          </a:solidFill>
          <a:ln w="50800">
            <a:solidFill>
              <a:schemeClr val="accent6">
                <a:lumMod val="50000"/>
              </a:schemeClr>
            </a:solidFill>
          </a:ln>
          <a:effectLst>
            <a:outerShdw blurRad="635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Oval 6"/>
          <p:cNvSpPr/>
          <p:nvPr/>
        </p:nvSpPr>
        <p:spPr>
          <a:xfrm>
            <a:off x="620324" y="2784899"/>
            <a:ext cx="1197735" cy="489397"/>
          </a:xfrm>
          <a:prstGeom prst="ellipse">
            <a:avLst/>
          </a:prstGeom>
          <a:solidFill>
            <a:srgbClr val="FFFF00"/>
          </a:solidFill>
          <a:ln w="0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rIns="91440" rtlCol="0" anchor="ctr">
            <a:normAutofit fontScale="70000" lnSpcReduction="20000"/>
          </a:bodyPr>
          <a:lstStyle/>
          <a:p>
            <a:pPr algn="ctr"/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SQLClue Repository</a:t>
            </a:r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29848" y="3689774"/>
            <a:ext cx="1197736" cy="494764"/>
          </a:xfrm>
          <a:prstGeom prst="ellipse">
            <a:avLst/>
          </a:prstGeom>
          <a:solidFill>
            <a:srgbClr val="FFFF00"/>
          </a:solidFill>
          <a:ln w="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Can 60"/>
          <p:cNvSpPr/>
          <p:nvPr/>
        </p:nvSpPr>
        <p:spPr>
          <a:xfrm>
            <a:off x="759313" y="3371299"/>
            <a:ext cx="425002" cy="455053"/>
          </a:xfrm>
          <a:prstGeom prst="can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Can 64"/>
          <p:cNvSpPr/>
          <p:nvPr/>
        </p:nvSpPr>
        <p:spPr>
          <a:xfrm>
            <a:off x="1290307" y="3210448"/>
            <a:ext cx="424994" cy="455053"/>
          </a:xfrm>
          <a:prstGeom prst="ca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621539" y="3669675"/>
            <a:ext cx="1197736" cy="502275"/>
          </a:xfrm>
          <a:prstGeom prst="ellipse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628918" y="2786800"/>
            <a:ext cx="1197736" cy="502275"/>
          </a:xfrm>
          <a:prstGeom prst="ellipse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lnSpcReduction="10000"/>
          </a:bodyPr>
          <a:lstStyle/>
          <a:p>
            <a:pPr algn="ctr"/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7086600" y="4191000"/>
            <a:ext cx="1523999" cy="1647825"/>
            <a:chOff x="7096125" y="4466688"/>
            <a:chExt cx="1476374" cy="1638837"/>
          </a:xfrm>
        </p:grpSpPr>
        <p:sp>
          <p:nvSpPr>
            <p:cNvPr id="31" name="Rectangle 30"/>
            <p:cNvSpPr/>
            <p:nvPr/>
          </p:nvSpPr>
          <p:spPr>
            <a:xfrm>
              <a:off x="7096125" y="4466688"/>
              <a:ext cx="1476374" cy="163883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b="1" dirty="0" smtClean="0">
                  <a:ln w="50800"/>
                  <a:solidFill>
                    <a:schemeClr val="bg1">
                      <a:lumMod val="85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File Systems</a:t>
              </a:r>
              <a:endParaRPr lang="en-US" b="1" dirty="0">
                <a:ln w="50800"/>
                <a:solidFill>
                  <a:schemeClr val="bg1">
                    <a:lumMod val="8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0" name="Cloud 69"/>
            <p:cNvSpPr/>
            <p:nvPr/>
          </p:nvSpPr>
          <p:spPr>
            <a:xfrm>
              <a:off x="7872345" y="5235933"/>
              <a:ext cx="605307" cy="618186"/>
            </a:xfrm>
            <a:prstGeom prst="cloud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Folded Corner 75"/>
            <p:cNvSpPr/>
            <p:nvPr/>
          </p:nvSpPr>
          <p:spPr>
            <a:xfrm>
              <a:off x="7235232" y="4605343"/>
              <a:ext cx="476517" cy="502274"/>
            </a:xfrm>
            <a:prstGeom prst="foldedCorner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" dirty="0" smtClean="0"/>
                <a:t>Four score and seven years ago our four fathers brought forth upon they continent a new nation conceived in liberty and dedicated to the proposition that all men are created equal.</a:t>
              </a:r>
              <a:endParaRPr lang="en-US" sz="200" dirty="0"/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7982086" y="5312638"/>
              <a:ext cx="387043" cy="391366"/>
              <a:chOff x="4042555" y="6071497"/>
              <a:chExt cx="381876" cy="456597"/>
            </a:xfrm>
          </p:grpSpPr>
          <p:sp>
            <p:nvSpPr>
              <p:cNvPr id="82" name="Folded Corner 81"/>
              <p:cNvSpPr/>
              <p:nvPr/>
            </p:nvSpPr>
            <p:spPr>
              <a:xfrm>
                <a:off x="4042555" y="6206120"/>
                <a:ext cx="218939" cy="321974"/>
              </a:xfrm>
              <a:prstGeom prst="foldedCorner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olded Corner 82"/>
              <p:cNvSpPr/>
              <p:nvPr/>
            </p:nvSpPr>
            <p:spPr>
              <a:xfrm>
                <a:off x="4114818" y="6144355"/>
                <a:ext cx="218940" cy="321973"/>
              </a:xfrm>
              <a:prstGeom prst="foldedCorner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olded Corner 83"/>
              <p:cNvSpPr/>
              <p:nvPr/>
            </p:nvSpPr>
            <p:spPr>
              <a:xfrm>
                <a:off x="4205492" y="6071497"/>
                <a:ext cx="218939" cy="321975"/>
              </a:xfrm>
              <a:prstGeom prst="foldedCorner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normAutofit fontScale="70000" lnSpcReduction="20000"/>
              </a:bodyPr>
              <a:lstStyle/>
              <a:p>
                <a:pPr algn="ctr"/>
                <a:r>
                  <a:rPr lang="en-US" sz="200" dirty="0" smtClean="0"/>
                  <a:t>Put the lime in the coconut and drink it all up</a:t>
                </a:r>
                <a:endParaRPr lang="en-US" sz="200" dirty="0"/>
              </a:p>
            </p:txBody>
          </p:sp>
        </p:grpSp>
      </p:grpSp>
      <p:sp>
        <p:nvSpPr>
          <p:cNvPr id="41" name="Can 40"/>
          <p:cNvSpPr/>
          <p:nvPr/>
        </p:nvSpPr>
        <p:spPr>
          <a:xfrm rot="21302485">
            <a:off x="7411659" y="2752857"/>
            <a:ext cx="875092" cy="990600"/>
          </a:xfrm>
          <a:prstGeom prst="can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4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608661" y="4297659"/>
            <a:ext cx="1210614" cy="4411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Full-Text Search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Can 28"/>
          <p:cNvSpPr/>
          <p:nvPr/>
        </p:nvSpPr>
        <p:spPr>
          <a:xfrm rot="15835101">
            <a:off x="7395287" y="2251876"/>
            <a:ext cx="430742" cy="457200"/>
          </a:xfrm>
          <a:prstGeom prst="can">
            <a:avLst>
              <a:gd name="adj" fmla="val 47622"/>
            </a:avLst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an 22"/>
          <p:cNvSpPr/>
          <p:nvPr/>
        </p:nvSpPr>
        <p:spPr>
          <a:xfrm rot="19862346">
            <a:off x="7565667" y="1771782"/>
            <a:ext cx="753418" cy="709407"/>
          </a:xfrm>
          <a:prstGeom prst="can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effectLst>
            <a:innerShdw blurRad="1397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Can 41"/>
          <p:cNvSpPr/>
          <p:nvPr/>
        </p:nvSpPr>
        <p:spPr>
          <a:xfrm rot="20716158">
            <a:off x="7916328" y="2091639"/>
            <a:ext cx="538763" cy="738676"/>
          </a:xfrm>
          <a:prstGeom prst="can">
            <a:avLst>
              <a:gd name="adj" fmla="val 62009"/>
            </a:avLst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Left Arrow 87"/>
          <p:cNvSpPr/>
          <p:nvPr/>
        </p:nvSpPr>
        <p:spPr>
          <a:xfrm>
            <a:off x="6877050" y="4346782"/>
            <a:ext cx="171450" cy="234743"/>
          </a:xfrm>
          <a:prstGeom prst="leftArrow">
            <a:avLst/>
          </a:prstGeom>
          <a:effectLst/>
          <a:scene3d>
            <a:camera prst="orthographicFront">
              <a:rot lat="0" lon="0" rev="0"/>
            </a:camera>
            <a:lightRig rig="flood" dir="t"/>
          </a:scene3d>
          <a:sp3d prstMaterial="dkEdge">
            <a:bevelT w="63500" h="254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618185" y="2306934"/>
            <a:ext cx="1223493" cy="369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SQL Agent (optional)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08660" y="4802484"/>
            <a:ext cx="1223493" cy="417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SQL Agent (optional)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Folded Corner 72"/>
          <p:cNvSpPr/>
          <p:nvPr/>
        </p:nvSpPr>
        <p:spPr>
          <a:xfrm>
            <a:off x="7449269" y="4584367"/>
            <a:ext cx="491889" cy="493352"/>
          </a:xfrm>
          <a:prstGeom prst="foldedCorner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" dirty="0" smtClean="0"/>
              <a:t>Four score and seven years ago our four fathers brought forth upon they continent a new nation conceived in liberty and dedicated to the proposition that all men are created equal.</a:t>
            </a:r>
            <a:endParaRPr lang="en-US" sz="200" dirty="0"/>
          </a:p>
        </p:txBody>
      </p:sp>
      <p:cxnSp>
        <p:nvCxnSpPr>
          <p:cNvPr id="92" name="Straight Connector 91"/>
          <p:cNvCxnSpPr>
            <a:endCxn id="16" idx="1"/>
          </p:cNvCxnSpPr>
          <p:nvPr/>
        </p:nvCxnSpPr>
        <p:spPr>
          <a:xfrm rot="5400000" flipH="1" flipV="1">
            <a:off x="3825917" y="2832375"/>
            <a:ext cx="1095059" cy="212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17" idx="1"/>
          </p:cNvCxnSpPr>
          <p:nvPr/>
        </p:nvCxnSpPr>
        <p:spPr>
          <a:xfrm flipV="1">
            <a:off x="4257675" y="3403242"/>
            <a:ext cx="222017" cy="121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endCxn id="18" idx="1"/>
          </p:cNvCxnSpPr>
          <p:nvPr/>
        </p:nvCxnSpPr>
        <p:spPr>
          <a:xfrm rot="16200000" flipH="1">
            <a:off x="3848429" y="3923977"/>
            <a:ext cx="1040512" cy="222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endCxn id="19" idx="3"/>
          </p:cNvCxnSpPr>
          <p:nvPr/>
        </p:nvCxnSpPr>
        <p:spPr>
          <a:xfrm rot="16200000" flipV="1">
            <a:off x="3777413" y="3053513"/>
            <a:ext cx="783027" cy="196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endCxn id="21" idx="3"/>
          </p:cNvCxnSpPr>
          <p:nvPr/>
        </p:nvCxnSpPr>
        <p:spPr>
          <a:xfrm rot="5400000">
            <a:off x="3794472" y="3770658"/>
            <a:ext cx="719139" cy="207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6772275" y="2352675"/>
            <a:ext cx="914400" cy="1216152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n 15"/>
          <p:cNvSpPr/>
          <p:nvPr/>
        </p:nvSpPr>
        <p:spPr>
          <a:xfrm>
            <a:off x="6886575" y="2505075"/>
            <a:ext cx="914400" cy="1216152"/>
          </a:xfrm>
          <a:prstGeom prst="can">
            <a:avLst/>
          </a:prstGeom>
          <a:noFill/>
          <a:ln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0324" y="3258209"/>
            <a:ext cx="1208476" cy="875763"/>
          </a:xfrm>
          <a:prstGeom prst="rect">
            <a:avLst/>
          </a:prstGeom>
          <a:solidFill>
            <a:srgbClr val="FFFF00"/>
          </a:solidFill>
          <a:ln w="50800">
            <a:solidFill>
              <a:schemeClr val="accent6">
                <a:lumMod val="50000"/>
              </a:schemeClr>
            </a:solidFill>
          </a:ln>
          <a:effectLst>
            <a:outerShdw blurRad="635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Oval 12"/>
          <p:cNvSpPr/>
          <p:nvPr/>
        </p:nvSpPr>
        <p:spPr>
          <a:xfrm>
            <a:off x="629848" y="3013499"/>
            <a:ext cx="1197736" cy="494764"/>
          </a:xfrm>
          <a:prstGeom prst="ellipse">
            <a:avLst/>
          </a:prstGeom>
          <a:solidFill>
            <a:srgbClr val="FFFF00"/>
          </a:solidFill>
          <a:ln w="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6">
                    <a:lumMod val="50000"/>
                  </a:schemeClr>
                </a:solidFill>
              </a:rPr>
              <a:t>SQLClue Repository</a:t>
            </a:r>
            <a:endParaRPr lang="en-US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9848" y="3918374"/>
            <a:ext cx="1197736" cy="494764"/>
          </a:xfrm>
          <a:prstGeom prst="ellipse">
            <a:avLst/>
          </a:prstGeom>
          <a:solidFill>
            <a:srgbClr val="FFFF00"/>
          </a:solidFill>
          <a:ln w="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981074" y="4610101"/>
            <a:ext cx="526732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 Archive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Event Notification enabled on target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Local Queue on target gets notified as changes occur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SQLClue processes queue events and any configuration that may change without detection by the SQL Server Event system periodically.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+ very fast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+ includes EVENTDATA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- requires local changes on each target</a:t>
            </a:r>
          </a:p>
          <a:p>
            <a:pPr>
              <a:buFont typeface="Arial" pitchFamily="34" charset="0"/>
              <a:buChar char="•"/>
            </a:pPr>
            <a:endParaRPr 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628918" y="3015400"/>
            <a:ext cx="1228457" cy="502275"/>
          </a:xfrm>
          <a:prstGeom prst="ellipse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lnSpcReduction="10000"/>
          </a:bodyPr>
          <a:lstStyle/>
          <a:p>
            <a:pPr algn="ctr"/>
            <a:endParaRPr lang="en-US" dirty="0"/>
          </a:p>
        </p:txBody>
      </p:sp>
      <p:sp>
        <p:nvSpPr>
          <p:cNvPr id="2" name="Can 1"/>
          <p:cNvSpPr/>
          <p:nvPr/>
        </p:nvSpPr>
        <p:spPr>
          <a:xfrm>
            <a:off x="1219200" y="2238375"/>
            <a:ext cx="1485900" cy="1568577"/>
          </a:xfrm>
          <a:prstGeom prst="can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  <a:alpha val="5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89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Configuration Archive</a:t>
            </a:r>
            <a:endParaRPr lang="en-US" dirty="0"/>
          </a:p>
        </p:txBody>
      </p:sp>
      <p:sp>
        <p:nvSpPr>
          <p:cNvPr id="14" name="Can 13"/>
          <p:cNvSpPr/>
          <p:nvPr/>
        </p:nvSpPr>
        <p:spPr>
          <a:xfrm>
            <a:off x="1002409" y="3603790"/>
            <a:ext cx="424994" cy="455053"/>
          </a:xfrm>
          <a:prstGeom prst="can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an 14"/>
          <p:cNvSpPr/>
          <p:nvPr/>
        </p:nvSpPr>
        <p:spPr>
          <a:xfrm>
            <a:off x="1309357" y="3800998"/>
            <a:ext cx="424994" cy="455053"/>
          </a:xfrm>
          <a:prstGeom prst="ca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21539" y="3898275"/>
            <a:ext cx="1197736" cy="502275"/>
          </a:xfrm>
          <a:prstGeom prst="ellipse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an 21"/>
          <p:cNvSpPr/>
          <p:nvPr/>
        </p:nvSpPr>
        <p:spPr>
          <a:xfrm>
            <a:off x="7010400" y="2628900"/>
            <a:ext cx="914400" cy="1216152"/>
          </a:xfrm>
          <a:prstGeom prst="can">
            <a:avLst/>
          </a:prstGeom>
          <a:noFill/>
          <a:ln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n 16"/>
          <p:cNvSpPr/>
          <p:nvPr/>
        </p:nvSpPr>
        <p:spPr>
          <a:xfrm>
            <a:off x="7134225" y="2771775"/>
            <a:ext cx="914400" cy="1216152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n 17"/>
          <p:cNvSpPr/>
          <p:nvPr/>
        </p:nvSpPr>
        <p:spPr>
          <a:xfrm>
            <a:off x="7267575" y="2914650"/>
            <a:ext cx="914400" cy="1216152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an 18"/>
          <p:cNvSpPr/>
          <p:nvPr/>
        </p:nvSpPr>
        <p:spPr>
          <a:xfrm>
            <a:off x="7400925" y="3057525"/>
            <a:ext cx="914400" cy="1216152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/>
          <p:cNvSpPr/>
          <p:nvPr/>
        </p:nvSpPr>
        <p:spPr>
          <a:xfrm>
            <a:off x="7553325" y="3209925"/>
            <a:ext cx="914400" cy="1216152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85825" y="504825"/>
            <a:ext cx="24447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 Archive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Document  each configuration item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Compare to Archive  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Add as new version if changed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+ always complete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- takes a long time to run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- passive change monitor</a:t>
            </a:r>
            <a:endParaRPr lang="en-US" sz="1200" dirty="0"/>
          </a:p>
        </p:txBody>
      </p:sp>
      <p:grpSp>
        <p:nvGrpSpPr>
          <p:cNvPr id="71" name="Group 70"/>
          <p:cNvGrpSpPr/>
          <p:nvPr/>
        </p:nvGrpSpPr>
        <p:grpSpPr>
          <a:xfrm>
            <a:off x="4191000" y="3228974"/>
            <a:ext cx="866775" cy="1209676"/>
            <a:chOff x="6581775" y="304800"/>
            <a:chExt cx="1009650" cy="1485900"/>
          </a:xfrm>
        </p:grpSpPr>
        <p:sp>
          <p:nvSpPr>
            <p:cNvPr id="69" name="Parallelogram 68"/>
            <p:cNvSpPr/>
            <p:nvPr/>
          </p:nvSpPr>
          <p:spPr>
            <a:xfrm rot="13536955">
              <a:off x="6741471" y="855754"/>
              <a:ext cx="45719" cy="45719"/>
            </a:xfrm>
            <a:prstGeom prst="parallelogram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934200" y="304800"/>
              <a:ext cx="342900" cy="32385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581775" y="771525"/>
              <a:ext cx="1009650" cy="10191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629400" y="81915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962775" y="904875"/>
              <a:ext cx="24765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7019925" y="1285875"/>
              <a:ext cx="495300" cy="9525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7038975" y="1228725"/>
              <a:ext cx="238125" cy="22859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n 46"/>
            <p:cNvSpPr/>
            <p:nvPr/>
          </p:nvSpPr>
          <p:spPr>
            <a:xfrm rot="19263527">
              <a:off x="6650933" y="731198"/>
              <a:ext cx="101801" cy="137963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Can 47"/>
            <p:cNvSpPr/>
            <p:nvPr/>
          </p:nvSpPr>
          <p:spPr>
            <a:xfrm>
              <a:off x="7019925" y="514350"/>
              <a:ext cx="152400" cy="19050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 flipV="1">
              <a:off x="7048500" y="706756"/>
              <a:ext cx="95250" cy="4571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>
              <a:stCxn id="29" idx="5"/>
              <a:endCxn id="29" idx="1"/>
            </p:cNvCxnSpPr>
            <p:nvPr/>
          </p:nvCxnSpPr>
          <p:spPr>
            <a:xfrm rot="5400000" flipH="1">
              <a:off x="7005778" y="931618"/>
              <a:ext cx="161644" cy="175114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7077075" y="1266825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7067550" y="1000125"/>
              <a:ext cx="45719" cy="571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4440</TotalTime>
  <Words>301</Words>
  <Application>Microsoft Office PowerPoint</Application>
  <PresentationFormat>On-screen Show (4:3)</PresentationFormat>
  <Paragraphs>55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Bill Wunder</dc:creator>
  <cp:lastModifiedBy>Bill Wunder</cp:lastModifiedBy>
  <cp:revision>389</cp:revision>
  <dcterms:created xsi:type="dcterms:W3CDTF">2008-12-18T18:19:46Z</dcterms:created>
  <dcterms:modified xsi:type="dcterms:W3CDTF">2009-11-16T22:42:08Z</dcterms:modified>
</cp:coreProperties>
</file>