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8" r:id="rId5"/>
    <p:sldId id="264" r:id="rId6"/>
    <p:sldId id="258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7D839-BB13-4C44-8101-7B7651DB8B61}" type="datetimeFigureOut">
              <a:rPr lang="en-US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AF5D-356B-4239-9CF2-CE0115729D9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relationship (positive/ negative correlation, trend, etc.)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AF5D-356B-4239-9CF2-CE0115729D9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D7B7-D5B6-4CFC-95F9-66829179C2C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0B52-81D6-488B-96D1-89266CE8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eepmatrix/imdb-5000-movie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DSO510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Members:</a:t>
            </a:r>
          </a:p>
          <a:p>
            <a:r>
              <a:rPr lang="en-US"/>
              <a:t>Cheng CHEN, Cheng ZHANG, </a:t>
            </a:r>
            <a:r>
              <a:rPr lang="en-US" err="1"/>
              <a:t>Jie</a:t>
            </a:r>
            <a:r>
              <a:rPr lang="en-US"/>
              <a:t> CHEN, Mi ZHONG, </a:t>
            </a:r>
          </a:p>
          <a:p>
            <a:r>
              <a:rPr lang="en-US" err="1"/>
              <a:t>Xinyu</a:t>
            </a:r>
            <a:r>
              <a:rPr lang="en-US"/>
              <a:t> LIANG, Yang LU, </a:t>
            </a:r>
            <a:r>
              <a:rPr lang="en-US" err="1"/>
              <a:t>Yinghan</a:t>
            </a:r>
            <a:r>
              <a:rPr lang="en-US"/>
              <a:t> LIU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37" y="991195"/>
            <a:ext cx="8953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117968"/>
            <a:ext cx="12307888" cy="9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641"/>
            <a:ext cx="10797540" cy="435133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28600" lvl="1"/>
            <a:r>
              <a:rPr lang="en-US" sz="2800"/>
              <a:t>Analyze the relationship between gross box office of a movie and other independent variables including genre, budget, popularity of director and cast, etc., in order to: </a:t>
            </a:r>
          </a:p>
          <a:p>
            <a:pPr marL="719138" indent="-457200">
              <a:buAutoNum type="alphaLcParenBoth"/>
            </a:pPr>
            <a:r>
              <a:rPr lang="en-US"/>
              <a:t>guide film producers/investors </a:t>
            </a:r>
            <a:r>
              <a:rPr lang="en-US">
                <a:latin typeface="Calibri" charset="0"/>
              </a:rPr>
              <a:t>on how to make high-quality movies, and </a:t>
            </a:r>
          </a:p>
          <a:p>
            <a:pPr marL="719138" indent="-457200">
              <a:buAutoNum type="alphaLcParenBoth"/>
            </a:pPr>
            <a:r>
              <a:rPr lang="en-US">
                <a:latin typeface="Calibri" charset="0"/>
              </a:rPr>
              <a:t>help movie </a:t>
            </a:r>
            <a:r>
              <a:rPr lang="en-US"/>
              <a:t>theaters predict which movies will generate higher box of</a:t>
            </a:r>
            <a:r>
              <a:rPr lang="en-US" altLang="zh-CN"/>
              <a:t>fice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8" y="6117968"/>
            <a:ext cx="12307888" cy="9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The dataset named “</a:t>
            </a:r>
            <a:r>
              <a:rPr lang="en-US">
                <a:latin typeface="Calibri" charset="0"/>
                <a:hlinkClick r:id="rId3"/>
              </a:rPr>
              <a:t>IMDB 5000 Movie Dataset</a:t>
            </a:r>
            <a:r>
              <a:rPr lang="en-US">
                <a:latin typeface="Calibri" charset="0"/>
              </a:rPr>
              <a:t>” is downloaded from </a:t>
            </a:r>
            <a:r>
              <a:rPr lang="en-US" err="1">
                <a:latin typeface="Calibri" charset="0"/>
              </a:rPr>
              <a:t>Kaggle</a:t>
            </a:r>
            <a:r>
              <a:rPr lang="en-US">
                <a:latin typeface="Calibri" charset="0"/>
              </a:rPr>
              <a:t>, and it contains 28 variables for 5,043 movies</a:t>
            </a:r>
          </a:p>
          <a:p>
            <a:r>
              <a:rPr lang="en-US">
                <a:latin typeface="Calibri" charset="0"/>
              </a:rPr>
              <a:t>This project focuses on 10 variables (see next page)</a:t>
            </a:r>
          </a:p>
          <a:p>
            <a:r>
              <a:rPr lang="en-US">
                <a:latin typeface="Calibri" charset="0"/>
              </a:rPr>
              <a:t>Observations with missing values for gross box office are excluded from analysis; only movies produced after 2000 are included</a:t>
            </a:r>
          </a:p>
          <a:p>
            <a:r>
              <a:rPr lang="en-US">
                <a:latin typeface="Calibri" charset="0"/>
              </a:rPr>
              <a:t>A total number of 3,070 observations meet the criteria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688" y="6117968"/>
            <a:ext cx="12307888" cy="9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83" y="6107906"/>
            <a:ext cx="12307888" cy="913705"/>
          </a:xfrm>
          <a:prstGeom prst="rect">
            <a:avLst/>
          </a:prstGeom>
        </p:spPr>
      </p:pic>
      <p:pic>
        <p:nvPicPr>
          <p:cNvPr id="5" name="Content Placeholder 4" descr="Leonardo DiCaprio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0313" y="1423260"/>
            <a:ext cx="3011125" cy="4351338"/>
          </a:xfrm>
        </p:spPr>
      </p:pic>
      <p:pic>
        <p:nvPicPr>
          <p:cNvPr id="6" name="Picture 5" descr="Leonardo DiCaprio you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5" y="1814222"/>
            <a:ext cx="2743200" cy="3626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2" y="1423260"/>
            <a:ext cx="4484177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771"/>
            <a:ext cx="8431077" cy="4742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39" y="861252"/>
            <a:ext cx="3429000" cy="5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55" y="0"/>
            <a:ext cx="4273070" cy="6024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66" y="-3980"/>
            <a:ext cx="4045184" cy="60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221262"/>
              </p:ext>
            </p:extLst>
          </p:nvPr>
        </p:nvGraphicFramePr>
        <p:xfrm>
          <a:off x="900757" y="1594823"/>
          <a:ext cx="987260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52">
                  <a:extLst>
                    <a:ext uri="{9D8B030D-6E8A-4147-A177-3AD203B41FA5}">
                      <a16:colId xmlns:a16="http://schemas.microsoft.com/office/drawing/2014/main" val="713800074"/>
                    </a:ext>
                  </a:extLst>
                </a:gridCol>
                <a:gridCol w="1409305">
                  <a:extLst>
                    <a:ext uri="{9D8B030D-6E8A-4147-A177-3AD203B41FA5}">
                      <a16:colId xmlns:a16="http://schemas.microsoft.com/office/drawing/2014/main" val="3229966066"/>
                    </a:ext>
                  </a:extLst>
                </a:gridCol>
                <a:gridCol w="5120051">
                  <a:extLst>
                    <a:ext uri="{9D8B030D-6E8A-4147-A177-3AD203B41FA5}">
                      <a16:colId xmlns:a16="http://schemas.microsoft.com/office/drawing/2014/main" val="3643958820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22498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r>
                        <a:rPr lang="en-US" b="1" dirty="0"/>
                        <a:t>Gross (dependent</a:t>
                      </a:r>
                      <a:r>
                        <a:rPr lang="en-US" b="1" baseline="0" dirty="0"/>
                        <a:t> variable)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Cumulative box office in 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13466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IMDB Score (dependent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 score</a:t>
                      </a:r>
                      <a:r>
                        <a:rPr lang="en-US" baseline="0" dirty="0"/>
                        <a:t> of the movie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25447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Length of the movie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92008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r>
                        <a:rPr lang="en-US" baseline="0" dirty="0"/>
                        <a:t> of the movie (Action/Sci-Fi/Romance/...)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85494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that produced</a:t>
                      </a:r>
                      <a:r>
                        <a:rPr lang="en-US" baseline="0" dirty="0"/>
                        <a:t> the movie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36791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 of the movie (in 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2105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Content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r>
                        <a:rPr lang="en-US" baseline="0" dirty="0"/>
                        <a:t> rating of the movie (G/PG/PG-13/R/…)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32138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Director Facebook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Likes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popularity</a:t>
                      </a:r>
                      <a:r>
                        <a:rPr lang="en-US" baseline="0" dirty="0"/>
                        <a:t> of the director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3274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Cast Total Facebook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 popularity of all cast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6135"/>
                  </a:ext>
                </a:extLst>
              </a:tr>
              <a:tr h="34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Critics for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critics</a:t>
                      </a:r>
                      <a:r>
                        <a:rPr lang="en-US" baseline="0" dirty="0"/>
                        <a:t> that reviewed the movie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2863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8" y="6117968"/>
            <a:ext cx="12307888" cy="9137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0571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38" y="15821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b="1"/>
              <a:t>Describe interpretation of the data analysis and modeling in the context of the business goal</a:t>
            </a:r>
            <a:endParaRPr lang="en-US" altLang="EN-US" b="1"/>
          </a:p>
          <a:p>
            <a:r>
              <a:rPr lang="en-US" altLang="EN-US"/>
              <a:t>Use Excel, SAS, Tableau to dig further into the relationship between </a:t>
            </a:r>
            <a:r>
              <a:rPr lang="en-US" altLang="zh-CN"/>
              <a:t>g</a:t>
            </a:r>
            <a:r>
              <a:rPr lang="en-US" altLang="EN-US"/>
              <a:t>ross box office/IMDB score and all the selected independent variables </a:t>
            </a:r>
          </a:p>
          <a:p>
            <a:r>
              <a:rPr lang="en-US" altLang="EN-US"/>
              <a:t>Find the </a:t>
            </a:r>
            <a:r>
              <a:rPr lang="en-US" altLang="zh-CN"/>
              <a:t>most relevant </a:t>
            </a:r>
            <a:r>
              <a:rPr lang="en-US" altLang="EN-US"/>
              <a:t>variables for producers/investors to make quality/revenue-related decisions </a:t>
            </a:r>
          </a:p>
          <a:p>
            <a:r>
              <a:rPr lang="en-US" altLang="EN-US"/>
              <a:t>Analyze the best combinations of directors, film genres, actors, budget, etc. for producers to proceed a best-selling movie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117968"/>
            <a:ext cx="12307888" cy="913705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/>
              <a:t>Interpretation, Action, and Feedback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61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 Light" charset="0"/>
              </a:rPr>
              <a:t>Interpretation, Action,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30" y="15741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>
                <a:latin typeface="Calibri" charset="0"/>
              </a:rPr>
              <a:t>Possible options and/or decisions available to the business based on the data analysis and modeling </a:t>
            </a:r>
            <a:endParaRPr lang="en-US" sz="1600" b="1">
              <a:latin typeface="Calibri" charset="0"/>
            </a:endParaRPr>
          </a:p>
          <a:p>
            <a:r>
              <a:rPr lang="en-US">
                <a:latin typeface="Calibri" charset="0"/>
              </a:rPr>
              <a:t>For film producers/movie theaters, in order to produce/select a movie having high box office potential, it is recommended that they:</a:t>
            </a:r>
          </a:p>
          <a:p>
            <a:pPr marL="722313" indent="-514350">
              <a:buAutoNum type="alphaLcParenBoth"/>
            </a:pPr>
            <a:r>
              <a:rPr lang="en-US" sz="2400">
                <a:latin typeface="Calibri" charset="0"/>
              </a:rPr>
              <a:t>choose director and actors with higher Facebook </a:t>
            </a:r>
            <a:r>
              <a:rPr lang="en-US" altLang="zh-CN" sz="2400">
                <a:latin typeface="Calibri" charset="0"/>
              </a:rPr>
              <a:t>l</a:t>
            </a:r>
            <a:r>
              <a:rPr lang="en-US" sz="2400">
                <a:latin typeface="Calibri" charset="0"/>
              </a:rPr>
              <a:t>ikes/search interest</a:t>
            </a:r>
          </a:p>
          <a:p>
            <a:pPr marL="722313" indent="-514350">
              <a:buAutoNum type="alphaLcParenBoth"/>
            </a:pPr>
            <a:r>
              <a:rPr lang="en-US" sz="2400">
                <a:latin typeface="Calibri" charset="0"/>
              </a:rPr>
              <a:t>make movies in...genre/with...duration/etc. that attracts more audiences</a:t>
            </a:r>
          </a:p>
          <a:p>
            <a:pPr marL="722313" indent="-514350">
              <a:buAutoNum type="alphaLcParenBoth"/>
            </a:pPr>
            <a:r>
              <a:rPr lang="en-US" sz="2400">
                <a:latin typeface="Calibri" charset="0"/>
              </a:rPr>
              <a:t>consider the marginal effect of …(independent variable) on box office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052046"/>
            <a:ext cx="12307888" cy="899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132056"/>
            <a:ext cx="12307888" cy="8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0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Dependent Variable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/>
              <a:t>Gross (A movie's total box-office in United States)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/>
              <a:t>IMDB score, 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Independent Variables (10)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/>
              <a:t>Numeric: Number of Critics for reviews, Duration, Cast total Facebook-likes, Content rating, Budget, Director Facebook-likes.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en-US">
                <a:latin typeface="Calibri" charset="0"/>
              </a:rPr>
              <a:t>Categorical: </a:t>
            </a:r>
            <a:r>
              <a:rPr lang="en-US"/>
              <a:t>Genres, Country, Title year</a:t>
            </a:r>
            <a:endParaRPr lang="en-US">
              <a:latin typeface="Calibri" charset="0"/>
            </a:endParaRP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132056"/>
            <a:ext cx="12307888" cy="8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95" y="81767"/>
            <a:ext cx="10515600" cy="1325563"/>
          </a:xfrm>
        </p:spPr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95" y="1397000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Numeric Variables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Dependent: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Gross , IMDB score, 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Independent: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Number of Critics for reviews, Duration, Cast </a:t>
            </a:r>
            <a:r>
              <a:rPr lang="en-US" err="1">
                <a:latin typeface="Calibri" charset="0"/>
              </a:rPr>
              <a:t>totoal</a:t>
            </a:r>
            <a:r>
              <a:rPr lang="en-US">
                <a:latin typeface="Calibri" charset="0"/>
              </a:rPr>
              <a:t> Facebook-likes, 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Budget, Director Facebook-likes </a:t>
            </a:r>
          </a:p>
          <a:p>
            <a:endParaRPr lang="en-US"/>
          </a:p>
          <a:p>
            <a:r>
              <a:rPr lang="en-US"/>
              <a:t>Category Variables</a:t>
            </a:r>
          </a:p>
          <a:p>
            <a:pPr marL="0" indent="0">
              <a:buNone/>
            </a:pPr>
            <a:r>
              <a:rPr lang="en-US"/>
              <a:t>    Independent: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Genres, Country, Content rating, Title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6132056"/>
            <a:ext cx="12307888" cy="8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DSO510 Project 2</vt:lpstr>
      <vt:lpstr>Goal Definition</vt:lpstr>
      <vt:lpstr>Data Collection</vt:lpstr>
      <vt:lpstr>PowerPoint Presentation</vt:lpstr>
      <vt:lpstr>Data Collection</vt:lpstr>
      <vt:lpstr>PowerPoint Presentation</vt:lpstr>
      <vt:lpstr>Interpretation, Action, and Feedback</vt:lpstr>
      <vt:lpstr>Variables</vt:lpstr>
      <vt:lpstr>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DSO510 Project 2</dc:title>
  <cp:revision>2</cp:revision>
  <dcterms:modified xsi:type="dcterms:W3CDTF">2016-09-15T07:00:23Z</dcterms:modified>
</cp:coreProperties>
</file>