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9" r:id="rId5"/>
    <p:sldId id="261" r:id="rId6"/>
    <p:sldId id="262" r:id="rId7"/>
    <p:sldId id="270" r:id="rId8"/>
    <p:sldId id="265" r:id="rId9"/>
    <p:sldId id="268" r:id="rId10"/>
    <p:sldId id="266" r:id="rId11"/>
    <p:sldId id="263" r:id="rId12"/>
    <p:sldId id="267" r:id="rId13"/>
    <p:sldId id="264" r:id="rId14"/>
    <p:sldId id="26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592"/>
  </p:normalViewPr>
  <p:slideViewPr>
    <p:cSldViewPr>
      <p:cViewPr varScale="1">
        <p:scale>
          <a:sx n="82" d="100"/>
          <a:sy n="82" d="100"/>
        </p:scale>
        <p:origin x="64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18656-AE95-914B-8E3F-B5D74FD08ADD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4DF-DEF1-5F4E-9BFA-ACD0FC923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2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834DF-DEF1-5F4E-9BFA-ACD0FC9234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99" y="3363837"/>
            <a:ext cx="9144000" cy="1531745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748862" y="3359069"/>
            <a:ext cx="324036" cy="1531745"/>
            <a:chOff x="8172400" y="4680214"/>
            <a:chExt cx="324036" cy="1624338"/>
          </a:xfrm>
        </p:grpSpPr>
        <p:sp>
          <p:nvSpPr>
            <p:cNvPr id="4" name="Rectangle 3"/>
            <p:cNvSpPr/>
            <p:nvPr/>
          </p:nvSpPr>
          <p:spPr>
            <a:xfrm>
              <a:off x="8172400" y="4680214"/>
              <a:ext cx="108012" cy="1624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280412" y="4680214"/>
              <a:ext cx="108012" cy="16243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8424" y="4680214"/>
              <a:ext cx="108012" cy="1624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90126" y="3363837"/>
            <a:ext cx="324036" cy="1531745"/>
            <a:chOff x="8172400" y="4680214"/>
            <a:chExt cx="324036" cy="1624338"/>
          </a:xfrm>
        </p:grpSpPr>
        <p:sp>
          <p:nvSpPr>
            <p:cNvPr id="8" name="Rectangle 7"/>
            <p:cNvSpPr/>
            <p:nvPr/>
          </p:nvSpPr>
          <p:spPr>
            <a:xfrm>
              <a:off x="8172400" y="4680214"/>
              <a:ext cx="108012" cy="16243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80412" y="4680214"/>
              <a:ext cx="108012" cy="162433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8424" y="4680214"/>
              <a:ext cx="108012" cy="1624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-20538"/>
            <a:ext cx="9144000" cy="144016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36383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</a:t>
            </a:r>
            <a:r>
              <a:rPr lang="zh-CN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3:</a:t>
            </a:r>
            <a:r>
              <a:rPr lang="zh-CN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Soccer</a:t>
            </a:r>
            <a:r>
              <a:rPr lang="zh-CN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Transfer</a:t>
            </a:r>
            <a:r>
              <a:rPr lang="zh-CN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Fee</a:t>
            </a:r>
            <a:r>
              <a:rPr lang="zh-CN" altLang="en-US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Analysis</a:t>
            </a:r>
            <a:endParaRPr lang="en-US" altLang="ko-KR" sz="32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263648"/>
            <a:ext cx="840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Team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Lorenzo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Yang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Lu,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Xinyu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(April) Liang,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Yinghan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Liu,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Mi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Zhong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Jie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Chen,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endParaRPr lang="en-US" altLang="zh-CN" b="1" dirty="0">
              <a:solidFill>
                <a:schemeClr val="bg1"/>
              </a:solidFill>
              <a:latin typeface="Chaparral Pro Light" panose="02060403030505090203" pitchFamily="18" charset="0"/>
              <a:ea typeface="Apple Chancery" charset="0"/>
              <a:cs typeface="Apple Chancery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         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Cheng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Zhang,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Cheng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Chen,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Hangyu</a:t>
            </a:r>
            <a:r>
              <a:rPr lang="zh-CN" altLang="en-US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haparral Pro Light" panose="02060403030505090203" pitchFamily="18" charset="0"/>
                <a:ea typeface="Apple Chancery" charset="0"/>
                <a:cs typeface="Apple Chancery" charset="0"/>
              </a:rPr>
              <a:t>Zhou</a:t>
            </a:r>
            <a:endParaRPr lang="en-US" b="1" dirty="0">
              <a:solidFill>
                <a:schemeClr val="bg1"/>
              </a:solidFill>
              <a:latin typeface="Chaparral Pro Light" panose="02060403030505090203" pitchFamily="18" charset="0"/>
              <a:ea typeface="Apple Chancery" charset="0"/>
              <a:cs typeface="Apple Chancery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9872" y="386789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Phase</a:t>
            </a:r>
            <a:r>
              <a:rPr lang="zh-CN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1</a:t>
            </a:r>
            <a:r>
              <a:rPr lang="zh-CN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zh-CN" alt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2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 dirty="0"/>
              <a:t>Actual</a:t>
            </a:r>
            <a:r>
              <a:rPr lang="zh-CN" altLang="en-US" sz="2200" dirty="0"/>
              <a:t> </a:t>
            </a:r>
            <a:r>
              <a:rPr lang="en-US" altLang="zh-CN" sz="2200" dirty="0"/>
              <a:t>Transfer</a:t>
            </a:r>
            <a:r>
              <a:rPr lang="zh-CN" altLang="en-US" sz="2200" dirty="0"/>
              <a:t> </a:t>
            </a:r>
            <a:r>
              <a:rPr lang="en-US" altLang="zh-CN" sz="2200" dirty="0"/>
              <a:t>fee</a:t>
            </a:r>
            <a:r>
              <a:rPr lang="zh-CN" altLang="en-US" sz="2200" dirty="0"/>
              <a:t> </a:t>
            </a:r>
            <a:r>
              <a:rPr lang="en-US" altLang="zh-CN" sz="2200" dirty="0"/>
              <a:t>vs.</a:t>
            </a:r>
            <a:r>
              <a:rPr lang="zh-CN" altLang="en-US" sz="2200" dirty="0"/>
              <a:t> </a:t>
            </a:r>
            <a:r>
              <a:rPr lang="en-US" altLang="zh-CN" sz="2200" dirty="0"/>
              <a:t>Current</a:t>
            </a:r>
            <a:r>
              <a:rPr lang="zh-CN" altLang="en-US" sz="2200" dirty="0"/>
              <a:t> </a:t>
            </a:r>
            <a:r>
              <a:rPr lang="en-US" altLang="zh-CN" sz="2200" dirty="0"/>
              <a:t>Players’</a:t>
            </a:r>
            <a:r>
              <a:rPr lang="zh-CN" altLang="en-US" sz="2200" dirty="0"/>
              <a:t> </a:t>
            </a:r>
            <a:r>
              <a:rPr lang="en-US" altLang="zh-CN" sz="2200" dirty="0"/>
              <a:t>Market</a:t>
            </a:r>
            <a:r>
              <a:rPr lang="zh-CN" altLang="en-US" sz="2200" dirty="0"/>
              <a:t> </a:t>
            </a:r>
            <a:r>
              <a:rPr lang="en-US" altLang="zh-CN" sz="2200" dirty="0"/>
              <a:t>Value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27534"/>
            <a:ext cx="5636959" cy="4515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31" y="1851670"/>
            <a:ext cx="153587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7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Top</a:t>
            </a:r>
            <a:r>
              <a:rPr lang="zh-CN" altLang="en-US" sz="3200" dirty="0"/>
              <a:t> </a:t>
            </a:r>
            <a:r>
              <a:rPr lang="en-US" altLang="zh-CN" sz="3200" dirty="0"/>
              <a:t>20</a:t>
            </a:r>
            <a:r>
              <a:rPr lang="zh-CN" altLang="en-US" sz="3200" dirty="0"/>
              <a:t> </a:t>
            </a:r>
            <a:r>
              <a:rPr lang="en-US" altLang="zh-CN" sz="3200" dirty="0"/>
              <a:t>Club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84466"/>
            <a:ext cx="7200800" cy="42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84466"/>
            <a:ext cx="7524328" cy="3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9502"/>
            <a:ext cx="79190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rial" pitchFamily="34" charset="0"/>
                <a:cs typeface="Arial" pitchFamily="34" charset="0"/>
              </a:rPr>
              <a:t>Predict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the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future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transfer</a:t>
            </a:r>
            <a:r>
              <a:rPr lang="zh-CN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fee!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27584" y="1995686"/>
            <a:ext cx="7056784" cy="2995737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Figure</a:t>
            </a:r>
            <a:r>
              <a:rPr lang="zh-CN" alt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out</a:t>
            </a: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 the pattern in club-to-club and league-to-league transfer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Build models to evaluate reasonable transfer fee based on club, league, transfer period and player’s profile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8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Provide</a:t>
            </a:r>
            <a:r>
              <a:rPr lang="zh-CN" alt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predicted</a:t>
            </a:r>
            <a:r>
              <a:rPr lang="zh-CN" alt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transfer</a:t>
            </a:r>
            <a:r>
              <a:rPr lang="zh-CN" alt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price</a:t>
            </a:r>
            <a:r>
              <a:rPr lang="zh-CN" alt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b="1" dirty="0">
                <a:latin typeface="Arial" pitchFamily="34" charset="0"/>
                <a:cs typeface="Arial" pitchFamily="34" charset="0"/>
              </a:rPr>
              <a:t>clubs</a:t>
            </a:r>
            <a:endParaRPr lang="en-US" altLang="ko-KR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Resources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www.transfermarkt.com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(Actual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transfer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fee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happens,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players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been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transferred,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leagues’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market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value,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clubs’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market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value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etc.,)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http://www.pesmaster.com/pes-2017/search/?</a:t>
            </a:r>
            <a:r>
              <a:rPr lang="en-US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myclub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=yes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                  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(Profile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players)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http://pesdb.net/pes2017/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(backup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Resource)</a:t>
            </a:r>
            <a:endParaRPr lang="en-US" altLang="ko-KR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tables: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Player’s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Profile,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Clubs’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table,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Leagues’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table,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Transfer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table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ko-KR" alt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endParaRPr lang="ko-KR" alt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0"/>
          </p:nvPr>
        </p:nvSpPr>
        <p:spPr>
          <a:xfrm>
            <a:off x="1763688" y="884466"/>
            <a:ext cx="6912768" cy="3600400"/>
          </a:xfrm>
        </p:spPr>
        <p:txBody>
          <a:bodyPr/>
          <a:lstStyle/>
          <a:p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Dependent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Variable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Transfer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Fee</a:t>
            </a:r>
          </a:p>
          <a:p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Independent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Variable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：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Player,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Position,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Position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Summary,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Transfer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From(Club),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Transfer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From(League),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Club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Rate,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League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Rate,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Transfer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to(Club),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Transfer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to(League),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Transfer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Period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Age,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Height,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Overall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rating,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Pass,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Shot,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Physical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Contact,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Defensive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Prowess,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Speed,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Dribbling,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Current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Market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Value,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Club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Market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Value(Mill),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League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Market</a:t>
            </a: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Value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99542"/>
            <a:ext cx="7524327" cy="39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endParaRPr lang="en-US" dirty="0"/>
          </a:p>
        </p:txBody>
      </p:sp>
      <p:graphicFrame>
        <p:nvGraphicFramePr>
          <p:cNvPr id="5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82746"/>
              </p:ext>
            </p:extLst>
          </p:nvPr>
        </p:nvGraphicFramePr>
        <p:xfrm>
          <a:off x="1835696" y="2139702"/>
          <a:ext cx="6472128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5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dirty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/>
                        <a:t>21.274354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dirty="0"/>
                        <a:t>Std 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/>
                        <a:t>13.956945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dirty="0"/>
                        <a:t>Std Err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/>
                        <a:t>0.8139856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dirty="0"/>
                        <a:t>Upper 95%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/>
                        <a:t>22.876353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dirty="0"/>
                        <a:t>Lower 95%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/>
                        <a:t>19.672354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/>
                        <a:t>294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35696" y="156363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Dependent</a:t>
            </a:r>
            <a:r>
              <a:rPr lang="zh-CN" altLang="en-US" b="1" dirty="0"/>
              <a:t> </a:t>
            </a:r>
            <a:r>
              <a:rPr lang="en-US" altLang="zh-CN" b="1" dirty="0"/>
              <a:t>Variable</a:t>
            </a:r>
            <a:r>
              <a:rPr lang="zh-CN" altLang="en-US" b="1" dirty="0"/>
              <a:t> </a:t>
            </a:r>
            <a:r>
              <a:rPr lang="en-US" altLang="zh-CN" b="1" dirty="0"/>
              <a:t>(Million)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72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21" y="884466"/>
            <a:ext cx="7273230" cy="42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Transfer Fee by 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01616"/>
            <a:ext cx="6757147" cy="42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Average</a:t>
            </a:r>
            <a:r>
              <a:rPr lang="zh-CN" altLang="en-US" sz="3200" dirty="0"/>
              <a:t> </a:t>
            </a:r>
            <a:r>
              <a:rPr lang="en-US" altLang="zh-CN" sz="3200" dirty="0"/>
              <a:t>Transfer</a:t>
            </a:r>
            <a:r>
              <a:rPr lang="zh-CN" altLang="en-US" sz="3200" dirty="0"/>
              <a:t> </a:t>
            </a:r>
            <a:r>
              <a:rPr lang="en-US" altLang="zh-CN" sz="3200" dirty="0"/>
              <a:t>Fee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Position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75806"/>
            <a:ext cx="6975993" cy="2068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55" y="884466"/>
            <a:ext cx="7701543" cy="18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271</Words>
  <Application>Microsoft Office PowerPoint</Application>
  <PresentationFormat>On-screen Show (16:9)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맑은 고딕</vt:lpstr>
      <vt:lpstr>宋体</vt:lpstr>
      <vt:lpstr>Apple Chancery</vt:lpstr>
      <vt:lpstr>Arial</vt:lpstr>
      <vt:lpstr>Calibri</vt:lpstr>
      <vt:lpstr>Chaparral Pro Light</vt:lpstr>
      <vt:lpstr>Office Theme</vt:lpstr>
      <vt:lpstr>Custom Design</vt:lpstr>
      <vt:lpstr>PowerPoint Presentation</vt:lpstr>
      <vt:lpstr>Business Goal</vt:lpstr>
      <vt:lpstr>Data Collection</vt:lpstr>
      <vt:lpstr>Variable</vt:lpstr>
      <vt:lpstr>Dataset</vt:lpstr>
      <vt:lpstr>Descriptive Statistic</vt:lpstr>
      <vt:lpstr>Age Distribution</vt:lpstr>
      <vt:lpstr>Average Transfer Fee by Age</vt:lpstr>
      <vt:lpstr>Average Transfer Fee by Position</vt:lpstr>
      <vt:lpstr>Actual Transfer fee vs. Current Players’ Market Value</vt:lpstr>
      <vt:lpstr>Top 20 Club</vt:lpstr>
      <vt:lpstr>League Activity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LU, Yang</cp:lastModifiedBy>
  <cp:revision>47</cp:revision>
  <dcterms:created xsi:type="dcterms:W3CDTF">2014-04-01T16:27:38Z</dcterms:created>
  <dcterms:modified xsi:type="dcterms:W3CDTF">2016-11-18T00:28:28Z</dcterms:modified>
</cp:coreProperties>
</file>