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0f84bbb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0f84bbb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Adarsh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c366a594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c366a594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c366a59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c366a59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d2cd6d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d2cd6d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c366a594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c366a594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cd2cd6d6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cd2cd6d6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c366a59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c366a59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d2cd6d6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cd2cd6d6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c366a594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c366a594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c366a5942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c366a5942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065c79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1065c79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366a5942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366a5942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c366a5942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c366a5942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366a594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c366a594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c366a5942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c366a5942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Adarsh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b2c6e38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b2c6e38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Adarsh, Brandon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96c032b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c96c032b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Brandon, Adarsh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b2c6e3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b2c6e3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Adarsh, Brandon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c366a5942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c366a5942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 Side note for those that are interested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c366a5942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c366a5942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c366a5942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c366a5942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c366a59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c366a59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c366a5942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c366a5942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1065c79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1065c79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b2c6e38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b2c6e38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1065c79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1065c79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1065c79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1065c79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1065c79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1065c79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c366a59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c366a59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c366a59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c366a59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c366a594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c366a594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 Clean up, add the twitter feed and response to third party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c366a594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c366a594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c366a59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c366a59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Adarsh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c366a59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c366a59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Adarsh</a:t>
            </a:r>
            <a:endParaRPr/>
          </a:p>
          <a:p>
            <a:pPr indent="0" lvl="0" marL="0" rtl="0" algn="l">
              <a:lnSpc>
                <a:spcPct val="115000"/>
              </a:lnSpc>
              <a:spcBef>
                <a:spcPts val="1600"/>
              </a:spcBef>
              <a:spcAft>
                <a:spcPts val="1600"/>
              </a:spcAft>
              <a:buNone/>
            </a:pPr>
            <a:r>
              <a:rPr lang="en"/>
              <a:t>Much of this was done locally in PyCharm and Jupyter prior to moving to Azure for reasons of version control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trello.com/b/4XceHD7e/term-project" TargetMode="External"/><Relationship Id="rId4" Type="http://schemas.openxmlformats.org/officeDocument/2006/relationships/hyperlink" Target="https://github.com/bwvidro/dsci644_team_d" TargetMode="External"/><Relationship Id="rId5" Type="http://schemas.openxmlformats.org/officeDocument/2006/relationships/hyperlink" Target="https://bwvidro.github.io/dsci644_team_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studio.azureml.net/Home/ViewWorkspaceCached/473cc96f974f48e3a4548466185dafc3#Workspaces/Experiments/Experiment/473cc96f974f48e3a4548466185dafc3.f-id.c03c3c9bf935463c9dcb87e5906f29a9/ViewExperim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D</a:t>
            </a:r>
            <a:endParaRPr/>
          </a:p>
          <a:p>
            <a:pPr indent="0" lvl="0" marL="0" rtl="0" algn="ctr">
              <a:spcBef>
                <a:spcPts val="0"/>
              </a:spcBef>
              <a:spcAft>
                <a:spcPts val="0"/>
              </a:spcAft>
              <a:buNone/>
            </a:pPr>
            <a:r>
              <a:rPr lang="en"/>
              <a:t>DSCI-644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Notes on preprocessing text</a:t>
            </a:r>
            <a:endParaRPr sz="1700"/>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Remove questionable data (Google User)</a:t>
            </a:r>
            <a:endParaRPr/>
          </a:p>
          <a:p>
            <a:pPr indent="-317500" lvl="1" marL="914400" rtl="0" algn="l">
              <a:spcBef>
                <a:spcPts val="0"/>
              </a:spcBef>
              <a:spcAft>
                <a:spcPts val="0"/>
              </a:spcAft>
              <a:buSzPts val="1400"/>
              <a:buChar char="○"/>
            </a:pPr>
            <a:r>
              <a:rPr lang="en"/>
              <a:t>Reduced accuracy (79% to 75%)</a:t>
            </a:r>
            <a:endParaRPr/>
          </a:p>
          <a:p>
            <a:pPr indent="-342900" lvl="0" marL="457200" rtl="0" algn="l">
              <a:spcBef>
                <a:spcPts val="0"/>
              </a:spcBef>
              <a:spcAft>
                <a:spcPts val="0"/>
              </a:spcAft>
              <a:buSzPts val="1800"/>
              <a:buChar char="●"/>
            </a:pPr>
            <a:r>
              <a:rPr lang="en"/>
              <a:t>Clean up text (79% to 76%)</a:t>
            </a:r>
            <a:endParaRPr/>
          </a:p>
          <a:p>
            <a:pPr indent="-317500" lvl="1" marL="914400" rtl="0" algn="l">
              <a:spcBef>
                <a:spcPts val="0"/>
              </a:spcBef>
              <a:spcAft>
                <a:spcPts val="0"/>
              </a:spcAft>
              <a:buSzPts val="1400"/>
              <a:buChar char="○"/>
            </a:pPr>
            <a:r>
              <a:rPr lang="en"/>
              <a:t>Remove non-ascii text</a:t>
            </a:r>
            <a:endParaRPr/>
          </a:p>
          <a:p>
            <a:pPr indent="-317500" lvl="1" marL="914400" rtl="0" algn="l">
              <a:spcBef>
                <a:spcPts val="0"/>
              </a:spcBef>
              <a:spcAft>
                <a:spcPts val="0"/>
              </a:spcAft>
              <a:buSzPts val="1400"/>
              <a:buChar char="○"/>
            </a:pPr>
            <a:r>
              <a:rPr lang="en"/>
              <a:t>Use only english words</a:t>
            </a:r>
            <a:endParaRPr/>
          </a:p>
          <a:p>
            <a:pPr indent="-342900" lvl="0" marL="457200" rtl="0" algn="l">
              <a:spcBef>
                <a:spcPts val="0"/>
              </a:spcBef>
              <a:spcAft>
                <a:spcPts val="0"/>
              </a:spcAft>
              <a:buSzPts val="1800"/>
              <a:buChar char="●"/>
            </a:pPr>
            <a:r>
              <a:rPr lang="en"/>
              <a:t>Balancing the sample size</a:t>
            </a:r>
            <a:endParaRPr/>
          </a:p>
          <a:p>
            <a:pPr indent="-317500" lvl="1" marL="914400" rtl="0" algn="l">
              <a:spcBef>
                <a:spcPts val="0"/>
              </a:spcBef>
              <a:spcAft>
                <a:spcPts val="0"/>
              </a:spcAft>
              <a:buSzPts val="1400"/>
              <a:buChar char="○"/>
            </a:pPr>
            <a:r>
              <a:rPr lang="en"/>
              <a:t>Reduced the accuracy of the model</a:t>
            </a:r>
            <a:endParaRPr/>
          </a:p>
          <a:p>
            <a:pPr indent="-317500" lvl="2" marL="1371600" rtl="0" algn="l">
              <a:spcBef>
                <a:spcPts val="0"/>
              </a:spcBef>
              <a:spcAft>
                <a:spcPts val="0"/>
              </a:spcAft>
              <a:buSzPts val="1400"/>
              <a:buChar char="■"/>
            </a:pPr>
            <a:r>
              <a:rPr lang="en"/>
              <a:t>Most likely if you’re not sure what to predict, default to the most frequent rating</a:t>
            </a:r>
            <a:endParaRPr/>
          </a:p>
        </p:txBody>
      </p:sp>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7225"/>
            <a:ext cx="8520600" cy="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Diagram of flow</a:t>
            </a:r>
            <a:endParaRPr sz="2000"/>
          </a:p>
        </p:txBody>
      </p:sp>
      <p:pic>
        <p:nvPicPr>
          <p:cNvPr id="124" name="Google Shape;124;p23"/>
          <p:cNvPicPr preferRelativeResize="0"/>
          <p:nvPr/>
        </p:nvPicPr>
        <p:blipFill>
          <a:blip r:embed="rId3">
            <a:alphaModFix/>
          </a:blip>
          <a:stretch>
            <a:fillRect/>
          </a:stretch>
        </p:blipFill>
        <p:spPr>
          <a:xfrm>
            <a:off x="152400" y="890225"/>
            <a:ext cx="8839200" cy="4018602"/>
          </a:xfrm>
          <a:prstGeom prst="rect">
            <a:avLst/>
          </a:prstGeom>
          <a:noFill/>
          <a:ln>
            <a:noFill/>
          </a:ln>
        </p:spPr>
      </p:pic>
      <p:sp>
        <p:nvSpPr>
          <p:cNvPr id="125" name="Google Shape;12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lt2"/>
                </a:solidFill>
              </a:rPr>
              <a:t>Implementation of the Model - Training vs. Prediction</a:t>
            </a:r>
            <a:endParaRPr sz="3000"/>
          </a:p>
        </p:txBody>
      </p:sp>
      <p:pic>
        <p:nvPicPr>
          <p:cNvPr id="131" name="Google Shape;131;p24"/>
          <p:cNvPicPr preferRelativeResize="0"/>
          <p:nvPr/>
        </p:nvPicPr>
        <p:blipFill>
          <a:blip r:embed="rId3">
            <a:alphaModFix/>
          </a:blip>
          <a:stretch>
            <a:fillRect/>
          </a:stretch>
        </p:blipFill>
        <p:spPr>
          <a:xfrm>
            <a:off x="503850" y="389575"/>
            <a:ext cx="3839966" cy="4647349"/>
          </a:xfrm>
          <a:prstGeom prst="rect">
            <a:avLst/>
          </a:prstGeom>
          <a:noFill/>
          <a:ln>
            <a:noFill/>
          </a:ln>
        </p:spPr>
      </p:pic>
      <p:pic>
        <p:nvPicPr>
          <p:cNvPr id="132" name="Google Shape;132;p24"/>
          <p:cNvPicPr preferRelativeResize="0"/>
          <p:nvPr/>
        </p:nvPicPr>
        <p:blipFill>
          <a:blip r:embed="rId4">
            <a:alphaModFix/>
          </a:blip>
          <a:stretch>
            <a:fillRect/>
          </a:stretch>
        </p:blipFill>
        <p:spPr>
          <a:xfrm>
            <a:off x="4962300" y="389575"/>
            <a:ext cx="3615299" cy="4647350"/>
          </a:xfrm>
          <a:prstGeom prst="rect">
            <a:avLst/>
          </a:prstGeom>
          <a:noFill/>
          <a:ln>
            <a:noFill/>
          </a:ln>
        </p:spPr>
      </p:pic>
      <p:sp>
        <p:nvSpPr>
          <p:cNvPr id="133" name="Google Shape;13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5"/>
          <p:cNvPicPr preferRelativeResize="0"/>
          <p:nvPr/>
        </p:nvPicPr>
        <p:blipFill>
          <a:blip r:embed="rId3">
            <a:alphaModFix/>
          </a:blip>
          <a:stretch>
            <a:fillRect/>
          </a:stretch>
        </p:blipFill>
        <p:spPr>
          <a:xfrm>
            <a:off x="3596700" y="152400"/>
            <a:ext cx="4720461" cy="4838700"/>
          </a:xfrm>
          <a:prstGeom prst="rect">
            <a:avLst/>
          </a:prstGeom>
          <a:noFill/>
          <a:ln>
            <a:noFill/>
          </a:ln>
        </p:spPr>
      </p:pic>
      <p:sp>
        <p:nvSpPr>
          <p:cNvPr id="140" name="Google Shape;140;p25"/>
          <p:cNvSpPr txBox="1"/>
          <p:nvPr/>
        </p:nvSpPr>
        <p:spPr>
          <a:xfrm>
            <a:off x="192950" y="267000"/>
            <a:ext cx="32055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Distribution of Reviews</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Verify the model’s outputs against the requirements</a:t>
            </a:r>
            <a:endParaRPr sz="3000"/>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311700" y="1152475"/>
            <a:ext cx="3209691" cy="3416399"/>
          </a:xfrm>
          <a:prstGeom prst="rect">
            <a:avLst/>
          </a:prstGeom>
          <a:noFill/>
          <a:ln>
            <a:noFill/>
          </a:ln>
        </p:spPr>
      </p:pic>
      <p:pic>
        <p:nvPicPr>
          <p:cNvPr id="148" name="Google Shape;148;p26"/>
          <p:cNvPicPr preferRelativeResize="0"/>
          <p:nvPr/>
        </p:nvPicPr>
        <p:blipFill>
          <a:blip r:embed="rId4">
            <a:alphaModFix/>
          </a:blip>
          <a:stretch>
            <a:fillRect/>
          </a:stretch>
        </p:blipFill>
        <p:spPr>
          <a:xfrm>
            <a:off x="3625400" y="1603725"/>
            <a:ext cx="5156950" cy="2513925"/>
          </a:xfrm>
          <a:prstGeom prst="rect">
            <a:avLst/>
          </a:prstGeom>
          <a:noFill/>
          <a:ln>
            <a:noFill/>
          </a:ln>
        </p:spPr>
      </p:pic>
      <p:sp>
        <p:nvSpPr>
          <p:cNvPr id="149" name="Google Shape;14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30225" y="254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Model Input &amp; Output</a:t>
            </a:r>
            <a:endParaRPr/>
          </a:p>
        </p:txBody>
      </p:sp>
      <p:sp>
        <p:nvSpPr>
          <p:cNvPr id="155" name="Google Shape;15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7"/>
          <p:cNvPicPr preferRelativeResize="0"/>
          <p:nvPr/>
        </p:nvPicPr>
        <p:blipFill>
          <a:blip r:embed="rId3">
            <a:alphaModFix/>
          </a:blip>
          <a:stretch>
            <a:fillRect/>
          </a:stretch>
        </p:blipFill>
        <p:spPr>
          <a:xfrm>
            <a:off x="230225" y="1325775"/>
            <a:ext cx="4828101" cy="1999450"/>
          </a:xfrm>
          <a:prstGeom prst="rect">
            <a:avLst/>
          </a:prstGeom>
          <a:noFill/>
          <a:ln>
            <a:noFill/>
          </a:ln>
        </p:spPr>
      </p:pic>
      <p:sp>
        <p:nvSpPr>
          <p:cNvPr id="157" name="Google Shape;157;p27"/>
          <p:cNvSpPr txBox="1"/>
          <p:nvPr/>
        </p:nvSpPr>
        <p:spPr>
          <a:xfrm>
            <a:off x="230225" y="962200"/>
            <a:ext cx="16344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Input</a:t>
            </a:r>
            <a:endParaRPr>
              <a:solidFill>
                <a:srgbClr val="FFFFFF"/>
              </a:solidFill>
            </a:endParaRPr>
          </a:p>
        </p:txBody>
      </p:sp>
      <p:pic>
        <p:nvPicPr>
          <p:cNvPr id="158" name="Google Shape;158;p27"/>
          <p:cNvPicPr preferRelativeResize="0"/>
          <p:nvPr/>
        </p:nvPicPr>
        <p:blipFill>
          <a:blip r:embed="rId4">
            <a:alphaModFix/>
          </a:blip>
          <a:stretch>
            <a:fillRect/>
          </a:stretch>
        </p:blipFill>
        <p:spPr>
          <a:xfrm>
            <a:off x="230225" y="3477625"/>
            <a:ext cx="7906546" cy="10331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Document the process step by step</a:t>
            </a:r>
            <a:endParaRPr sz="3000"/>
          </a:p>
        </p:txBody>
      </p:sp>
      <p:sp>
        <p:nvSpPr>
          <p:cNvPr id="164" name="Google Shape;164;p28"/>
          <p:cNvSpPr txBox="1"/>
          <p:nvPr>
            <p:ph idx="1" type="body"/>
          </p:nvPr>
        </p:nvSpPr>
        <p:spPr>
          <a:xfrm>
            <a:off x="311700" y="942425"/>
            <a:ext cx="8520600" cy="362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a:t>
            </a:r>
            <a:endParaRPr/>
          </a:p>
          <a:p>
            <a:pPr indent="-317500" lvl="1" marL="914400" rtl="0" algn="l">
              <a:spcBef>
                <a:spcPts val="0"/>
              </a:spcBef>
              <a:spcAft>
                <a:spcPts val="0"/>
              </a:spcAft>
              <a:buSzPts val="1400"/>
              <a:buChar char="○"/>
            </a:pPr>
            <a:r>
              <a:rPr lang="en"/>
              <a:t>Classify data to positive/negative reviews</a:t>
            </a:r>
            <a:endParaRPr/>
          </a:p>
          <a:p>
            <a:pPr indent="-317500" lvl="1" marL="914400" rtl="0" algn="l">
              <a:spcBef>
                <a:spcPts val="0"/>
              </a:spcBef>
              <a:spcAft>
                <a:spcPts val="0"/>
              </a:spcAft>
              <a:buSzPts val="1400"/>
              <a:buChar char="○"/>
            </a:pPr>
            <a:r>
              <a:rPr lang="en"/>
              <a:t>Filtered out questionable data</a:t>
            </a:r>
            <a:endParaRPr/>
          </a:p>
          <a:p>
            <a:pPr indent="-317500" lvl="1" marL="914400" rtl="0" algn="l">
              <a:spcBef>
                <a:spcPts val="0"/>
              </a:spcBef>
              <a:spcAft>
                <a:spcPts val="0"/>
              </a:spcAft>
              <a:buSzPts val="1400"/>
              <a:buChar char="○"/>
            </a:pPr>
            <a:r>
              <a:rPr lang="en"/>
              <a:t>Split data for training and testing (75% used for training and 25% used for testing)</a:t>
            </a:r>
            <a:endParaRPr/>
          </a:p>
          <a:p>
            <a:pPr indent="-317500" lvl="1" marL="914400" rtl="0" algn="l">
              <a:spcBef>
                <a:spcPts val="0"/>
              </a:spcBef>
              <a:spcAft>
                <a:spcPts val="0"/>
              </a:spcAft>
              <a:buSzPts val="1400"/>
              <a:buChar char="○"/>
            </a:pPr>
            <a:r>
              <a:rPr lang="en"/>
              <a:t>Performed n-gram feature selection</a:t>
            </a:r>
            <a:endParaRPr/>
          </a:p>
          <a:p>
            <a:pPr indent="-317500" lvl="2" marL="1371600" rtl="0" algn="l">
              <a:spcBef>
                <a:spcPts val="0"/>
              </a:spcBef>
              <a:spcAft>
                <a:spcPts val="0"/>
              </a:spcAft>
              <a:buSzPts val="1400"/>
              <a:buChar char="■"/>
            </a:pPr>
            <a:r>
              <a:rPr lang="en"/>
              <a:t>Stored n-gram feature selection for prediction</a:t>
            </a:r>
            <a:endParaRPr/>
          </a:p>
          <a:p>
            <a:pPr indent="-317500" lvl="1" marL="914400" rtl="0" algn="l">
              <a:spcBef>
                <a:spcPts val="0"/>
              </a:spcBef>
              <a:spcAft>
                <a:spcPts val="0"/>
              </a:spcAft>
              <a:buSzPts val="1400"/>
              <a:buChar char="○"/>
            </a:pPr>
            <a:r>
              <a:rPr lang="en"/>
              <a:t>Fit Logistic regression</a:t>
            </a:r>
            <a:endParaRPr/>
          </a:p>
          <a:p>
            <a:pPr indent="-317500" lvl="2" marL="1371600" rtl="0" algn="l">
              <a:spcBef>
                <a:spcPts val="0"/>
              </a:spcBef>
              <a:spcAft>
                <a:spcPts val="0"/>
              </a:spcAft>
              <a:buSzPts val="1400"/>
              <a:buChar char="■"/>
            </a:pPr>
            <a:r>
              <a:rPr lang="en"/>
              <a:t>Stored model for prediction</a:t>
            </a:r>
            <a:endParaRPr/>
          </a:p>
          <a:p>
            <a:pPr indent="-317500" lvl="1" marL="914400" rtl="0" algn="l">
              <a:spcBef>
                <a:spcPts val="0"/>
              </a:spcBef>
              <a:spcAft>
                <a:spcPts val="0"/>
              </a:spcAft>
              <a:buSzPts val="1400"/>
              <a:buChar char="○"/>
            </a:pPr>
            <a:r>
              <a:rPr lang="en"/>
              <a:t>Score Model/Evaluate Model</a:t>
            </a:r>
            <a:endParaRPr/>
          </a:p>
          <a:p>
            <a:pPr indent="-342900" lvl="0" marL="457200" rtl="0" algn="l">
              <a:spcBef>
                <a:spcPts val="0"/>
              </a:spcBef>
              <a:spcAft>
                <a:spcPts val="0"/>
              </a:spcAft>
              <a:buSzPts val="1800"/>
              <a:buChar char="●"/>
            </a:pPr>
            <a:r>
              <a:rPr lang="en"/>
              <a:t>Prediction</a:t>
            </a:r>
            <a:endParaRPr/>
          </a:p>
          <a:p>
            <a:pPr indent="-317500" lvl="1" marL="914400" rtl="0" algn="l">
              <a:spcBef>
                <a:spcPts val="0"/>
              </a:spcBef>
              <a:spcAft>
                <a:spcPts val="0"/>
              </a:spcAft>
              <a:buSzPts val="1400"/>
              <a:buChar char="○"/>
            </a:pPr>
            <a:r>
              <a:rPr lang="en"/>
              <a:t>Filter out questionable data</a:t>
            </a:r>
            <a:endParaRPr/>
          </a:p>
          <a:p>
            <a:pPr indent="-317500" lvl="1" marL="914400" rtl="0" algn="l">
              <a:spcBef>
                <a:spcPts val="0"/>
              </a:spcBef>
              <a:spcAft>
                <a:spcPts val="0"/>
              </a:spcAft>
              <a:buSzPts val="1400"/>
              <a:buChar char="○"/>
            </a:pPr>
            <a:r>
              <a:rPr lang="en"/>
              <a:t>Apply n-gram feature selection based on stored model</a:t>
            </a:r>
            <a:endParaRPr/>
          </a:p>
          <a:p>
            <a:pPr indent="-317500" lvl="1" marL="914400" rtl="0" algn="l">
              <a:spcBef>
                <a:spcPts val="0"/>
              </a:spcBef>
              <a:spcAft>
                <a:spcPts val="0"/>
              </a:spcAft>
              <a:buSzPts val="1400"/>
              <a:buChar char="○"/>
            </a:pPr>
            <a:r>
              <a:rPr lang="en"/>
              <a:t>Apply logistic regression model to get prediction</a:t>
            </a:r>
            <a:endParaRPr/>
          </a:p>
        </p:txBody>
      </p:sp>
      <p:sp>
        <p:nvSpPr>
          <p:cNvPr id="165" name="Google Shape;16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9"/>
          <p:cNvPicPr preferRelativeResize="0"/>
          <p:nvPr/>
        </p:nvPicPr>
        <p:blipFill>
          <a:blip r:embed="rId3">
            <a:alphaModFix/>
          </a:blip>
          <a:stretch>
            <a:fillRect/>
          </a:stretch>
        </p:blipFill>
        <p:spPr>
          <a:xfrm>
            <a:off x="0" y="152400"/>
            <a:ext cx="9144000" cy="48344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1</a:t>
            </a:r>
            <a:endParaRPr/>
          </a:p>
          <a:p>
            <a:pPr indent="-317500" lvl="1" marL="914400" rtl="0" algn="l">
              <a:spcBef>
                <a:spcPts val="0"/>
              </a:spcBef>
              <a:spcAft>
                <a:spcPts val="0"/>
              </a:spcAft>
              <a:buSzPts val="1400"/>
              <a:buChar char="○"/>
            </a:pPr>
            <a:r>
              <a:rPr lang="en"/>
              <a:t>Review Models</a:t>
            </a:r>
            <a:endParaRPr/>
          </a:p>
          <a:p>
            <a:pPr indent="-317500" lvl="1" marL="914400" rtl="0" algn="l">
              <a:spcBef>
                <a:spcPts val="0"/>
              </a:spcBef>
              <a:spcAft>
                <a:spcPts val="0"/>
              </a:spcAft>
              <a:buSzPts val="1400"/>
              <a:buChar char="○"/>
            </a:pPr>
            <a:r>
              <a:rPr lang="en"/>
              <a:t>Create Azure accounts</a:t>
            </a:r>
            <a:endParaRPr/>
          </a:p>
          <a:p>
            <a:pPr indent="-317500" lvl="1" marL="914400" rtl="0" algn="l">
              <a:spcBef>
                <a:spcPts val="0"/>
              </a:spcBef>
              <a:spcAft>
                <a:spcPts val="0"/>
              </a:spcAft>
              <a:buSzPts val="1400"/>
              <a:buChar char="○"/>
            </a:pPr>
            <a:r>
              <a:rPr lang="en"/>
              <a:t>Proposal</a:t>
            </a:r>
            <a:endParaRPr/>
          </a:p>
          <a:p>
            <a:pPr indent="-317500" lvl="1" marL="914400" rtl="0" algn="l">
              <a:spcBef>
                <a:spcPts val="0"/>
              </a:spcBef>
              <a:spcAft>
                <a:spcPts val="0"/>
              </a:spcAft>
              <a:buSzPts val="1400"/>
              <a:buChar char="○"/>
            </a:pPr>
            <a:r>
              <a:rPr lang="en"/>
              <a:t>Setup Github</a:t>
            </a:r>
            <a:endParaRPr/>
          </a:p>
          <a:p>
            <a:pPr indent="-317500" lvl="1" marL="914400" rtl="0" algn="l">
              <a:spcBef>
                <a:spcPts val="0"/>
              </a:spcBef>
              <a:spcAft>
                <a:spcPts val="0"/>
              </a:spcAft>
              <a:buSzPts val="1400"/>
              <a:buChar char="○"/>
            </a:pPr>
            <a:r>
              <a:rPr lang="en"/>
              <a:t>Slack channel for communication</a:t>
            </a:r>
            <a:endParaRPr/>
          </a:p>
          <a:p>
            <a:pPr indent="-317500" lvl="1" marL="914400" rtl="0" algn="l">
              <a:spcBef>
                <a:spcPts val="0"/>
              </a:spcBef>
              <a:spcAft>
                <a:spcPts val="0"/>
              </a:spcAft>
              <a:buSzPts val="1400"/>
              <a:buChar char="○"/>
            </a:pPr>
            <a:r>
              <a:rPr lang="en"/>
              <a:t>Twice weekly meetings (8pm Tuesday, 9am Saturday) -  additional meetings when necessary</a:t>
            </a:r>
            <a:endParaRPr/>
          </a:p>
          <a:p>
            <a:pPr indent="-317500" lvl="1" marL="914400" rtl="0" algn="l">
              <a:spcBef>
                <a:spcPts val="0"/>
              </a:spcBef>
              <a:spcAft>
                <a:spcPts val="0"/>
              </a:spcAft>
              <a:buSzPts val="1400"/>
              <a:buChar char="○"/>
            </a:pPr>
            <a:r>
              <a:rPr lang="en"/>
              <a:t>Create common proposal for client</a:t>
            </a:r>
            <a:endParaRPr/>
          </a:p>
        </p:txBody>
      </p:sp>
      <p:sp>
        <p:nvSpPr>
          <p:cNvPr id="178" name="Google Shape;17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2</a:t>
            </a:r>
            <a:endParaRPr/>
          </a:p>
          <a:p>
            <a:pPr indent="-317500" lvl="1" marL="914400" rtl="0" algn="l">
              <a:spcBef>
                <a:spcPts val="0"/>
              </a:spcBef>
              <a:spcAft>
                <a:spcPts val="0"/>
              </a:spcAft>
              <a:buSzPts val="1400"/>
              <a:buChar char="○"/>
            </a:pPr>
            <a:r>
              <a:rPr lang="en"/>
              <a:t>Extensive individual research on approaches to modelling</a:t>
            </a:r>
            <a:endParaRPr/>
          </a:p>
          <a:p>
            <a:pPr indent="-317500" lvl="2" marL="1371600" rtl="0" algn="l">
              <a:spcBef>
                <a:spcPts val="0"/>
              </a:spcBef>
              <a:spcAft>
                <a:spcPts val="0"/>
              </a:spcAft>
              <a:buSzPts val="1400"/>
              <a:buChar char="■"/>
            </a:pPr>
            <a:r>
              <a:rPr lang="en"/>
              <a:t>Most work done locally, stored in GIT</a:t>
            </a:r>
            <a:endParaRPr/>
          </a:p>
          <a:p>
            <a:pPr indent="-317500" lvl="3" marL="1828800" rtl="0" algn="l">
              <a:spcBef>
                <a:spcPts val="0"/>
              </a:spcBef>
              <a:spcAft>
                <a:spcPts val="0"/>
              </a:spcAft>
              <a:buSzPts val="1400"/>
              <a:buChar char="●"/>
            </a:pPr>
            <a:r>
              <a:rPr lang="en"/>
              <a:t>Pycharm and Jupyter</a:t>
            </a:r>
            <a:endParaRPr/>
          </a:p>
          <a:p>
            <a:pPr indent="-317500" lvl="2" marL="1371600" rtl="0" algn="l">
              <a:spcBef>
                <a:spcPts val="0"/>
              </a:spcBef>
              <a:spcAft>
                <a:spcPts val="0"/>
              </a:spcAft>
              <a:buSzPts val="1400"/>
              <a:buChar char="■"/>
            </a:pPr>
            <a:r>
              <a:rPr lang="en"/>
              <a:t>Done locally to get an understanding of the models in use prior to using Azure wrappers</a:t>
            </a:r>
            <a:endParaRPr/>
          </a:p>
          <a:p>
            <a:pPr indent="-317500" lvl="1" marL="914400" rtl="0" algn="l">
              <a:spcBef>
                <a:spcPts val="0"/>
              </a:spcBef>
              <a:spcAft>
                <a:spcPts val="0"/>
              </a:spcAft>
              <a:buSzPts val="1400"/>
              <a:buChar char="○"/>
            </a:pPr>
            <a:r>
              <a:rPr lang="en"/>
              <a:t>Review text processing</a:t>
            </a:r>
            <a:endParaRPr/>
          </a:p>
          <a:p>
            <a:pPr indent="-317500" lvl="1" marL="914400" rtl="0" algn="l">
              <a:spcBef>
                <a:spcPts val="0"/>
              </a:spcBef>
              <a:spcAft>
                <a:spcPts val="0"/>
              </a:spcAft>
              <a:buSzPts val="1400"/>
              <a:buChar char="○"/>
            </a:pPr>
            <a:r>
              <a:rPr lang="en"/>
              <a:t>Review Vectorization of words</a:t>
            </a:r>
            <a:endParaRPr/>
          </a:p>
          <a:p>
            <a:pPr indent="-317500" lvl="2" marL="1371600" rtl="0" algn="l">
              <a:spcBef>
                <a:spcPts val="0"/>
              </a:spcBef>
              <a:spcAft>
                <a:spcPts val="0"/>
              </a:spcAft>
              <a:buSzPts val="1400"/>
              <a:buChar char="■"/>
            </a:pPr>
            <a:r>
              <a:rPr lang="en"/>
              <a:t>Research and preliminary investigation indicated Term frequency-Inverse document frequency (Tf-Idf) was appropriate and provide best results</a:t>
            </a:r>
            <a:endParaRPr/>
          </a:p>
          <a:p>
            <a:pPr indent="-317500" lvl="3" marL="1828800" rtl="0" algn="l">
              <a:spcBef>
                <a:spcPts val="0"/>
              </a:spcBef>
              <a:spcAft>
                <a:spcPts val="0"/>
              </a:spcAft>
              <a:buSzPts val="1400"/>
              <a:buChar char="●"/>
            </a:pPr>
            <a:r>
              <a:rPr lang="en"/>
              <a:t>Compare with Bag of Words</a:t>
            </a:r>
            <a:endParaRPr/>
          </a:p>
          <a:p>
            <a:pPr indent="-317500" lvl="1" marL="914400" rtl="0" algn="l">
              <a:spcBef>
                <a:spcPts val="0"/>
              </a:spcBef>
              <a:spcAft>
                <a:spcPts val="0"/>
              </a:spcAft>
              <a:buSzPts val="1400"/>
              <a:buChar char="○"/>
            </a:pPr>
            <a:r>
              <a:rPr lang="en"/>
              <a:t>Initial review of Modelling led directly to Logistic regression, since we were attempting binary classification</a:t>
            </a:r>
            <a:endParaRPr/>
          </a:p>
          <a:p>
            <a:pPr indent="0" lvl="0" marL="2286000" rtl="0" algn="l">
              <a:spcBef>
                <a:spcPts val="1600"/>
              </a:spcBef>
              <a:spcAft>
                <a:spcPts val="1600"/>
              </a:spcAft>
              <a:buNone/>
            </a:pPr>
            <a:r>
              <a:t/>
            </a:r>
            <a:endParaRPr/>
          </a:p>
        </p:txBody>
      </p:sp>
      <p:sp>
        <p:nvSpPr>
          <p:cNvPr id="185" name="Google Shape;18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296900" y="422175"/>
            <a:ext cx="6550200" cy="10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rgbClr val="FFFFFF"/>
                </a:solidFill>
              </a:rPr>
              <a:t>TEAM MEMBERS</a:t>
            </a:r>
            <a:endParaRPr sz="3300">
              <a:solidFill>
                <a:srgbClr val="FFFFFF"/>
              </a:solidFill>
            </a:endParaRPr>
          </a:p>
        </p:txBody>
      </p:sp>
      <p:sp>
        <p:nvSpPr>
          <p:cNvPr id="61" name="Google Shape;61;p14"/>
          <p:cNvSpPr txBox="1"/>
          <p:nvPr/>
        </p:nvSpPr>
        <p:spPr>
          <a:xfrm>
            <a:off x="1715400" y="1501075"/>
            <a:ext cx="5713200" cy="33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ADARSH BALAKRISHNAN</a:t>
            </a:r>
            <a:endParaRPr>
              <a:solidFill>
                <a:srgbClr val="FFFFFF"/>
              </a:solidFill>
            </a:endParaRPr>
          </a:p>
          <a:p>
            <a:pPr indent="0" lvl="0" marL="0" rtl="0" algn="ctr">
              <a:spcBef>
                <a:spcPts val="0"/>
              </a:spcBef>
              <a:spcAft>
                <a:spcPts val="0"/>
              </a:spcAft>
              <a:buNone/>
            </a:pPr>
            <a:r>
              <a:rPr lang="en">
                <a:solidFill>
                  <a:srgbClr val="FFFFFF"/>
                </a:solidFill>
              </a:rPr>
              <a:t>BRANDON VIDRO</a:t>
            </a:r>
            <a:endParaRPr>
              <a:solidFill>
                <a:srgbClr val="FFFFFF"/>
              </a:solidFill>
            </a:endParaRPr>
          </a:p>
          <a:p>
            <a:pPr indent="0" lvl="0" marL="0" rtl="0" algn="ctr">
              <a:spcBef>
                <a:spcPts val="0"/>
              </a:spcBef>
              <a:spcAft>
                <a:spcPts val="0"/>
              </a:spcAft>
              <a:buNone/>
            </a:pPr>
            <a:r>
              <a:rPr lang="en">
                <a:solidFill>
                  <a:srgbClr val="FFFFFF"/>
                </a:solidFill>
              </a:rPr>
              <a:t>DANIEL GILROY</a:t>
            </a:r>
            <a:endParaRPr>
              <a:solidFill>
                <a:srgbClr val="FFFFFF"/>
              </a:solidFill>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3</a:t>
            </a:r>
            <a:endParaRPr/>
          </a:p>
          <a:p>
            <a:pPr indent="-317500" lvl="1" marL="914400" rtl="0" algn="l">
              <a:spcBef>
                <a:spcPts val="0"/>
              </a:spcBef>
              <a:spcAft>
                <a:spcPts val="0"/>
              </a:spcAft>
              <a:buSzPts val="1400"/>
              <a:buChar char="○"/>
            </a:pPr>
            <a:r>
              <a:rPr lang="en"/>
              <a:t>Implementation in Azure</a:t>
            </a:r>
            <a:endParaRPr/>
          </a:p>
          <a:p>
            <a:pPr indent="-317500" lvl="2" marL="1371600" rtl="0" algn="l">
              <a:spcBef>
                <a:spcPts val="0"/>
              </a:spcBef>
              <a:spcAft>
                <a:spcPts val="0"/>
              </a:spcAft>
              <a:buSzPts val="1400"/>
              <a:buChar char="■"/>
            </a:pPr>
            <a:r>
              <a:rPr lang="en"/>
              <a:t>Some attempts were made to use locally developed Python scripts in Azure, but turned towards using Azure components (see later notes on how to do this and preserve model parameters for predictions)</a:t>
            </a:r>
            <a:endParaRPr/>
          </a:p>
          <a:p>
            <a:pPr indent="-317500" lvl="1" marL="914400" rtl="0" algn="l">
              <a:spcBef>
                <a:spcPts val="0"/>
              </a:spcBef>
              <a:spcAft>
                <a:spcPts val="0"/>
              </a:spcAft>
              <a:buSzPts val="1400"/>
              <a:buChar char="○"/>
            </a:pPr>
            <a:r>
              <a:rPr lang="en"/>
              <a:t>Tried the previously mentioned models in Azure to verify Logistic regression was the best model based on model evaluation</a:t>
            </a:r>
            <a:endParaRPr/>
          </a:p>
          <a:p>
            <a:pPr indent="-317500" lvl="2" marL="1371600" rtl="0" algn="l">
              <a:spcBef>
                <a:spcPts val="0"/>
              </a:spcBef>
              <a:spcAft>
                <a:spcPts val="0"/>
              </a:spcAft>
              <a:buSzPts val="1400"/>
              <a:buChar char="■"/>
            </a:pPr>
            <a:r>
              <a:rPr lang="en"/>
              <a:t>Previous slide (Plan for remodeling of the system)</a:t>
            </a:r>
            <a:endParaRPr/>
          </a:p>
          <a:p>
            <a:pPr indent="-317500" lvl="1" marL="914400" rtl="0" algn="l">
              <a:spcBef>
                <a:spcPts val="0"/>
              </a:spcBef>
              <a:spcAft>
                <a:spcPts val="0"/>
              </a:spcAft>
              <a:buSzPts val="1400"/>
              <a:buChar char="○"/>
            </a:pPr>
            <a:r>
              <a:rPr lang="en"/>
              <a:t>Tried different filtering of input data</a:t>
            </a:r>
            <a:endParaRPr/>
          </a:p>
          <a:p>
            <a:pPr indent="-317500" lvl="2" marL="1371600" rtl="0" algn="l">
              <a:spcBef>
                <a:spcPts val="0"/>
              </a:spcBef>
              <a:spcAft>
                <a:spcPts val="0"/>
              </a:spcAft>
              <a:buSzPts val="1400"/>
              <a:buChar char="■"/>
            </a:pPr>
            <a:r>
              <a:rPr lang="en"/>
              <a:t>See Preprocessing Text slide for details</a:t>
            </a:r>
            <a:endParaRPr/>
          </a:p>
          <a:p>
            <a:pPr indent="-317500" lvl="1" marL="914400" rtl="0" algn="l">
              <a:spcBef>
                <a:spcPts val="0"/>
              </a:spcBef>
              <a:spcAft>
                <a:spcPts val="0"/>
              </a:spcAft>
              <a:buSzPts val="1400"/>
              <a:buChar char="○"/>
            </a:pPr>
            <a:r>
              <a:rPr lang="en"/>
              <a:t>Created Prediction flow in azure</a:t>
            </a:r>
            <a:endParaRPr/>
          </a:p>
          <a:p>
            <a:pPr indent="-317500" lvl="2" marL="1371600" rtl="0" algn="l">
              <a:spcBef>
                <a:spcPts val="0"/>
              </a:spcBef>
              <a:spcAft>
                <a:spcPts val="0"/>
              </a:spcAft>
              <a:buSzPts val="1400"/>
              <a:buChar char="■"/>
            </a:pPr>
            <a:r>
              <a:rPr lang="en"/>
              <a:t>Validated output based on some sample input</a:t>
            </a:r>
            <a:endParaRPr/>
          </a:p>
          <a:p>
            <a:pPr indent="0" lvl="0" marL="2286000" rtl="0" algn="l">
              <a:spcBef>
                <a:spcPts val="1600"/>
              </a:spcBef>
              <a:spcAft>
                <a:spcPts val="1600"/>
              </a:spcAft>
              <a:buNone/>
            </a:pPr>
            <a:r>
              <a:t/>
            </a:r>
            <a:endParaRPr/>
          </a:p>
        </p:txBody>
      </p:sp>
      <p:sp>
        <p:nvSpPr>
          <p:cNvPr id="192" name="Google Shape;19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4</a:t>
            </a:r>
            <a:endParaRPr/>
          </a:p>
          <a:p>
            <a:pPr indent="-317500" lvl="1" marL="914400" rtl="0" algn="l">
              <a:spcBef>
                <a:spcPts val="0"/>
              </a:spcBef>
              <a:spcAft>
                <a:spcPts val="0"/>
              </a:spcAft>
              <a:buSzPts val="1400"/>
              <a:buChar char="○"/>
            </a:pPr>
            <a:r>
              <a:rPr lang="en"/>
              <a:t>Create presentations</a:t>
            </a:r>
            <a:endParaRPr/>
          </a:p>
          <a:p>
            <a:pPr indent="-317500" lvl="1" marL="914400" rtl="0" algn="l">
              <a:spcBef>
                <a:spcPts val="0"/>
              </a:spcBef>
              <a:spcAft>
                <a:spcPts val="0"/>
              </a:spcAft>
              <a:buSzPts val="1400"/>
              <a:buChar char="○"/>
            </a:pPr>
            <a:r>
              <a:rPr lang="en"/>
              <a:t>Review all steps in process</a:t>
            </a:r>
            <a:endParaRPr/>
          </a:p>
          <a:p>
            <a:pPr indent="-317500" lvl="1" marL="914400" rtl="0" algn="l">
              <a:spcBef>
                <a:spcPts val="0"/>
              </a:spcBef>
              <a:spcAft>
                <a:spcPts val="0"/>
              </a:spcAft>
              <a:buSzPts val="1400"/>
              <a:buChar char="○"/>
            </a:pPr>
            <a:r>
              <a:rPr lang="en"/>
              <a:t>Work on final model optimizations</a:t>
            </a:r>
            <a:endParaRPr/>
          </a:p>
          <a:p>
            <a:pPr indent="-317500" lvl="1" marL="914400" rtl="0" algn="l">
              <a:spcBef>
                <a:spcPts val="0"/>
              </a:spcBef>
              <a:spcAft>
                <a:spcPts val="0"/>
              </a:spcAft>
              <a:buSzPts val="1400"/>
              <a:buChar char="○"/>
            </a:pPr>
            <a:r>
              <a:rPr lang="en"/>
              <a:t>Clean up documentation on findings</a:t>
            </a:r>
            <a:endParaRPr/>
          </a:p>
          <a:p>
            <a:pPr indent="-317500" lvl="1" marL="914400" rtl="0" algn="l">
              <a:spcBef>
                <a:spcPts val="0"/>
              </a:spcBef>
              <a:spcAft>
                <a:spcPts val="0"/>
              </a:spcAft>
              <a:buSzPts val="1400"/>
              <a:buChar char="○"/>
            </a:pPr>
            <a:r>
              <a:rPr lang="en"/>
              <a:t>Discuss retrospective</a:t>
            </a:r>
            <a:endParaRPr/>
          </a:p>
          <a:p>
            <a:pPr indent="-317500" lvl="1" marL="914400" rtl="0" algn="l">
              <a:spcBef>
                <a:spcPts val="0"/>
              </a:spcBef>
              <a:spcAft>
                <a:spcPts val="0"/>
              </a:spcAft>
              <a:buSzPts val="1400"/>
              <a:buChar char="○"/>
            </a:pPr>
            <a:r>
              <a:rPr lang="en"/>
              <a:t>Investigate implementing model to web service API</a:t>
            </a:r>
            <a:endParaRPr/>
          </a:p>
          <a:p>
            <a:pPr indent="0" lvl="0" marL="2286000" rtl="0" algn="l">
              <a:spcBef>
                <a:spcPts val="1600"/>
              </a:spcBef>
              <a:spcAft>
                <a:spcPts val="1600"/>
              </a:spcAft>
              <a:buNone/>
            </a:pPr>
            <a:r>
              <a:t/>
            </a:r>
            <a:endParaRPr/>
          </a:p>
        </p:txBody>
      </p:sp>
      <p:sp>
        <p:nvSpPr>
          <p:cNvPr id="199" name="Google Shape;19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Testing and scaling going forward</a:t>
            </a:r>
            <a:endParaRPr sz="3000"/>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Leverage data used to train model to do the following</a:t>
            </a:r>
            <a:endParaRPr/>
          </a:p>
          <a:p>
            <a:pPr indent="-317500" lvl="1" marL="914400" rtl="0" algn="l">
              <a:spcBef>
                <a:spcPts val="0"/>
              </a:spcBef>
              <a:spcAft>
                <a:spcPts val="0"/>
              </a:spcAft>
              <a:buSzPts val="1400"/>
              <a:buChar char="○"/>
            </a:pPr>
            <a:r>
              <a:rPr lang="en"/>
              <a:t>Validation of API that it returns the expected accuracy</a:t>
            </a:r>
            <a:endParaRPr/>
          </a:p>
          <a:p>
            <a:pPr indent="-317500" lvl="1" marL="914400" rtl="0" algn="l">
              <a:spcBef>
                <a:spcPts val="0"/>
              </a:spcBef>
              <a:spcAft>
                <a:spcPts val="0"/>
              </a:spcAft>
              <a:buSzPts val="1400"/>
              <a:buChar char="○"/>
            </a:pPr>
            <a:r>
              <a:rPr lang="en"/>
              <a:t>Obtain metrics on scaling requirements</a:t>
            </a:r>
            <a:endParaRPr/>
          </a:p>
          <a:p>
            <a:pPr indent="-317500" lvl="2" marL="1371600" rtl="0" algn="l">
              <a:spcBef>
                <a:spcPts val="0"/>
              </a:spcBef>
              <a:spcAft>
                <a:spcPts val="0"/>
              </a:spcAft>
              <a:buSzPts val="1400"/>
              <a:buChar char="■"/>
            </a:pPr>
            <a:r>
              <a:rPr lang="en"/>
              <a:t>How long does each request take to process</a:t>
            </a:r>
            <a:endParaRPr/>
          </a:p>
          <a:p>
            <a:pPr indent="-317500" lvl="2" marL="1371600" rtl="0" algn="l">
              <a:spcBef>
                <a:spcPts val="0"/>
              </a:spcBef>
              <a:spcAft>
                <a:spcPts val="0"/>
              </a:spcAft>
              <a:buSzPts val="1400"/>
              <a:buChar char="■"/>
            </a:pPr>
            <a:r>
              <a:rPr lang="en"/>
              <a:t>Get cost per instance of “service” for users</a:t>
            </a:r>
            <a:endParaRPr/>
          </a:p>
          <a:p>
            <a:pPr indent="-317500" lvl="3" marL="1828800" rtl="0" algn="l">
              <a:spcBef>
                <a:spcPts val="0"/>
              </a:spcBef>
              <a:spcAft>
                <a:spcPts val="0"/>
              </a:spcAft>
              <a:buSzPts val="1400"/>
              <a:buChar char="●"/>
            </a:pPr>
            <a:r>
              <a:rPr lang="en"/>
              <a:t>How many requests per sec are expected in the system</a:t>
            </a:r>
            <a:endParaRPr/>
          </a:p>
          <a:p>
            <a:pPr indent="-317500" lvl="3" marL="1828800" rtl="0" algn="l">
              <a:spcBef>
                <a:spcPts val="0"/>
              </a:spcBef>
              <a:spcAft>
                <a:spcPts val="0"/>
              </a:spcAft>
              <a:buSzPts val="1400"/>
              <a:buChar char="●"/>
            </a:pPr>
            <a:r>
              <a:rPr lang="en"/>
              <a:t>How much does it cost to scale up</a:t>
            </a:r>
            <a:endParaRPr/>
          </a:p>
          <a:p>
            <a:pPr indent="0" lvl="0" marL="914400" rtl="0" algn="l">
              <a:spcBef>
                <a:spcPts val="1600"/>
              </a:spcBef>
              <a:spcAft>
                <a:spcPts val="0"/>
              </a:spcAft>
              <a:buNone/>
            </a:pPr>
            <a:r>
              <a:t/>
            </a:r>
            <a:endParaRPr/>
          </a:p>
          <a:p>
            <a:pPr indent="0" lvl="0" marL="2286000" rtl="0" algn="l">
              <a:spcBef>
                <a:spcPts val="1600"/>
              </a:spcBef>
              <a:spcAft>
                <a:spcPts val="1600"/>
              </a:spcAft>
              <a:buNone/>
            </a:pPr>
            <a:r>
              <a:t/>
            </a:r>
            <a:endParaRPr/>
          </a:p>
        </p:txBody>
      </p:sp>
      <p:sp>
        <p:nvSpPr>
          <p:cNvPr id="206" name="Google Shape;20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3681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Project Management</a:t>
            </a:r>
            <a:endParaRPr sz="3000"/>
          </a:p>
        </p:txBody>
      </p:sp>
      <p:sp>
        <p:nvSpPr>
          <p:cNvPr id="212" name="Google Shape;21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Trello was used to track all work</a:t>
            </a:r>
            <a:endParaRPr/>
          </a:p>
          <a:p>
            <a:pPr indent="-317500" lvl="1" marL="914400" rtl="0" algn="l">
              <a:spcBef>
                <a:spcPts val="0"/>
              </a:spcBef>
              <a:spcAft>
                <a:spcPts val="0"/>
              </a:spcAft>
              <a:buSzPts val="1400"/>
              <a:buChar char="○"/>
            </a:pPr>
            <a:r>
              <a:rPr lang="en"/>
              <a:t>It was the </a:t>
            </a:r>
            <a:r>
              <a:rPr lang="en"/>
              <a:t>de facto</a:t>
            </a:r>
            <a:r>
              <a:rPr lang="en"/>
              <a:t> calendar for our work</a:t>
            </a:r>
            <a:endParaRPr/>
          </a:p>
          <a:p>
            <a:pPr indent="-317500" lvl="1" marL="914400" rtl="0" algn="l">
              <a:spcBef>
                <a:spcPts val="0"/>
              </a:spcBef>
              <a:spcAft>
                <a:spcPts val="0"/>
              </a:spcAft>
              <a:buSzPts val="1400"/>
              <a:buChar char="○"/>
            </a:pPr>
            <a:r>
              <a:rPr lang="en"/>
              <a:t>If we had any question or bit of work someone needed to do</a:t>
            </a:r>
            <a:endParaRPr/>
          </a:p>
          <a:p>
            <a:pPr indent="-317500" lvl="2" marL="1371600" rtl="0" algn="l">
              <a:spcBef>
                <a:spcPts val="0"/>
              </a:spcBef>
              <a:spcAft>
                <a:spcPts val="0"/>
              </a:spcAft>
              <a:buSzPts val="1400"/>
              <a:buChar char="■"/>
            </a:pPr>
            <a:r>
              <a:rPr lang="en"/>
              <a:t>Create a  TRELLO story to track it</a:t>
            </a:r>
            <a:endParaRPr/>
          </a:p>
          <a:p>
            <a:pPr indent="-317500" lvl="3" marL="1828800" rtl="0" algn="l">
              <a:spcBef>
                <a:spcPts val="0"/>
              </a:spcBef>
              <a:spcAft>
                <a:spcPts val="0"/>
              </a:spcAft>
              <a:buSzPts val="1400"/>
              <a:buChar char="●"/>
            </a:pPr>
            <a:r>
              <a:rPr lang="en"/>
              <a:t>Better to have too much and have to clean up than forget something</a:t>
            </a:r>
            <a:endParaRPr/>
          </a:p>
          <a:p>
            <a:pPr indent="-317500" lvl="1" marL="914400" rtl="0" algn="l">
              <a:spcBef>
                <a:spcPts val="0"/>
              </a:spcBef>
              <a:spcAft>
                <a:spcPts val="0"/>
              </a:spcAft>
              <a:buSzPts val="1400"/>
              <a:buChar char="○"/>
            </a:pPr>
            <a:r>
              <a:rPr lang="en" u="sng">
                <a:solidFill>
                  <a:schemeClr val="hlink"/>
                </a:solidFill>
                <a:hlinkClick r:id="rId3"/>
              </a:rPr>
              <a:t>https://trello.com/b/4XceHD7e/term-project</a:t>
            </a:r>
            <a:r>
              <a:rPr lang="en"/>
              <a:t> </a:t>
            </a:r>
            <a:endParaRPr/>
          </a:p>
          <a:p>
            <a:pPr indent="-342900" lvl="0" marL="457200" rtl="0" algn="l">
              <a:spcBef>
                <a:spcPts val="0"/>
              </a:spcBef>
              <a:spcAft>
                <a:spcPts val="0"/>
              </a:spcAft>
              <a:buSzPts val="1800"/>
              <a:buChar char="●"/>
            </a:pPr>
            <a:r>
              <a:rPr lang="en"/>
              <a:t>GIT</a:t>
            </a:r>
            <a:endParaRPr/>
          </a:p>
          <a:p>
            <a:pPr indent="-317500" lvl="1" marL="914400" rtl="0" algn="l">
              <a:spcBef>
                <a:spcPts val="0"/>
              </a:spcBef>
              <a:spcAft>
                <a:spcPts val="0"/>
              </a:spcAft>
              <a:buSzPts val="1400"/>
              <a:buChar char="○"/>
            </a:pPr>
            <a:r>
              <a:rPr lang="en"/>
              <a:t>Tracked initial code when working with Python code locally</a:t>
            </a:r>
            <a:endParaRPr/>
          </a:p>
          <a:p>
            <a:pPr indent="-317500" lvl="1" marL="914400" rtl="0" algn="l">
              <a:spcBef>
                <a:spcPts val="0"/>
              </a:spcBef>
              <a:spcAft>
                <a:spcPts val="0"/>
              </a:spcAft>
              <a:buSzPts val="1400"/>
              <a:buChar char="○"/>
            </a:pPr>
            <a:r>
              <a:rPr lang="en"/>
              <a:t>Tracked designs</a:t>
            </a:r>
            <a:endParaRPr/>
          </a:p>
          <a:p>
            <a:pPr indent="-317500" lvl="1" marL="914400" rtl="0" algn="l">
              <a:spcBef>
                <a:spcPts val="0"/>
              </a:spcBef>
              <a:spcAft>
                <a:spcPts val="0"/>
              </a:spcAft>
              <a:buSzPts val="1400"/>
              <a:buChar char="○"/>
            </a:pPr>
            <a:r>
              <a:rPr lang="en"/>
              <a:t>Tracked documentation</a:t>
            </a:r>
            <a:endParaRPr/>
          </a:p>
          <a:p>
            <a:pPr indent="-317500" lvl="1" marL="914400" rtl="0" algn="l">
              <a:spcBef>
                <a:spcPts val="0"/>
              </a:spcBef>
              <a:spcAft>
                <a:spcPts val="0"/>
              </a:spcAft>
              <a:buSzPts val="1400"/>
              <a:buChar char="○"/>
            </a:pPr>
            <a:r>
              <a:rPr lang="en" u="sng">
                <a:solidFill>
                  <a:schemeClr val="accent5"/>
                </a:solidFill>
                <a:hlinkClick r:id="rId4">
                  <a:extLst>
                    <a:ext uri="{A12FA001-AC4F-418D-AE19-62706E023703}">
                      <ahyp:hlinkClr val="tx"/>
                    </a:ext>
                  </a:extLst>
                </a:hlinkClick>
              </a:rPr>
              <a:t>https://github.com/bwvidro/dsci644_team_d</a:t>
            </a:r>
            <a:endParaRPr/>
          </a:p>
          <a:p>
            <a:pPr indent="-317500" lvl="1" marL="914400" rtl="0" algn="l">
              <a:spcBef>
                <a:spcPts val="0"/>
              </a:spcBef>
              <a:spcAft>
                <a:spcPts val="0"/>
              </a:spcAft>
              <a:buSzPts val="1400"/>
              <a:buChar char="○"/>
            </a:pPr>
            <a:r>
              <a:rPr lang="en" u="sng">
                <a:solidFill>
                  <a:schemeClr val="hlink"/>
                </a:solidFill>
                <a:hlinkClick r:id="rId5"/>
              </a:rPr>
              <a:t>https://bwvidro.github.io/dsci644_team_d/</a:t>
            </a:r>
            <a:r>
              <a:rPr lang="en"/>
              <a:t> - GitHub Webpage</a:t>
            </a:r>
            <a:endParaRPr/>
          </a:p>
          <a:p>
            <a:pPr indent="0" lvl="0" marL="914400" rtl="0" algn="l">
              <a:spcBef>
                <a:spcPts val="1600"/>
              </a:spcBef>
              <a:spcAft>
                <a:spcPts val="1600"/>
              </a:spcAft>
              <a:buNone/>
            </a:pPr>
            <a:r>
              <a:t/>
            </a:r>
            <a:endParaRPr/>
          </a:p>
        </p:txBody>
      </p:sp>
      <p:sp>
        <p:nvSpPr>
          <p:cNvPr id="213" name="Google Shape;21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219" name="Google Shape;21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Disliked</a:t>
            </a:r>
            <a:endParaRPr/>
          </a:p>
          <a:p>
            <a:pPr indent="-317500" lvl="1" marL="914400" rtl="0" algn="l">
              <a:spcBef>
                <a:spcPts val="0"/>
              </a:spcBef>
              <a:spcAft>
                <a:spcPts val="0"/>
              </a:spcAft>
              <a:buSzPts val="1400"/>
              <a:buChar char="○"/>
            </a:pPr>
            <a:r>
              <a:rPr lang="en"/>
              <a:t>Azure</a:t>
            </a:r>
            <a:endParaRPr/>
          </a:p>
          <a:p>
            <a:pPr indent="-317500" lvl="2" marL="1371600" rtl="0" algn="l">
              <a:spcBef>
                <a:spcPts val="0"/>
              </a:spcBef>
              <a:spcAft>
                <a:spcPts val="0"/>
              </a:spcAft>
              <a:buSzPts val="1400"/>
              <a:buChar char="■"/>
            </a:pPr>
            <a:r>
              <a:rPr lang="en"/>
              <a:t>Right click can easily delete an object and no way to recover</a:t>
            </a:r>
            <a:endParaRPr/>
          </a:p>
          <a:p>
            <a:pPr indent="-317500" lvl="2" marL="1371600" rtl="0" algn="l">
              <a:spcBef>
                <a:spcPts val="0"/>
              </a:spcBef>
              <a:spcAft>
                <a:spcPts val="0"/>
              </a:spcAft>
              <a:buSzPts val="1400"/>
              <a:buChar char="■"/>
            </a:pPr>
            <a:r>
              <a:rPr lang="en"/>
              <a:t>Doing diffs between experiments is not that easy</a:t>
            </a:r>
            <a:endParaRPr/>
          </a:p>
          <a:p>
            <a:pPr indent="-317500" lvl="3" marL="1828800" rtl="0" algn="l">
              <a:spcBef>
                <a:spcPts val="0"/>
              </a:spcBef>
              <a:spcAft>
                <a:spcPts val="0"/>
              </a:spcAft>
              <a:buSzPts val="1400"/>
              <a:buChar char="●"/>
            </a:pPr>
            <a:r>
              <a:rPr lang="en"/>
              <a:t>Unlike raw python code version in GIT</a:t>
            </a:r>
            <a:endParaRPr/>
          </a:p>
          <a:p>
            <a:pPr indent="-317500" lvl="2" marL="1371600" rtl="0" algn="l">
              <a:spcBef>
                <a:spcPts val="0"/>
              </a:spcBef>
              <a:spcAft>
                <a:spcPts val="0"/>
              </a:spcAft>
              <a:buSzPts val="1400"/>
              <a:buChar char="■"/>
            </a:pPr>
            <a:r>
              <a:rPr lang="en"/>
              <a:t>A little complicated to figure some connections out</a:t>
            </a:r>
            <a:endParaRPr/>
          </a:p>
          <a:p>
            <a:pPr indent="-317500" lvl="3" marL="1828800" rtl="0" algn="l">
              <a:spcBef>
                <a:spcPts val="0"/>
              </a:spcBef>
              <a:spcAft>
                <a:spcPts val="0"/>
              </a:spcAft>
              <a:buSzPts val="1400"/>
              <a:buChar char="●"/>
            </a:pPr>
            <a:r>
              <a:rPr lang="en"/>
              <a:t>But that don’t have suggestions on how uncomplicate it</a:t>
            </a:r>
            <a:endParaRPr/>
          </a:p>
          <a:p>
            <a:pPr indent="-317500" lvl="1" marL="914400" rtl="0" algn="l">
              <a:spcBef>
                <a:spcPts val="0"/>
              </a:spcBef>
              <a:spcAft>
                <a:spcPts val="0"/>
              </a:spcAft>
              <a:buSzPts val="1400"/>
              <a:buChar char="○"/>
            </a:pPr>
            <a:r>
              <a:rPr lang="en"/>
              <a:t>Losing a team member shortly after starting</a:t>
            </a:r>
            <a:endParaRPr/>
          </a:p>
          <a:p>
            <a:pPr indent="0" lvl="0" marL="457200" rtl="0" algn="l">
              <a:spcBef>
                <a:spcPts val="1600"/>
              </a:spcBef>
              <a:spcAft>
                <a:spcPts val="1600"/>
              </a:spcAft>
              <a:buNone/>
            </a:pPr>
            <a:r>
              <a:t/>
            </a:r>
            <a:endParaRPr/>
          </a:p>
        </p:txBody>
      </p:sp>
      <p:sp>
        <p:nvSpPr>
          <p:cNvPr id="220" name="Google Shape;22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226" name="Google Shape;22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Liked</a:t>
            </a:r>
            <a:endParaRPr/>
          </a:p>
          <a:p>
            <a:pPr indent="-317500" lvl="1" marL="914400" rtl="0" algn="l">
              <a:spcBef>
                <a:spcPts val="0"/>
              </a:spcBef>
              <a:spcAft>
                <a:spcPts val="0"/>
              </a:spcAft>
              <a:buSzPts val="1400"/>
              <a:buChar char="○"/>
            </a:pPr>
            <a:r>
              <a:rPr lang="en"/>
              <a:t>Azure</a:t>
            </a:r>
            <a:endParaRPr/>
          </a:p>
          <a:p>
            <a:pPr indent="-317500" lvl="2" marL="1371600" rtl="0" algn="l">
              <a:spcBef>
                <a:spcPts val="0"/>
              </a:spcBef>
              <a:spcAft>
                <a:spcPts val="0"/>
              </a:spcAft>
              <a:buSzPts val="1400"/>
              <a:buChar char="■"/>
            </a:pPr>
            <a:r>
              <a:rPr lang="en"/>
              <a:t>Nice interface</a:t>
            </a:r>
            <a:endParaRPr/>
          </a:p>
          <a:p>
            <a:pPr indent="-317500" lvl="2" marL="1371600" rtl="0" algn="l">
              <a:spcBef>
                <a:spcPts val="0"/>
              </a:spcBef>
              <a:spcAft>
                <a:spcPts val="0"/>
              </a:spcAft>
              <a:buSzPts val="1400"/>
              <a:buChar char="■"/>
            </a:pPr>
            <a:r>
              <a:rPr lang="en"/>
              <a:t>Adding custom code</a:t>
            </a:r>
            <a:endParaRPr/>
          </a:p>
          <a:p>
            <a:pPr indent="-317500" lvl="2" marL="1371600" rtl="0" algn="l">
              <a:spcBef>
                <a:spcPts val="0"/>
              </a:spcBef>
              <a:spcAft>
                <a:spcPts val="0"/>
              </a:spcAft>
              <a:buSzPts val="1400"/>
              <a:buChar char="■"/>
            </a:pPr>
            <a:r>
              <a:rPr lang="en"/>
              <a:t>Nice defaults</a:t>
            </a:r>
            <a:endParaRPr/>
          </a:p>
          <a:p>
            <a:pPr indent="-317500" lvl="3" marL="1828800" rtl="0" algn="l">
              <a:spcBef>
                <a:spcPts val="0"/>
              </a:spcBef>
              <a:spcAft>
                <a:spcPts val="0"/>
              </a:spcAft>
              <a:buSzPts val="1400"/>
              <a:buChar char="●"/>
            </a:pPr>
            <a:r>
              <a:rPr lang="en"/>
              <a:t>Initial model setups</a:t>
            </a:r>
            <a:endParaRPr/>
          </a:p>
          <a:p>
            <a:pPr indent="-317500" lvl="3" marL="1828800" rtl="0" algn="l">
              <a:spcBef>
                <a:spcPts val="0"/>
              </a:spcBef>
              <a:spcAft>
                <a:spcPts val="0"/>
              </a:spcAft>
              <a:buSzPts val="1400"/>
              <a:buChar char="●"/>
            </a:pPr>
            <a:r>
              <a:rPr lang="en"/>
              <a:t>Presentations on model evaluation</a:t>
            </a:r>
            <a:endParaRPr/>
          </a:p>
          <a:p>
            <a:pPr indent="-317500" lvl="2" marL="1371600" rtl="0" algn="l">
              <a:spcBef>
                <a:spcPts val="0"/>
              </a:spcBef>
              <a:spcAft>
                <a:spcPts val="0"/>
              </a:spcAft>
              <a:buSzPts val="1400"/>
              <a:buChar char="■"/>
            </a:pPr>
            <a:r>
              <a:rPr lang="en"/>
              <a:t>Share-able workspaces</a:t>
            </a:r>
            <a:endParaRPr/>
          </a:p>
          <a:p>
            <a:pPr indent="-317500" lvl="1" marL="914400" rtl="0" algn="l">
              <a:spcBef>
                <a:spcPts val="0"/>
              </a:spcBef>
              <a:spcAft>
                <a:spcPts val="0"/>
              </a:spcAft>
              <a:buSzPts val="1400"/>
              <a:buChar char="○"/>
            </a:pPr>
            <a:r>
              <a:rPr lang="en"/>
              <a:t>Trello</a:t>
            </a:r>
            <a:endParaRPr/>
          </a:p>
          <a:p>
            <a:pPr indent="-317500" lvl="1" marL="914400" rtl="0" algn="l">
              <a:spcBef>
                <a:spcPts val="0"/>
              </a:spcBef>
              <a:spcAft>
                <a:spcPts val="0"/>
              </a:spcAft>
              <a:buSzPts val="1400"/>
              <a:buChar char="○"/>
            </a:pPr>
            <a:r>
              <a:rPr lang="en"/>
              <a:t>Our Team!</a:t>
            </a:r>
            <a:endParaRPr/>
          </a:p>
        </p:txBody>
      </p:sp>
      <p:sp>
        <p:nvSpPr>
          <p:cNvPr id="227" name="Google Shape;22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233" name="Google Shape;23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we could have done better</a:t>
            </a:r>
            <a:endParaRPr/>
          </a:p>
          <a:p>
            <a:pPr indent="-317500" lvl="1" marL="914400" rtl="0" algn="l">
              <a:spcBef>
                <a:spcPts val="0"/>
              </a:spcBef>
              <a:spcAft>
                <a:spcPts val="0"/>
              </a:spcAft>
              <a:buSzPts val="1400"/>
              <a:buChar char="○"/>
            </a:pPr>
            <a:r>
              <a:rPr lang="en"/>
              <a:t>Tracked time on user stories in trello for cost analysis and ROI</a:t>
            </a:r>
            <a:endParaRPr/>
          </a:p>
          <a:p>
            <a:pPr indent="-317500" lvl="1" marL="914400" rtl="0" algn="l">
              <a:spcBef>
                <a:spcPts val="0"/>
              </a:spcBef>
              <a:spcAft>
                <a:spcPts val="0"/>
              </a:spcAft>
              <a:buSzPts val="1400"/>
              <a:buChar char="○"/>
            </a:pPr>
            <a:r>
              <a:rPr lang="en"/>
              <a:t>Updated Git webpage</a:t>
            </a:r>
            <a:endParaRPr/>
          </a:p>
          <a:p>
            <a:pPr indent="-317500" lvl="1" marL="914400" rtl="0" algn="l">
              <a:spcBef>
                <a:spcPts val="0"/>
              </a:spcBef>
              <a:spcAft>
                <a:spcPts val="0"/>
              </a:spcAft>
              <a:buSzPts val="1400"/>
              <a:buChar char="○"/>
            </a:pPr>
            <a:r>
              <a:rPr lang="en"/>
              <a:t>Found a better way to version Azure changes</a:t>
            </a:r>
            <a:endParaRPr/>
          </a:p>
          <a:p>
            <a:pPr indent="0" lvl="0" marL="914400" rtl="0" algn="l">
              <a:spcBef>
                <a:spcPts val="1600"/>
              </a:spcBef>
              <a:spcAft>
                <a:spcPts val="1600"/>
              </a:spcAft>
              <a:buNone/>
            </a:pPr>
            <a:r>
              <a:t/>
            </a:r>
            <a:endParaRPr/>
          </a:p>
        </p:txBody>
      </p:sp>
      <p:sp>
        <p:nvSpPr>
          <p:cNvPr id="234" name="Google Shape;23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 to pass along to others</a:t>
            </a:r>
            <a:endParaRPr/>
          </a:p>
        </p:txBody>
      </p:sp>
      <p:sp>
        <p:nvSpPr>
          <p:cNvPr id="240" name="Google Shape;24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custom models in Azure and storing the modelling parameters</a:t>
            </a:r>
            <a:endParaRPr/>
          </a:p>
          <a:p>
            <a:pPr indent="-317500" lvl="1" marL="914400" rtl="0" algn="l">
              <a:spcBef>
                <a:spcPts val="0"/>
              </a:spcBef>
              <a:spcAft>
                <a:spcPts val="0"/>
              </a:spcAft>
              <a:buSzPts val="1400"/>
              <a:buChar char="○"/>
            </a:pPr>
            <a:r>
              <a:rPr lang="en"/>
              <a:t>When you fit a custom model in Azure, you will need to store the fitted model for use in prediction - see </a:t>
            </a:r>
            <a:r>
              <a:rPr lang="en" u="sng">
                <a:solidFill>
                  <a:schemeClr val="hlink"/>
                </a:solidFill>
                <a:hlinkClick r:id="rId3"/>
              </a:rPr>
              <a:t>Pickling Custom Python Models in Azure</a:t>
            </a:r>
            <a:endParaRPr/>
          </a:p>
          <a:p>
            <a:pPr indent="-317500" lvl="1" marL="914400" rtl="0" algn="l">
              <a:spcBef>
                <a:spcPts val="0"/>
              </a:spcBef>
              <a:spcAft>
                <a:spcPts val="0"/>
              </a:spcAft>
              <a:buSzPts val="1400"/>
              <a:buChar char="○"/>
            </a:pPr>
            <a:r>
              <a:rPr lang="en"/>
              <a:t>This is done via pickling the model and storing in a column in the output</a:t>
            </a:r>
            <a:endParaRPr/>
          </a:p>
          <a:p>
            <a:pPr indent="-317500" lvl="2" marL="1371600" rtl="0" algn="l">
              <a:spcBef>
                <a:spcPts val="0"/>
              </a:spcBef>
              <a:spcAft>
                <a:spcPts val="0"/>
              </a:spcAft>
              <a:buClr>
                <a:srgbClr val="00FFFF"/>
              </a:buClr>
              <a:buSzPts val="1400"/>
              <a:buChar char="■"/>
            </a:pPr>
            <a:r>
              <a:rPr b="1" lang="en">
                <a:solidFill>
                  <a:srgbClr val="00FFFF"/>
                </a:solidFill>
              </a:rPr>
              <a:t>import pickle </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pickledModel = base64.b64encode(pickle.dumps(Model))</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outputDataframe.iat[1,model_col]=str(pickledModel , 'utf-8')</a:t>
            </a:r>
            <a:endParaRPr b="1">
              <a:solidFill>
                <a:srgbClr val="00FFFF"/>
              </a:solidFill>
            </a:endParaRPr>
          </a:p>
          <a:p>
            <a:pPr indent="-317500" lvl="3" marL="1828800" rtl="0" algn="l">
              <a:spcBef>
                <a:spcPts val="0"/>
              </a:spcBef>
              <a:spcAft>
                <a:spcPts val="0"/>
              </a:spcAft>
              <a:buSzPts val="1400"/>
              <a:buChar char="●"/>
            </a:pPr>
            <a:r>
              <a:rPr lang="en"/>
              <a:t>Need to store as utf-8, otherwise Azure will complain.</a:t>
            </a:r>
            <a:endParaRPr/>
          </a:p>
          <a:p>
            <a:pPr indent="-317500" lvl="1" marL="914400" rtl="0" algn="l">
              <a:spcBef>
                <a:spcPts val="0"/>
              </a:spcBef>
              <a:spcAft>
                <a:spcPts val="0"/>
              </a:spcAft>
              <a:buSzPts val="1400"/>
              <a:buChar char="○"/>
            </a:pPr>
            <a:r>
              <a:rPr lang="en"/>
              <a:t>This can then be extracted and saved as a dataset and used in prediction</a:t>
            </a:r>
            <a:endParaRPr/>
          </a:p>
          <a:p>
            <a:pPr indent="-317500" lvl="2" marL="1371600" rtl="0" algn="l">
              <a:spcBef>
                <a:spcPts val="0"/>
              </a:spcBef>
              <a:spcAft>
                <a:spcPts val="0"/>
              </a:spcAft>
              <a:buClr>
                <a:srgbClr val="00FFFF"/>
              </a:buClr>
              <a:buSzPts val="1400"/>
              <a:buChar char="■"/>
            </a:pPr>
            <a:r>
              <a:rPr b="1" lang="en">
                <a:solidFill>
                  <a:srgbClr val="00FFFF"/>
                </a:solidFill>
              </a:rPr>
              <a:t>   pickedlModelEncoded=dataframe2.iat[0,model_col]</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   pickledModel=base64.b64decode(pickedlModelEncoded)</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   Model=pickle.loads(pickledModel)  </a:t>
            </a:r>
            <a:endParaRPr b="1">
              <a:solidFill>
                <a:srgbClr val="00FFFF"/>
              </a:solidFill>
            </a:endParaRPr>
          </a:p>
        </p:txBody>
      </p:sp>
      <p:sp>
        <p:nvSpPr>
          <p:cNvPr id="241" name="Google Shape;24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SLIDE - REST OF THE SLIDES NOT USED</a:t>
            </a:r>
            <a:endParaRPr/>
          </a:p>
        </p:txBody>
      </p:sp>
      <p:sp>
        <p:nvSpPr>
          <p:cNvPr id="247" name="Google Shape;24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8" name="Google Shape;248;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SLIDE - REST OF THE SLIDES NOT USED</a:t>
            </a:r>
            <a:endParaRPr/>
          </a:p>
        </p:txBody>
      </p:sp>
      <p:sp>
        <p:nvSpPr>
          <p:cNvPr id="254" name="Google Shape;25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5" name="Google Shape;25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Formulate the specifications from the requirements</a:t>
            </a:r>
            <a:endParaRPr sz="1500"/>
          </a:p>
          <a:p>
            <a:pPr indent="-323850" lvl="0" marL="457200" rtl="0" algn="l">
              <a:spcBef>
                <a:spcPts val="0"/>
              </a:spcBef>
              <a:spcAft>
                <a:spcPts val="0"/>
              </a:spcAft>
              <a:buSzPts val="1500"/>
              <a:buChar char="●"/>
            </a:pPr>
            <a:r>
              <a:rPr lang="en" sz="1500"/>
              <a:t>Develop an architecture for the system</a:t>
            </a:r>
            <a:endParaRPr sz="1500"/>
          </a:p>
          <a:p>
            <a:pPr indent="-323850" lvl="0" marL="457200" rtl="0" algn="l">
              <a:spcBef>
                <a:spcPts val="0"/>
              </a:spcBef>
              <a:spcAft>
                <a:spcPts val="0"/>
              </a:spcAft>
              <a:buSzPts val="1500"/>
              <a:buChar char="●"/>
            </a:pPr>
            <a:r>
              <a:rPr lang="en" sz="1500"/>
              <a:t>Plan a remodeling of the system</a:t>
            </a:r>
            <a:endParaRPr sz="1500"/>
          </a:p>
          <a:p>
            <a:pPr indent="-323850" lvl="0" marL="457200" rtl="0" algn="l">
              <a:spcBef>
                <a:spcPts val="0"/>
              </a:spcBef>
              <a:spcAft>
                <a:spcPts val="0"/>
              </a:spcAft>
              <a:buSzPts val="1500"/>
              <a:buChar char="●"/>
            </a:pPr>
            <a:r>
              <a:rPr lang="en" sz="1500"/>
              <a:t>Implement the new model</a:t>
            </a:r>
            <a:endParaRPr sz="1500"/>
          </a:p>
          <a:p>
            <a:pPr indent="-323850" lvl="0" marL="457200" rtl="0" algn="l">
              <a:spcBef>
                <a:spcPts val="0"/>
              </a:spcBef>
              <a:spcAft>
                <a:spcPts val="0"/>
              </a:spcAft>
              <a:buSzPts val="1500"/>
              <a:buChar char="●"/>
            </a:pPr>
            <a:r>
              <a:rPr lang="en" sz="1500"/>
              <a:t>Verify th</a:t>
            </a:r>
            <a:r>
              <a:rPr lang="en" sz="1500"/>
              <a:t>e model’s outputs against the requirements</a:t>
            </a:r>
            <a:endParaRPr sz="1500"/>
          </a:p>
          <a:p>
            <a:pPr indent="-323850" lvl="0" marL="457200" rtl="0" algn="l">
              <a:spcBef>
                <a:spcPts val="0"/>
              </a:spcBef>
              <a:spcAft>
                <a:spcPts val="0"/>
              </a:spcAft>
              <a:buSzPts val="1500"/>
              <a:buChar char="●"/>
            </a:pPr>
            <a:r>
              <a:rPr lang="en" sz="1500"/>
              <a:t>Document the process step by step</a:t>
            </a:r>
            <a:endParaRPr sz="1500"/>
          </a:p>
          <a:p>
            <a:pPr indent="-323850" lvl="0" marL="457200" rtl="0" algn="l">
              <a:spcBef>
                <a:spcPts val="0"/>
              </a:spcBef>
              <a:spcAft>
                <a:spcPts val="0"/>
              </a:spcAft>
              <a:buSzPts val="1500"/>
              <a:buChar char="●"/>
            </a:pPr>
            <a:r>
              <a:rPr lang="en" sz="1500"/>
              <a:t>Manage the process step by step</a:t>
            </a:r>
            <a:endParaRPr sz="1500"/>
          </a:p>
          <a:p>
            <a:pPr indent="-323850" lvl="0" marL="457200" rtl="0" algn="l">
              <a:spcBef>
                <a:spcPts val="0"/>
              </a:spcBef>
              <a:spcAft>
                <a:spcPts val="0"/>
              </a:spcAft>
              <a:buSzPts val="1500"/>
              <a:buChar char="●"/>
            </a:pPr>
            <a:r>
              <a:rPr lang="en" sz="1500"/>
              <a:t>Communicate the results step by step</a:t>
            </a:r>
            <a:endParaRPr sz="1500"/>
          </a:p>
          <a:p>
            <a:pPr indent="-323850" lvl="0" marL="457200" rtl="0" algn="l">
              <a:spcBef>
                <a:spcPts val="0"/>
              </a:spcBef>
              <a:spcAft>
                <a:spcPts val="0"/>
              </a:spcAft>
              <a:buSzPts val="1500"/>
              <a:buChar char="●"/>
            </a:pPr>
            <a:r>
              <a:rPr lang="en" sz="1500"/>
              <a:t>Deliver the product in a presentatio</a:t>
            </a:r>
            <a:r>
              <a:rPr lang="en" sz="1500"/>
              <a:t>n</a:t>
            </a:r>
            <a:endParaRPr sz="1500"/>
          </a:p>
          <a:p>
            <a:pPr indent="0" lvl="0" marL="0" rtl="0" algn="l">
              <a:spcBef>
                <a:spcPts val="0"/>
              </a:spcBef>
              <a:spcAft>
                <a:spcPts val="0"/>
              </a:spcAft>
              <a:buNone/>
            </a:pPr>
            <a:r>
              <a:t/>
            </a:r>
            <a:endParaRPr sz="1100"/>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SLIDE - REST OF THE SLIDES NOT USED</a:t>
            </a:r>
            <a:endParaRPr/>
          </a:p>
        </p:txBody>
      </p:sp>
      <p:sp>
        <p:nvSpPr>
          <p:cNvPr id="261" name="Google Shape;26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2" name="Google Shape;26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CONSTRUCTION PHASE</a:t>
            </a:r>
            <a:endParaRPr/>
          </a:p>
        </p:txBody>
      </p:sp>
      <p:sp>
        <p:nvSpPr>
          <p:cNvPr id="268" name="Google Shape;26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Picking the best model </a:t>
            </a:r>
            <a:endParaRPr/>
          </a:p>
          <a:p>
            <a:pPr indent="-317500" lvl="1" marL="914400" rtl="0" algn="l">
              <a:spcBef>
                <a:spcPts val="0"/>
              </a:spcBef>
              <a:spcAft>
                <a:spcPts val="0"/>
              </a:spcAft>
              <a:buSzPts val="1400"/>
              <a:buChar char="○"/>
            </a:pPr>
            <a:r>
              <a:rPr lang="en"/>
              <a:t>Logistic Regression was best compared to</a:t>
            </a:r>
            <a:endParaRPr/>
          </a:p>
          <a:p>
            <a:pPr indent="-317500" lvl="2" marL="1371600" rtl="0" algn="l">
              <a:spcBef>
                <a:spcPts val="0"/>
              </a:spcBef>
              <a:spcAft>
                <a:spcPts val="0"/>
              </a:spcAft>
              <a:buSzPts val="1400"/>
              <a:buChar char="■"/>
            </a:pPr>
            <a:r>
              <a:rPr lang="en"/>
              <a:t>Two-Class Boosted Decision Tree (slightly better than Two-Class Decision Forest)</a:t>
            </a:r>
            <a:endParaRPr/>
          </a:p>
          <a:p>
            <a:pPr indent="-317500" lvl="3" marL="1828800" rtl="0" algn="l">
              <a:spcBef>
                <a:spcPts val="0"/>
              </a:spcBef>
              <a:spcAft>
                <a:spcPts val="0"/>
              </a:spcAft>
              <a:buSzPts val="1400"/>
              <a:buChar char="●"/>
            </a:pPr>
            <a:r>
              <a:rPr lang="en"/>
              <a:t>Was comparable to Logistic Regression</a:t>
            </a:r>
            <a:endParaRPr/>
          </a:p>
          <a:p>
            <a:pPr indent="-317500" lvl="2" marL="1371600" rtl="0" algn="l">
              <a:spcBef>
                <a:spcPts val="0"/>
              </a:spcBef>
              <a:spcAft>
                <a:spcPts val="0"/>
              </a:spcAft>
              <a:buSzPts val="1400"/>
              <a:buChar char="■"/>
            </a:pPr>
            <a:r>
              <a:rPr lang="en"/>
              <a:t>Two-Class Locally-Deep Support Vector Machine</a:t>
            </a:r>
            <a:endParaRPr/>
          </a:p>
          <a:p>
            <a:pPr indent="-317500" lvl="2" marL="1371600" rtl="0" algn="l">
              <a:spcBef>
                <a:spcPts val="0"/>
              </a:spcBef>
              <a:spcAft>
                <a:spcPts val="0"/>
              </a:spcAft>
              <a:buSzPts val="1400"/>
              <a:buChar char="■"/>
            </a:pPr>
            <a:r>
              <a:rPr lang="en"/>
              <a:t>Two-Class Support Vector Machine</a:t>
            </a:r>
            <a:endParaRPr/>
          </a:p>
          <a:p>
            <a:pPr indent="-317500" lvl="2" marL="1371600" rtl="0" algn="l">
              <a:spcBef>
                <a:spcPts val="0"/>
              </a:spcBef>
              <a:spcAft>
                <a:spcPts val="0"/>
              </a:spcAft>
              <a:buSzPts val="1400"/>
              <a:buChar char="■"/>
            </a:pPr>
            <a:r>
              <a:rPr lang="en"/>
              <a:t>Two-Class Neural Network</a:t>
            </a:r>
            <a:endParaRPr/>
          </a:p>
          <a:p>
            <a:pPr indent="-317500" lvl="2" marL="1371600" rtl="0" algn="l">
              <a:spcBef>
                <a:spcPts val="0"/>
              </a:spcBef>
              <a:spcAft>
                <a:spcPts val="0"/>
              </a:spcAft>
              <a:buSzPts val="1400"/>
              <a:buChar char="■"/>
            </a:pPr>
            <a:r>
              <a:rPr lang="en"/>
              <a:t>Two-Class Averaged Perceptron</a:t>
            </a:r>
            <a:endParaRPr/>
          </a:p>
          <a:p>
            <a:pPr indent="0" lvl="0" marL="457200" rtl="0" algn="l">
              <a:spcBef>
                <a:spcPts val="1600"/>
              </a:spcBef>
              <a:spcAft>
                <a:spcPts val="1600"/>
              </a:spcAft>
              <a:buNone/>
            </a:pPr>
            <a:r>
              <a:t/>
            </a:r>
            <a:endParaRPr/>
          </a:p>
        </p:txBody>
      </p:sp>
      <p:sp>
        <p:nvSpPr>
          <p:cNvPr id="269" name="Google Shape;26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CONSTRUCTION PHASE</a:t>
            </a:r>
            <a:endParaRPr/>
          </a:p>
        </p:txBody>
      </p:sp>
      <p:sp>
        <p:nvSpPr>
          <p:cNvPr id="275" name="Google Shape;27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Proposing ways to further improve the accuracy of the model</a:t>
            </a:r>
            <a:endParaRPr/>
          </a:p>
          <a:p>
            <a:pPr indent="-317500" lvl="1" marL="914400" rtl="0" algn="l">
              <a:spcBef>
                <a:spcPts val="0"/>
              </a:spcBef>
              <a:spcAft>
                <a:spcPts val="0"/>
              </a:spcAft>
              <a:buSzPts val="1400"/>
              <a:buChar char="○"/>
            </a:pPr>
            <a:r>
              <a:rPr lang="en"/>
              <a:t>Explore more pre-processing</a:t>
            </a:r>
            <a:endParaRPr/>
          </a:p>
          <a:p>
            <a:pPr indent="-317500" lvl="1" marL="914400" rtl="0" algn="l">
              <a:spcBef>
                <a:spcPts val="0"/>
              </a:spcBef>
              <a:spcAft>
                <a:spcPts val="0"/>
              </a:spcAft>
              <a:buSzPts val="1400"/>
              <a:buChar char="○"/>
            </a:pPr>
            <a:r>
              <a:rPr lang="en"/>
              <a:t>Extract N-gram features</a:t>
            </a:r>
            <a:endParaRPr/>
          </a:p>
          <a:p>
            <a:pPr indent="-317500" lvl="2" marL="1371600" rtl="0" algn="l">
              <a:spcBef>
                <a:spcPts val="0"/>
              </a:spcBef>
              <a:spcAft>
                <a:spcPts val="0"/>
              </a:spcAft>
              <a:buSzPts val="1400"/>
              <a:buChar char="■"/>
            </a:pPr>
            <a:r>
              <a:rPr lang="en"/>
              <a:t>Normalize vectors</a:t>
            </a:r>
            <a:endParaRPr/>
          </a:p>
        </p:txBody>
      </p:sp>
      <p:sp>
        <p:nvSpPr>
          <p:cNvPr id="276" name="Google Shape;27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ELABORATION PHASE &amp; PLANNING</a:t>
            </a:r>
            <a:endParaRPr/>
          </a:p>
        </p:txBody>
      </p:sp>
      <p:sp>
        <p:nvSpPr>
          <p:cNvPr id="282" name="Google Shape;28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Preprocessing Data</a:t>
            </a:r>
            <a:endParaRPr/>
          </a:p>
          <a:p>
            <a:pPr indent="-317500" lvl="1" marL="914400" rtl="0" algn="l">
              <a:spcBef>
                <a:spcPts val="0"/>
              </a:spcBef>
              <a:spcAft>
                <a:spcPts val="0"/>
              </a:spcAft>
              <a:buSzPts val="1400"/>
              <a:buChar char="○"/>
            </a:pPr>
            <a:r>
              <a:rPr lang="en"/>
              <a:t>Filter suspect data</a:t>
            </a:r>
            <a:endParaRPr/>
          </a:p>
          <a:p>
            <a:pPr indent="-317500" lvl="1" marL="914400" rtl="0" algn="l">
              <a:spcBef>
                <a:spcPts val="0"/>
              </a:spcBef>
              <a:spcAft>
                <a:spcPts val="0"/>
              </a:spcAft>
              <a:buSzPts val="1400"/>
              <a:buChar char="○"/>
            </a:pPr>
            <a:r>
              <a:rPr lang="en"/>
              <a:t>Cleaning data</a:t>
            </a:r>
            <a:endParaRPr/>
          </a:p>
          <a:p>
            <a:pPr indent="-342900" lvl="0" marL="457200" rtl="0" algn="l">
              <a:spcBef>
                <a:spcPts val="0"/>
              </a:spcBef>
              <a:spcAft>
                <a:spcPts val="0"/>
              </a:spcAft>
              <a:buSzPts val="1800"/>
              <a:buChar char="●"/>
            </a:pPr>
            <a:r>
              <a:rPr lang="en"/>
              <a:t>Proposing models:</a:t>
            </a:r>
            <a:endParaRPr/>
          </a:p>
          <a:p>
            <a:pPr indent="-317500" lvl="1" marL="914400" rtl="0" algn="l">
              <a:spcBef>
                <a:spcPts val="0"/>
              </a:spcBef>
              <a:spcAft>
                <a:spcPts val="0"/>
              </a:spcAft>
              <a:buSzPts val="1400"/>
              <a:buChar char="○"/>
            </a:pPr>
            <a:r>
              <a:rPr lang="en"/>
              <a:t>Using Python code</a:t>
            </a:r>
            <a:endParaRPr/>
          </a:p>
          <a:p>
            <a:pPr indent="-317500" lvl="1" marL="914400" rtl="0" algn="l">
              <a:spcBef>
                <a:spcPts val="0"/>
              </a:spcBef>
              <a:spcAft>
                <a:spcPts val="0"/>
              </a:spcAft>
              <a:buSzPts val="1400"/>
              <a:buChar char="○"/>
            </a:pPr>
            <a:r>
              <a:rPr lang="en"/>
              <a:t>Using different Azure preprocessing techniques</a:t>
            </a:r>
            <a:endParaRPr/>
          </a:p>
          <a:p>
            <a:pPr indent="-342900" lvl="0" marL="457200" rtl="0" algn="l">
              <a:spcBef>
                <a:spcPts val="0"/>
              </a:spcBef>
              <a:spcAft>
                <a:spcPts val="0"/>
              </a:spcAft>
              <a:buSzPts val="1800"/>
              <a:buChar char="●"/>
            </a:pPr>
            <a:r>
              <a:rPr lang="en"/>
              <a:t>Proposed to client to partition data into positive and negative reviews</a:t>
            </a:r>
            <a:endParaRPr/>
          </a:p>
          <a:p>
            <a:pPr indent="-317500" lvl="1" marL="914400" rtl="0" algn="l">
              <a:spcBef>
                <a:spcPts val="0"/>
              </a:spcBef>
              <a:spcAft>
                <a:spcPts val="0"/>
              </a:spcAft>
              <a:buSzPts val="1400"/>
              <a:buChar char="○"/>
            </a:pPr>
            <a:r>
              <a:rPr lang="en"/>
              <a:t>What’s the point on such minute detail</a:t>
            </a:r>
            <a:endParaRPr/>
          </a:p>
          <a:p>
            <a:pPr indent="-342900" lvl="0" marL="457200" rtl="0" algn="l">
              <a:spcBef>
                <a:spcPts val="0"/>
              </a:spcBef>
              <a:spcAft>
                <a:spcPts val="0"/>
              </a:spcAft>
              <a:buSzPts val="1800"/>
              <a:buChar char="●"/>
            </a:pPr>
            <a:r>
              <a:rPr lang="en"/>
              <a:t>Improving accuracy by replacing and tuning the hyperparameters</a:t>
            </a:r>
            <a:endParaRPr/>
          </a:p>
          <a:p>
            <a:pPr indent="-342900" lvl="0" marL="457200" rtl="0" algn="l">
              <a:spcBef>
                <a:spcPts val="0"/>
              </a:spcBef>
              <a:spcAft>
                <a:spcPts val="0"/>
              </a:spcAft>
              <a:buSzPts val="1800"/>
              <a:buChar char="●"/>
            </a:pPr>
            <a:r>
              <a:rPr lang="en"/>
              <a:t>Incorporating web service based input</a:t>
            </a:r>
            <a:endParaRPr/>
          </a:p>
          <a:p>
            <a:pPr indent="-317500" lvl="1" marL="914400" rtl="0" algn="l">
              <a:spcBef>
                <a:spcPts val="0"/>
              </a:spcBef>
              <a:spcAft>
                <a:spcPts val="0"/>
              </a:spcAft>
              <a:buSzPts val="1400"/>
              <a:buChar char="○"/>
            </a:pPr>
            <a:r>
              <a:rPr lang="en"/>
              <a:t>Publishing in Azure</a:t>
            </a:r>
            <a:endParaRPr/>
          </a:p>
        </p:txBody>
      </p:sp>
      <p:sp>
        <p:nvSpPr>
          <p:cNvPr id="283" name="Google Shape;283;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PHASE</a:t>
            </a:r>
            <a:endParaRPr/>
          </a:p>
        </p:txBody>
      </p:sp>
      <p:sp>
        <p:nvSpPr>
          <p:cNvPr id="289" name="Google Shape;28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Presenting the final model</a:t>
            </a:r>
            <a:endParaRPr/>
          </a:p>
        </p:txBody>
      </p:sp>
      <p:sp>
        <p:nvSpPr>
          <p:cNvPr id="290" name="Google Shape;290;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INCEPTION PHASE</a:t>
            </a:r>
            <a:endParaRPr/>
          </a:p>
        </p:txBody>
      </p:sp>
      <p:sp>
        <p:nvSpPr>
          <p:cNvPr id="296" name="Google Shape;29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Analyzed the initial model</a:t>
            </a:r>
            <a:endParaRPr/>
          </a:p>
          <a:p>
            <a:pPr indent="-342900" lvl="0" marL="457200" rtl="0" algn="l">
              <a:spcBef>
                <a:spcPts val="0"/>
              </a:spcBef>
              <a:spcAft>
                <a:spcPts val="0"/>
              </a:spcAft>
              <a:buSzPts val="1800"/>
              <a:buChar char="●"/>
            </a:pPr>
            <a:r>
              <a:rPr lang="en"/>
              <a:t>Understanding Azure to process each block to improve model accuracy</a:t>
            </a:r>
            <a:endParaRPr/>
          </a:p>
          <a:p>
            <a:pPr indent="-342900" lvl="0" marL="457200" rtl="0" algn="l">
              <a:spcBef>
                <a:spcPts val="0"/>
              </a:spcBef>
              <a:spcAft>
                <a:spcPts val="0"/>
              </a:spcAft>
              <a:buSzPts val="1800"/>
              <a:buChar char="●"/>
            </a:pPr>
            <a:r>
              <a:rPr lang="en"/>
              <a:t>Setting tools </a:t>
            </a:r>
            <a:endParaRPr/>
          </a:p>
          <a:p>
            <a:pPr indent="-317500" lvl="1" marL="914400" rtl="0" algn="l">
              <a:spcBef>
                <a:spcPts val="0"/>
              </a:spcBef>
              <a:spcAft>
                <a:spcPts val="0"/>
              </a:spcAft>
              <a:buSzPts val="1400"/>
              <a:buChar char="○"/>
            </a:pPr>
            <a:r>
              <a:rPr lang="en"/>
              <a:t>Github</a:t>
            </a:r>
            <a:endParaRPr/>
          </a:p>
          <a:p>
            <a:pPr indent="-317500" lvl="1" marL="914400" rtl="0" algn="l">
              <a:spcBef>
                <a:spcPts val="0"/>
              </a:spcBef>
              <a:spcAft>
                <a:spcPts val="0"/>
              </a:spcAft>
              <a:buSzPts val="1400"/>
              <a:buChar char="○"/>
            </a:pPr>
            <a:r>
              <a:rPr lang="en"/>
              <a:t>Trello board</a:t>
            </a:r>
            <a:endParaRPr/>
          </a:p>
          <a:p>
            <a:pPr indent="0" lvl="0" marL="457200" rtl="0" algn="l">
              <a:spcBef>
                <a:spcPts val="1600"/>
              </a:spcBef>
              <a:spcAft>
                <a:spcPts val="1600"/>
              </a:spcAft>
              <a:buNone/>
            </a:pPr>
            <a:r>
              <a:t/>
            </a:r>
            <a:endParaRPr/>
          </a:p>
        </p:txBody>
      </p:sp>
      <p:sp>
        <p:nvSpPr>
          <p:cNvPr id="297" name="Google Shape;297;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300">
                <a:solidFill>
                  <a:schemeClr val="lt2"/>
                </a:solidFill>
              </a:rPr>
              <a:t>Requirement analysis and meetings with the Stakeholders</a:t>
            </a:r>
            <a:endParaRPr sz="360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 model provided only achieved ~60% accuracy based on reviews</a:t>
            </a:r>
            <a:endParaRPr/>
          </a:p>
          <a:p>
            <a:pPr indent="-342900" lvl="0" marL="457200" rtl="0" algn="l">
              <a:spcBef>
                <a:spcPts val="0"/>
              </a:spcBef>
              <a:spcAft>
                <a:spcPts val="0"/>
              </a:spcAft>
              <a:buSzPts val="1800"/>
              <a:buChar char="●"/>
            </a:pPr>
            <a:r>
              <a:rPr lang="en"/>
              <a:t>We reviewed the model and the requirements</a:t>
            </a:r>
            <a:endParaRPr/>
          </a:p>
          <a:p>
            <a:pPr indent="-317500" lvl="1" marL="914400" rtl="0" algn="l">
              <a:spcBef>
                <a:spcPts val="0"/>
              </a:spcBef>
              <a:spcAft>
                <a:spcPts val="0"/>
              </a:spcAft>
              <a:buSzPts val="1400"/>
              <a:buChar char="○"/>
            </a:pPr>
            <a:r>
              <a:rPr lang="en"/>
              <a:t>We noted that it would matter most if ratings were positive or negative</a:t>
            </a:r>
            <a:endParaRPr/>
          </a:p>
          <a:p>
            <a:pPr indent="-342900" lvl="0" marL="457200" rtl="0" algn="l">
              <a:spcBef>
                <a:spcPts val="0"/>
              </a:spcBef>
              <a:spcAft>
                <a:spcPts val="0"/>
              </a:spcAft>
              <a:buSzPts val="1800"/>
              <a:buChar char="●"/>
            </a:pPr>
            <a:r>
              <a:rPr lang="en"/>
              <a:t>Suggested to the stakeholders that in order to reduce the granularity of the ratings it would be best to group them into positive and negative</a:t>
            </a:r>
            <a:endParaRPr/>
          </a:p>
          <a:p>
            <a:pPr indent="-317500" lvl="1" marL="914400" rtl="0" algn="l">
              <a:spcBef>
                <a:spcPts val="0"/>
              </a:spcBef>
              <a:spcAft>
                <a:spcPts val="0"/>
              </a:spcAft>
              <a:buSzPts val="1400"/>
              <a:buChar char="○"/>
            </a:pPr>
            <a:r>
              <a:rPr lang="en"/>
              <a:t>This would provide the ability for a live feed review of positive/negative ratings coming in from different sources like twitter, etc… to track the overall trends on applications</a:t>
            </a:r>
            <a:endParaRPr/>
          </a:p>
          <a:p>
            <a:pPr indent="-342900" lvl="0" marL="457200" rtl="0" algn="l">
              <a:spcBef>
                <a:spcPts val="0"/>
              </a:spcBef>
              <a:spcAft>
                <a:spcPts val="0"/>
              </a:spcAft>
              <a:buSzPts val="1800"/>
              <a:buChar char="●"/>
            </a:pPr>
            <a:r>
              <a:rPr lang="en"/>
              <a:t>Stakeholders accepted</a:t>
            </a:r>
            <a:endParaRPr/>
          </a:p>
          <a:p>
            <a:pPr indent="-342900" lvl="0" marL="457200" rtl="0" algn="l">
              <a:spcBef>
                <a:spcPts val="0"/>
              </a:spcBef>
              <a:spcAft>
                <a:spcPts val="0"/>
              </a:spcAft>
              <a:buSzPts val="1800"/>
              <a:buChar char="●"/>
            </a:pPr>
            <a:r>
              <a:rPr lang="en"/>
              <a:t>Proceeded to adjust model based on new requirements</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300">
                <a:solidFill>
                  <a:schemeClr val="lt2"/>
                </a:solidFill>
              </a:rPr>
              <a:t>Formulate the specifications from the requirements</a:t>
            </a:r>
            <a:endParaRPr sz="3600"/>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a review text of an application, the system will return a binary response (positive or negative) </a:t>
            </a:r>
            <a:endParaRPr/>
          </a:p>
          <a:p>
            <a:pPr indent="-342900" lvl="0" marL="457200" rtl="0" algn="l">
              <a:spcBef>
                <a:spcPts val="0"/>
              </a:spcBef>
              <a:spcAft>
                <a:spcPts val="0"/>
              </a:spcAft>
              <a:buSzPts val="1800"/>
              <a:buChar char="●"/>
            </a:pPr>
            <a:r>
              <a:rPr lang="en"/>
              <a:t>Input to system would be a Service JSON API accessible for other systems to use</a:t>
            </a:r>
            <a:endParaRPr/>
          </a:p>
          <a:p>
            <a:pPr indent="-342900" lvl="0" marL="457200" rtl="0" algn="l">
              <a:spcBef>
                <a:spcPts val="0"/>
              </a:spcBef>
              <a:spcAft>
                <a:spcPts val="0"/>
              </a:spcAft>
              <a:buSzPts val="1800"/>
              <a:buChar char="●"/>
            </a:pPr>
            <a:r>
              <a:rPr lang="en"/>
              <a:t>Output format JSON</a:t>
            </a:r>
            <a:endParaRPr/>
          </a:p>
          <a:p>
            <a:pPr indent="-342900" lvl="0" marL="457200" rtl="0" algn="l">
              <a:spcBef>
                <a:spcPts val="0"/>
              </a:spcBef>
              <a:spcAft>
                <a:spcPts val="0"/>
              </a:spcAft>
              <a:buSzPts val="1800"/>
              <a:buChar char="●"/>
            </a:pPr>
            <a:r>
              <a:rPr lang="en"/>
              <a:t>The system would be scalable on demand</a:t>
            </a:r>
            <a:endParaRPr/>
          </a:p>
          <a:p>
            <a:pPr indent="-317500" lvl="1" marL="914400" rtl="0" algn="l">
              <a:spcBef>
                <a:spcPts val="0"/>
              </a:spcBef>
              <a:spcAft>
                <a:spcPts val="0"/>
              </a:spcAft>
              <a:buSzPts val="1400"/>
              <a:buChar char="○"/>
            </a:pPr>
            <a:r>
              <a:rPr lang="en"/>
              <a:t>May take a day to scale up</a:t>
            </a:r>
            <a:endParaRPr/>
          </a:p>
          <a:p>
            <a:pPr indent="-317500" lvl="1" marL="914400" rtl="0" algn="l">
              <a:spcBef>
                <a:spcPts val="0"/>
              </a:spcBef>
              <a:spcAft>
                <a:spcPts val="0"/>
              </a:spcAft>
              <a:buSzPts val="1400"/>
              <a:buChar char="○"/>
            </a:pPr>
            <a:r>
              <a:rPr lang="en"/>
              <a:t>Ideally in an hour</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1756800" cy="12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a:t>
            </a:r>
            <a:br>
              <a:rPr lang="en"/>
            </a:br>
            <a:r>
              <a:rPr lang="en"/>
              <a:t>Picture</a:t>
            </a:r>
            <a:endParaRPr/>
          </a:p>
        </p:txBody>
      </p:sp>
      <p:pic>
        <p:nvPicPr>
          <p:cNvPr id="89" name="Google Shape;89;p18"/>
          <p:cNvPicPr preferRelativeResize="0"/>
          <p:nvPr/>
        </p:nvPicPr>
        <p:blipFill>
          <a:blip r:embed="rId3">
            <a:alphaModFix/>
          </a:blip>
          <a:stretch>
            <a:fillRect/>
          </a:stretch>
        </p:blipFill>
        <p:spPr>
          <a:xfrm>
            <a:off x="2929400" y="159900"/>
            <a:ext cx="5902900" cy="4899199"/>
          </a:xfrm>
          <a:prstGeom prst="rect">
            <a:avLst/>
          </a:prstGeom>
          <a:noFill/>
          <a:ln>
            <a:noFill/>
          </a:ln>
        </p:spPr>
      </p:pic>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45813" y="10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Configuration Management</a:t>
            </a:r>
            <a:endParaRPr/>
          </a:p>
        </p:txBody>
      </p:sp>
      <p:pic>
        <p:nvPicPr>
          <p:cNvPr id="96" name="Google Shape;96;p19"/>
          <p:cNvPicPr preferRelativeResize="0"/>
          <p:nvPr/>
        </p:nvPicPr>
        <p:blipFill>
          <a:blip r:embed="rId3">
            <a:alphaModFix/>
          </a:blip>
          <a:stretch>
            <a:fillRect/>
          </a:stretch>
        </p:blipFill>
        <p:spPr>
          <a:xfrm>
            <a:off x="402275" y="758750"/>
            <a:ext cx="8207663" cy="3991025"/>
          </a:xfrm>
          <a:prstGeom prst="rect">
            <a:avLst/>
          </a:prstGeom>
          <a:noFill/>
          <a:ln>
            <a:noFill/>
          </a:ln>
        </p:spPr>
      </p:pic>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300">
                <a:solidFill>
                  <a:schemeClr val="lt2"/>
                </a:solidFill>
              </a:rPr>
              <a:t>Building System Architecture</a:t>
            </a:r>
            <a:endParaRPr sz="3600"/>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Decided on building the model in Microsoft Azure - Machine Learning</a:t>
            </a:r>
            <a:endParaRPr/>
          </a:p>
          <a:p>
            <a:pPr indent="-342900" lvl="0" marL="457200" rtl="0" algn="l">
              <a:spcBef>
                <a:spcPts val="0"/>
              </a:spcBef>
              <a:spcAft>
                <a:spcPts val="0"/>
              </a:spcAft>
              <a:buSzPts val="1800"/>
              <a:buChar char="●"/>
            </a:pPr>
            <a:r>
              <a:rPr lang="en"/>
              <a:t>Attempted to create custom python scripts and insert them as Execute Python Script modules</a:t>
            </a:r>
            <a:endParaRPr/>
          </a:p>
          <a:p>
            <a:pPr indent="-317500" lvl="1" marL="914400" rtl="0" algn="l">
              <a:spcBef>
                <a:spcPts val="0"/>
              </a:spcBef>
              <a:spcAft>
                <a:spcPts val="0"/>
              </a:spcAft>
              <a:buSzPts val="1400"/>
              <a:buChar char="○"/>
            </a:pPr>
            <a:r>
              <a:rPr lang="en"/>
              <a:t>Decided it made the most sense to use premade tools in Azure</a:t>
            </a:r>
            <a:endParaRPr/>
          </a:p>
          <a:p>
            <a:pPr indent="-342900" lvl="0" marL="457200" rtl="0" algn="l">
              <a:spcBef>
                <a:spcPts val="0"/>
              </a:spcBef>
              <a:spcAft>
                <a:spcPts val="0"/>
              </a:spcAft>
              <a:buSzPts val="1800"/>
              <a:buChar char="●"/>
            </a:pPr>
            <a:r>
              <a:rPr lang="en"/>
              <a:t>Created scripts locally in Jupyter notebooks and PyCharm and versioned using Git (Github)</a:t>
            </a:r>
            <a:endParaRPr/>
          </a:p>
          <a:p>
            <a:pPr indent="-342900" lvl="0" marL="457200" rtl="0" algn="l">
              <a:spcBef>
                <a:spcPts val="0"/>
              </a:spcBef>
              <a:spcAft>
                <a:spcPts val="0"/>
              </a:spcAft>
              <a:buSzPts val="1800"/>
              <a:buChar char="●"/>
            </a:pPr>
            <a:r>
              <a:rPr lang="en"/>
              <a:t>Most initial research/modelling was done locally before moving to Azure</a:t>
            </a:r>
            <a:endParaRPr/>
          </a:p>
          <a:p>
            <a:pPr indent="0" lvl="0" marL="914400" rtl="0" algn="l">
              <a:spcBef>
                <a:spcPts val="1600"/>
              </a:spcBef>
              <a:spcAft>
                <a:spcPts val="1600"/>
              </a:spcAft>
              <a:buNone/>
            </a:pPr>
            <a:r>
              <a:t/>
            </a:r>
            <a:endParaRPr/>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Plan for remodeling of the system</a:t>
            </a:r>
            <a:endParaRPr sz="3000"/>
          </a:p>
        </p:txBody>
      </p:sp>
      <p:sp>
        <p:nvSpPr>
          <p:cNvPr id="110" name="Google Shape;110;p21"/>
          <p:cNvSpPr txBox="1"/>
          <p:nvPr>
            <p:ph idx="1" type="body"/>
          </p:nvPr>
        </p:nvSpPr>
        <p:spPr>
          <a:xfrm>
            <a:off x="311700" y="953450"/>
            <a:ext cx="8520600" cy="388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Perform reviews on</a:t>
            </a:r>
            <a:endParaRPr/>
          </a:p>
          <a:p>
            <a:pPr indent="-317500" lvl="1" marL="914400" rtl="0" algn="l">
              <a:spcBef>
                <a:spcPts val="0"/>
              </a:spcBef>
              <a:spcAft>
                <a:spcPts val="0"/>
              </a:spcAft>
              <a:buSzPts val="1400"/>
              <a:buChar char="○"/>
            </a:pPr>
            <a:r>
              <a:rPr lang="en"/>
              <a:t>The classification of data</a:t>
            </a:r>
            <a:endParaRPr/>
          </a:p>
          <a:p>
            <a:pPr indent="-317500" lvl="2" marL="1371600" rtl="0" algn="l">
              <a:spcBef>
                <a:spcPts val="0"/>
              </a:spcBef>
              <a:spcAft>
                <a:spcPts val="0"/>
              </a:spcAft>
              <a:buSzPts val="1400"/>
              <a:buChar char="■"/>
            </a:pPr>
            <a:r>
              <a:rPr lang="en"/>
              <a:t>Determined N-Gram feature extraction using Tf-Idf was most appropriate (Term frequency - Inverse Document Frequency)</a:t>
            </a:r>
            <a:endParaRPr/>
          </a:p>
          <a:p>
            <a:pPr indent="-317500" lvl="3" marL="1828800" rtl="0" algn="l">
              <a:spcBef>
                <a:spcPts val="0"/>
              </a:spcBef>
              <a:spcAft>
                <a:spcPts val="0"/>
              </a:spcAft>
              <a:buSzPts val="1400"/>
              <a:buChar char="●"/>
            </a:pPr>
            <a:r>
              <a:rPr lang="en"/>
              <a:t>Bag of Words, Word 2 Vec did not do as well</a:t>
            </a:r>
            <a:endParaRPr/>
          </a:p>
          <a:p>
            <a:pPr indent="-342900" lvl="0" marL="457200" rtl="0" algn="l">
              <a:spcBef>
                <a:spcPts val="0"/>
              </a:spcBef>
              <a:spcAft>
                <a:spcPts val="0"/>
              </a:spcAft>
              <a:buSzPts val="1800"/>
              <a:buChar char="●"/>
            </a:pPr>
            <a:r>
              <a:rPr lang="en"/>
              <a:t>Picking the best model </a:t>
            </a:r>
            <a:endParaRPr/>
          </a:p>
          <a:p>
            <a:pPr indent="-317500" lvl="1" marL="914400" rtl="0" algn="l">
              <a:spcBef>
                <a:spcPts val="0"/>
              </a:spcBef>
              <a:spcAft>
                <a:spcPts val="0"/>
              </a:spcAft>
              <a:buSzPts val="1400"/>
              <a:buChar char="○"/>
            </a:pPr>
            <a:r>
              <a:rPr lang="en"/>
              <a:t>Logistic Regression was best compared to</a:t>
            </a:r>
            <a:endParaRPr/>
          </a:p>
          <a:p>
            <a:pPr indent="-317500" lvl="2" marL="1371600" rtl="0" algn="l">
              <a:spcBef>
                <a:spcPts val="0"/>
              </a:spcBef>
              <a:spcAft>
                <a:spcPts val="0"/>
              </a:spcAft>
              <a:buSzPts val="1400"/>
              <a:buChar char="■"/>
            </a:pPr>
            <a:r>
              <a:rPr lang="en"/>
              <a:t>Two-Class Boosted Decision Tree (slightly better than Two-Class Decision Forest)</a:t>
            </a:r>
            <a:endParaRPr/>
          </a:p>
          <a:p>
            <a:pPr indent="-317500" lvl="3" marL="1828800" rtl="0" algn="l">
              <a:spcBef>
                <a:spcPts val="0"/>
              </a:spcBef>
              <a:spcAft>
                <a:spcPts val="0"/>
              </a:spcAft>
              <a:buSzPts val="1400"/>
              <a:buChar char="●"/>
            </a:pPr>
            <a:r>
              <a:rPr lang="en"/>
              <a:t>Was comparable to Logistic Regression</a:t>
            </a:r>
            <a:endParaRPr/>
          </a:p>
          <a:p>
            <a:pPr indent="-317500" lvl="2" marL="1371600" rtl="0" algn="l">
              <a:spcBef>
                <a:spcPts val="0"/>
              </a:spcBef>
              <a:spcAft>
                <a:spcPts val="0"/>
              </a:spcAft>
              <a:buSzPts val="1400"/>
              <a:buChar char="■"/>
            </a:pPr>
            <a:r>
              <a:rPr lang="en"/>
              <a:t>Two-Class Locally-Deep Support Vector Machine</a:t>
            </a:r>
            <a:endParaRPr/>
          </a:p>
          <a:p>
            <a:pPr indent="-317500" lvl="2" marL="1371600" rtl="0" algn="l">
              <a:spcBef>
                <a:spcPts val="0"/>
              </a:spcBef>
              <a:spcAft>
                <a:spcPts val="0"/>
              </a:spcAft>
              <a:buSzPts val="1400"/>
              <a:buChar char="■"/>
            </a:pPr>
            <a:r>
              <a:rPr lang="en"/>
              <a:t>Two-Class Support Vector Machine</a:t>
            </a:r>
            <a:endParaRPr/>
          </a:p>
          <a:p>
            <a:pPr indent="-317500" lvl="2" marL="1371600" rtl="0" algn="l">
              <a:spcBef>
                <a:spcPts val="0"/>
              </a:spcBef>
              <a:spcAft>
                <a:spcPts val="0"/>
              </a:spcAft>
              <a:buSzPts val="1400"/>
              <a:buChar char="■"/>
            </a:pPr>
            <a:r>
              <a:rPr lang="en"/>
              <a:t>Two-Class Neural Network</a:t>
            </a:r>
            <a:endParaRPr/>
          </a:p>
          <a:p>
            <a:pPr indent="-317500" lvl="2" marL="1371600" rtl="0" algn="l">
              <a:spcBef>
                <a:spcPts val="0"/>
              </a:spcBef>
              <a:spcAft>
                <a:spcPts val="0"/>
              </a:spcAft>
              <a:buSzPts val="1400"/>
              <a:buChar char="■"/>
            </a:pPr>
            <a:r>
              <a:rPr lang="en"/>
              <a:t>Two-Class Averaged Perceptron</a:t>
            </a:r>
            <a:endParaRPr/>
          </a:p>
        </p:txBody>
      </p:sp>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