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0"/>
  </p:notesMasterIdLst>
  <p:sldIdLst>
    <p:sldId id="259" r:id="rId2"/>
    <p:sldId id="257" r:id="rId3"/>
    <p:sldId id="273" r:id="rId4"/>
    <p:sldId id="278" r:id="rId5"/>
    <p:sldId id="296" r:id="rId6"/>
    <p:sldId id="274" r:id="rId7"/>
    <p:sldId id="277" r:id="rId8"/>
    <p:sldId id="276" r:id="rId9"/>
    <p:sldId id="280" r:id="rId10"/>
    <p:sldId id="279" r:id="rId11"/>
    <p:sldId id="283" r:id="rId12"/>
    <p:sldId id="285" r:id="rId13"/>
    <p:sldId id="284" r:id="rId14"/>
    <p:sldId id="286" r:id="rId15"/>
    <p:sldId id="287" r:id="rId16"/>
    <p:sldId id="288" r:id="rId17"/>
    <p:sldId id="281" r:id="rId18"/>
    <p:sldId id="289" r:id="rId19"/>
    <p:sldId id="299" r:id="rId20"/>
    <p:sldId id="291" r:id="rId21"/>
    <p:sldId id="290" r:id="rId22"/>
    <p:sldId id="300" r:id="rId23"/>
    <p:sldId id="292" r:id="rId24"/>
    <p:sldId id="293" r:id="rId25"/>
    <p:sldId id="294" r:id="rId26"/>
    <p:sldId id="295" r:id="rId27"/>
    <p:sldId id="298" r:id="rId28"/>
    <p:sldId id="263" r:id="rId29"/>
  </p:sldIdLst>
  <p:sldSz cx="9144000" cy="6858000" type="screen4x3"/>
  <p:notesSz cx="6858000" cy="9144000"/>
  <p:embeddedFontLst>
    <p:embeddedFont>
      <p:font typeface="맑은 고딕" pitchFamily="50" charset="-127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3CEC9"/>
    <a:srgbClr val="1A4D95"/>
    <a:srgbClr val="18498E"/>
    <a:srgbClr val="EAEAEA"/>
    <a:srgbClr val="E6E6E6"/>
    <a:srgbClr val="F4F4F4"/>
    <a:srgbClr val="FFFFFF"/>
    <a:srgbClr val="70A7FA"/>
    <a:srgbClr val="FBFAF6"/>
    <a:srgbClr val="0545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2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2ED6-C09C-4604-AF4D-624E25E3B7DF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DFDD4-237E-403F-B132-E43139AEF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0B0D-F3E4-4FE6-A5CC-FF9EC9978DE7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49939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C3C0-B156-4D1E-BE15-B302C0D5779C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73342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533786"/>
            <a:ext cx="2057400" cy="365125"/>
          </a:xfrm>
        </p:spPr>
        <p:txBody>
          <a:bodyPr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35703" y="500042"/>
            <a:ext cx="9072594" cy="18000"/>
          </a:xfrm>
          <a:prstGeom prst="roundRect">
            <a:avLst>
              <a:gd name="adj" fmla="val 50000"/>
            </a:avLst>
          </a:prstGeom>
          <a:solidFill>
            <a:srgbClr val="1A4D95"/>
          </a:solidFill>
          <a:ln>
            <a:solidFill>
              <a:srgbClr val="1A4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8454" y="156624"/>
            <a:ext cx="7886700" cy="349230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defRPr lang="ko-KR" altLang="en-US" sz="2000" kern="12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53799" y="6598510"/>
            <a:ext cx="88364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0BD-6ACC-493F-9141-4E74D8106CFA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463352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844B-1A5D-4345-89E4-0F1C1065474B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18434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DF52-660A-4510-93CB-F20EAB26DBBF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50637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FF5F-A59D-4630-B371-96481B89C317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6536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2386-B9F7-41CD-8EF1-F3CBDFA3A9A0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99775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ED4F-A87B-49A9-8229-DDEDB522FEF4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92054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3960-900A-4048-BD20-892A0C81AD22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0334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92CC-7AD5-4E5E-8BC7-A26FFAB42FC3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1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8CD-17ED-4537-A028-B6EAF041172E}" type="datetime1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07931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</a:defRPr>
            </a:lvl1pPr>
          </a:lstStyle>
          <a:p>
            <a:fld id="{1E887003-CCFC-4642-9F94-89B8D925A611}" type="datetime1">
              <a:rPr lang="ko-KR" altLang="en-US" smtClean="0"/>
              <a:pPr/>
              <a:t>2019-12-09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</a:defRPr>
            </a:lvl1pPr>
          </a:lstStyle>
          <a:p>
            <a:fld id="{1196BFF5-1F54-4C23-B34F-D09303335A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33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1" r:id="rId12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F52D6E-E413-4426-B981-5F737C81DA63}"/>
              </a:ext>
            </a:extLst>
          </p:cNvPr>
          <p:cNvSpPr txBox="1"/>
          <p:nvPr/>
        </p:nvSpPr>
        <p:spPr>
          <a:xfrm>
            <a:off x="5357818" y="6251453"/>
            <a:ext cx="360015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팀 구성 </a:t>
            </a:r>
            <a:r>
              <a:rPr lang="en-US" altLang="ko-KR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조은비 </a:t>
            </a:r>
            <a:r>
              <a:rPr lang="en-US" altLang="ko-KR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천승현  </a:t>
            </a:r>
            <a:r>
              <a:rPr lang="en-US" altLang="ko-KR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김정민</a:t>
            </a:r>
            <a:endParaRPr lang="ko-KR" altLang="en-US" sz="1400" spc="-150" dirty="0">
              <a:solidFill>
                <a:srgbClr val="18498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0DED67C-05EB-4C2B-9463-7F41FE2B5039}"/>
              </a:ext>
            </a:extLst>
          </p:cNvPr>
          <p:cNvSpPr/>
          <p:nvPr/>
        </p:nvSpPr>
        <p:spPr>
          <a:xfrm>
            <a:off x="1092924" y="1643050"/>
            <a:ext cx="7171274" cy="400110"/>
          </a:xfrm>
          <a:prstGeom prst="rect">
            <a:avLst/>
          </a:prstGeom>
          <a:solidFill>
            <a:srgbClr val="184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분석 프로젝트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24E702-CD45-4673-BE2E-E080B46B95CE}"/>
              </a:ext>
            </a:extLst>
          </p:cNvPr>
          <p:cNvSpPr txBox="1"/>
          <p:nvPr/>
        </p:nvSpPr>
        <p:spPr>
          <a:xfrm>
            <a:off x="1071538" y="2428868"/>
            <a:ext cx="4649355" cy="369332"/>
          </a:xfrm>
          <a:prstGeom prst="rect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Dacon</a:t>
            </a:r>
            <a:r>
              <a:rPr lang="en-US" altLang="ko-KR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endParaRPr lang="ko-KR" altLang="en-US" spc="-150" dirty="0">
              <a:solidFill>
                <a:srgbClr val="18498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24E702-CD45-4673-BE2E-E080B46B95CE}"/>
              </a:ext>
            </a:extLst>
          </p:cNvPr>
          <p:cNvSpPr txBox="1"/>
          <p:nvPr/>
        </p:nvSpPr>
        <p:spPr>
          <a:xfrm>
            <a:off x="571472" y="2714620"/>
            <a:ext cx="8214178" cy="1323439"/>
          </a:xfrm>
          <a:prstGeom prst="rect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sz="4000" b="1" spc="-150" dirty="0" err="1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Jeju</a:t>
            </a:r>
            <a:r>
              <a:rPr lang="en-US" altLang="ko-KR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150" dirty="0" err="1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BigData</a:t>
            </a:r>
            <a:r>
              <a:rPr lang="en-US" altLang="ko-KR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 Competition</a:t>
            </a:r>
            <a:br>
              <a:rPr lang="en-US" altLang="ko-KR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퇴근시간 버스승차인원 예측 </a:t>
            </a:r>
            <a:r>
              <a:rPr lang="en-US" altLang="ko-KR" sz="4000" b="1" spc="-150" dirty="0" smtClean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4000" b="1" spc="-150" dirty="0">
              <a:solidFill>
                <a:srgbClr val="18498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538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각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정류소별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위도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경도와 고정된 제주시 중심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서귀포 중심과의 거리를 계산하는 함수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haversine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제작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함수를 적용하여 각 정류소와 각 도시 간의 거리를 계산하여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[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dis_jejusi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], [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dis_seoquipo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]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칼럼으로 삽입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ko-KR" altLang="en-US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위도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경도 활용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94" y="1643050"/>
            <a:ext cx="6438865" cy="32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2247"/>
          <a:stretch>
            <a:fillRect/>
          </a:stretch>
        </p:blipFill>
        <p:spPr bwMode="auto">
          <a:xfrm>
            <a:off x="774357" y="5000636"/>
            <a:ext cx="7388297" cy="120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승하차가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많은 정류장에서 반복되는 단어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(keyword)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가 있을 것이고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, 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이게 승객수에 영향을 미칠 것이라는 가설 하에 추진</a:t>
            </a:r>
            <a:endParaRPr lang="en-US" altLang="ko-KR" sz="1200" spc="-20" dirty="0" smtClean="0">
              <a:ln>
                <a:solidFill>
                  <a:srgbClr val="1A4D95">
                    <a:alpha val="52000"/>
                  </a:srgbClr>
                </a:solidFill>
              </a:ln>
              <a:solidFill>
                <a:srgbClr val="1A4D95"/>
              </a:solidFill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정류장별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승하차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합계와 평균 변수를 생성 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합계를 기준으로 전체 정류장을 내림차순 정렬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100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 정류장에서 주로 등장하는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Keyword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선정하고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해당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keyword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가 정류소명에 있는 경우와 없는 경우를 구분함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endParaRPr lang="ko-KR" altLang="en-US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5)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승하차가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많은 </a:t>
            </a:r>
            <a:r>
              <a:rPr lang="ko-KR" altLang="en-US" sz="14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정류장명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도출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7591" r="3778"/>
          <a:stretch>
            <a:fillRect/>
          </a:stretch>
        </p:blipFill>
        <p:spPr bwMode="auto">
          <a:xfrm>
            <a:off x="1142976" y="1931634"/>
            <a:ext cx="7180333" cy="295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929198"/>
            <a:ext cx="7170022" cy="160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상관계수를 시각화해서 살펴보면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앞서 추가했던 </a:t>
            </a:r>
            <a:r>
              <a:rPr lang="en-US" altLang="ko-KR" sz="12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dis_jejusi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(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제주시와 각 </a:t>
            </a:r>
            <a:r>
              <a:rPr lang="ko-KR" altLang="en-US" sz="12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정류소별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거리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), 6~12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시 승차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, 6~12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시 하차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, </a:t>
            </a:r>
            <a:b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</a:b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그리고 방금 추가한 </a:t>
            </a:r>
            <a:r>
              <a:rPr lang="en-US" altLang="ko-KR" sz="12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have_keyword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(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주요 정류소명 보유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여부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) 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변수가 타 변수 대비 상관계수가 높은 편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으로 나타남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추가한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Keyword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공항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터미널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오거리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병원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중앙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제주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시장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광양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', '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버스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 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총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9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5)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승하차가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많은 </a:t>
            </a:r>
            <a:r>
              <a:rPr lang="ko-KR" altLang="en-US" sz="14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정류장명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도출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50427" y="1924684"/>
            <a:ext cx="5157797" cy="4640725"/>
            <a:chOff x="3450427" y="1924684"/>
            <a:chExt cx="5157797" cy="46407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0427" y="1924684"/>
              <a:ext cx="5157797" cy="464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3528995" y="5677816"/>
              <a:ext cx="4071966" cy="285752"/>
            </a:xfrm>
            <a:prstGeom prst="roundRect">
              <a:avLst>
                <a:gd name="adj" fmla="val 8491"/>
              </a:avLst>
            </a:prstGeom>
            <a:solidFill>
              <a:schemeClr val="bg2">
                <a:lumMod val="90000"/>
                <a:alpha val="0"/>
              </a:schemeClr>
            </a:solidFill>
            <a:ln w="28575">
              <a:solidFill>
                <a:srgbClr val="1A4D9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날씨가 버스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승하차에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영향을 미칠 것이라는 가설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수립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“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날씨가 안 좋으면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자차보다는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대중교통을 이용할 것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”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외부 기상 자료를 활용하여 보유한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train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병합 가능한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Date(9/1 ~ 9/30)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와 시간대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오전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만 필터링함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그 후 기온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강수량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풍속 변수만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train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병합시킴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6)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기상관측자료 활용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385" y="1857364"/>
            <a:ext cx="5572164" cy="166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385" y="3538157"/>
            <a:ext cx="7525518" cy="173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 b="14900"/>
          <a:stretch>
            <a:fillRect/>
          </a:stretch>
        </p:blipFill>
        <p:spPr bwMode="auto">
          <a:xfrm>
            <a:off x="633385" y="5281624"/>
            <a:ext cx="6143668" cy="13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날짜별로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강수량을 살펴보면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9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21~22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일에 특히 강수량이 많았음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이는 제주도에 태풍이 왔을 때와 일치함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날짜별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풍속은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9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6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~7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19~22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일까지 상대적으로 풍속이 높음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특히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고산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’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관측소에서 풍속이 높은 데이터가 발견됨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6)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기상관측자료 활용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6130552" cy="231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1685" y="4005270"/>
            <a:ext cx="6584681" cy="249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“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주변에 주차장이 많으면 버스보다는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자차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이용률이 높을 것이다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”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라는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대립가설 수립 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추진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공공데이터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포털에서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제주도 주차장 정보 확보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중복 주차장 삭제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7)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제주도 주차장 정보 활용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898059"/>
            <a:ext cx="8429652" cy="173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786190"/>
            <a:ext cx="8429684" cy="209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주차장 크기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주차 가능대수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의 분포를 히스토그램으로 살펴보면 대부분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40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대 이하 주차 가능한 주차장이 다수임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정류장과 약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380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 주차장과의 거리를 모두 계산하고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거리가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1km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이내에 있을 경우에만 집계하는 변수 생성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예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 A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정류장과의 거리가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1km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이내인 주차장이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개가 있으면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‘2’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라는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값이 부여됨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7)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제주도 주차장 정보 활용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32" y="1938328"/>
            <a:ext cx="5710279" cy="31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3571876"/>
            <a:ext cx="4286252" cy="26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5143472" y="4786322"/>
            <a:ext cx="3429056" cy="267716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Feature Engineering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Date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변수가 문자열로 되어있는 것을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로 변경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그리고 일자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요일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주말 변수를 생성하는 함수 적용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1) Date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변환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40" y="1667894"/>
            <a:ext cx="7429552" cy="46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1274782" y="2310836"/>
            <a:ext cx="4000528" cy="285752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6748" y="2382274"/>
            <a:ext cx="2471352" cy="2059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1200" dirty="0" smtClean="0">
                <a:solidFill>
                  <a:srgbClr val="FFFF00"/>
                </a:solidFill>
              </a:rPr>
              <a:t>문자열에서 </a:t>
            </a:r>
            <a:r>
              <a:rPr lang="en-US" altLang="ko-KR" sz="1200" dirty="0" smtClean="0">
                <a:solidFill>
                  <a:srgbClr val="FFFF00"/>
                </a:solidFill>
              </a:rPr>
              <a:t>Date type</a:t>
            </a:r>
            <a:r>
              <a:rPr lang="ko-KR" altLang="en-US" sz="1200" dirty="0" smtClean="0">
                <a:solidFill>
                  <a:srgbClr val="FFFF00"/>
                </a:solidFill>
              </a:rPr>
              <a:t>으로 변경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74782" y="3310968"/>
            <a:ext cx="2286016" cy="403914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75244" y="3453844"/>
            <a:ext cx="2471352" cy="2059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Date</a:t>
            </a:r>
            <a:r>
              <a:rPr lang="ko-KR" altLang="en-US" sz="1200" dirty="0" smtClean="0">
                <a:solidFill>
                  <a:srgbClr val="FFFF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FF00"/>
                </a:solidFill>
              </a:rPr>
              <a:t>day(</a:t>
            </a:r>
            <a:r>
              <a:rPr lang="ko-KR" altLang="en-US" sz="1200" dirty="0" smtClean="0">
                <a:solidFill>
                  <a:srgbClr val="FFFF00"/>
                </a:solidFill>
              </a:rPr>
              <a:t>일자</a:t>
            </a:r>
            <a:r>
              <a:rPr lang="en-US" altLang="ko-KR" sz="1200" dirty="0" smtClean="0">
                <a:solidFill>
                  <a:srgbClr val="FFFF00"/>
                </a:solidFill>
              </a:rPr>
              <a:t>)</a:t>
            </a:r>
            <a:r>
              <a:rPr lang="ko-KR" altLang="en-US" sz="1200" dirty="0" smtClean="0">
                <a:solidFill>
                  <a:srgbClr val="FFFF00"/>
                </a:solidFill>
              </a:rPr>
              <a:t>만 추출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74781" y="5239794"/>
            <a:ext cx="5500727" cy="785817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60996" y="5311232"/>
            <a:ext cx="2471352" cy="2059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Holiday(</a:t>
            </a:r>
            <a:r>
              <a:rPr lang="ko-KR" altLang="en-US" sz="1200" dirty="0" smtClean="0">
                <a:solidFill>
                  <a:srgbClr val="FFFF00"/>
                </a:solidFill>
              </a:rPr>
              <a:t>주말 여부</a:t>
            </a:r>
            <a:r>
              <a:rPr lang="en-US" altLang="ko-KR" sz="1200" dirty="0" smtClean="0">
                <a:solidFill>
                  <a:srgbClr val="FFFF00"/>
                </a:solidFill>
              </a:rPr>
              <a:t>) </a:t>
            </a:r>
            <a:r>
              <a:rPr lang="ko-KR" altLang="en-US" sz="1200" dirty="0" smtClean="0">
                <a:solidFill>
                  <a:srgbClr val="FFFF00"/>
                </a:solidFill>
              </a:rPr>
              <a:t>추출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Feature Engineering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정류소별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승하차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인원 평균에 해당하는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‘AVE’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 생성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앞서 추출한 주요 정류소명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keyword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대한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have_keyword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’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 생성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ko-KR" altLang="en-US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파생변수 생성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r="3632"/>
          <a:stretch>
            <a:fillRect/>
          </a:stretch>
        </p:blipFill>
        <p:spPr bwMode="auto">
          <a:xfrm>
            <a:off x="142844" y="2143116"/>
            <a:ext cx="8848787" cy="151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Feature Engineering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명목척도를 가진 변수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in_out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weekday,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dist_name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더미변수로 변환하여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회귀분석에 사용할 수 있는 형태로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가공함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더미변수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=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명목척도를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0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또는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로 변환하여 정량분석이 가능하도록 하는 변수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 개수가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개씩 증가함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더미변수 생성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2347913"/>
            <a:ext cx="70485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4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CBAF12-11D9-4AEB-97F8-5E0EB6A2E135}"/>
              </a:ext>
            </a:extLst>
          </p:cNvPr>
          <p:cNvSpPr txBox="1"/>
          <p:nvPr/>
        </p:nvSpPr>
        <p:spPr>
          <a:xfrm>
            <a:off x="756922" y="71435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32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FAB8F9-521A-4603-95A8-290256C7D5EA}"/>
              </a:ext>
            </a:extLst>
          </p:cNvPr>
          <p:cNvSpPr txBox="1"/>
          <p:nvPr/>
        </p:nvSpPr>
        <p:spPr>
          <a:xfrm>
            <a:off x="2872424" y="2214554"/>
            <a:ext cx="7482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endParaRPr lang="ko-KR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76F5DE91-B216-43AB-9989-11DA6E570055}"/>
              </a:ext>
            </a:extLst>
          </p:cNvPr>
          <p:cNvCxnSpPr>
            <a:cxnSpLocks/>
          </p:cNvCxnSpPr>
          <p:nvPr/>
        </p:nvCxnSpPr>
        <p:spPr>
          <a:xfrm>
            <a:off x="809458" y="1332582"/>
            <a:ext cx="21809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C630F1-E1EB-425C-B952-AF2FB1AEFBE8}"/>
              </a:ext>
            </a:extLst>
          </p:cNvPr>
          <p:cNvSpPr txBox="1"/>
          <p:nvPr/>
        </p:nvSpPr>
        <p:spPr>
          <a:xfrm>
            <a:off x="3714744" y="2427503"/>
            <a:ext cx="176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대회 개요</a:t>
            </a:r>
            <a:endParaRPr lang="ko-KR" altLang="en-US" spc="-1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0E5DAF1-DEE3-4B8D-A647-D08889B72625}"/>
              </a:ext>
            </a:extLst>
          </p:cNvPr>
          <p:cNvCxnSpPr>
            <a:cxnSpLocks/>
          </p:cNvCxnSpPr>
          <p:nvPr/>
        </p:nvCxnSpPr>
        <p:spPr>
          <a:xfrm>
            <a:off x="809458" y="734676"/>
            <a:ext cx="21809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609EE5C-B99D-4C02-B3EF-75DF2C8A8B9E}"/>
              </a:ext>
            </a:extLst>
          </p:cNvPr>
          <p:cNvSpPr txBox="1"/>
          <p:nvPr/>
        </p:nvSpPr>
        <p:spPr>
          <a:xfrm>
            <a:off x="3690403" y="3106164"/>
            <a:ext cx="346931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EDA(</a:t>
            </a:r>
            <a:r>
              <a:rPr lang="ko-KR" altLang="en-US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탐색적 데이터 분석</a:t>
            </a: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pc="-1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09EE5C-B99D-4C02-B3EF-75DF2C8A8B9E}"/>
              </a:ext>
            </a:extLst>
          </p:cNvPr>
          <p:cNvSpPr txBox="1"/>
          <p:nvPr/>
        </p:nvSpPr>
        <p:spPr>
          <a:xfrm>
            <a:off x="3714744" y="3784825"/>
            <a:ext cx="346931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Feature Engineering</a:t>
            </a:r>
            <a:endParaRPr lang="ko-KR" altLang="en-US" spc="-1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09EE5C-B99D-4C02-B3EF-75DF2C8A8B9E}"/>
              </a:ext>
            </a:extLst>
          </p:cNvPr>
          <p:cNvSpPr txBox="1"/>
          <p:nvPr/>
        </p:nvSpPr>
        <p:spPr>
          <a:xfrm>
            <a:off x="3714744" y="4463486"/>
            <a:ext cx="346931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예측 모델 생성 및 튜닝</a:t>
            </a:r>
            <a:endParaRPr lang="ko-KR" altLang="en-US" spc="-1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609EE5C-B99D-4C02-B3EF-75DF2C8A8B9E}"/>
              </a:ext>
            </a:extLst>
          </p:cNvPr>
          <p:cNvSpPr txBox="1"/>
          <p:nvPr/>
        </p:nvSpPr>
        <p:spPr>
          <a:xfrm>
            <a:off x="3714744" y="5142147"/>
            <a:ext cx="346931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아쉬운 점</a:t>
            </a:r>
            <a:endParaRPr lang="ko-KR" altLang="en-US" spc="-15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1785918" y="4000504"/>
            <a:ext cx="3286148" cy="0"/>
          </a:xfrm>
          <a:prstGeom prst="line">
            <a:avLst/>
          </a:prstGeom>
          <a:ln>
            <a:solidFill>
              <a:srgbClr val="73C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844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Feature Engineering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타겟변수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(‘18~20_ride’)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와 상관계수가 가장 높았던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‘10~12_ride ‘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변수로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Seaborn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라이브러리의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Scatterplot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을 그려봄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왼쪽 그래프는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‘AVE’*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기준으로 상위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25%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해당하는 데이터의 분포이며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오른쪽 그래프는 나머지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75%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해당함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두 데이터의 분포가 서로 다른 것을 확인 가능함 → 서로 다른 예측 모델을 적용하기로 결정</a:t>
            </a:r>
            <a:endParaRPr lang="en-US" altLang="ko-KR" sz="1200" spc="-20" dirty="0" smtClean="0">
              <a:ln>
                <a:solidFill>
                  <a:srgbClr val="1A4D95">
                    <a:alpha val="52000"/>
                  </a:srgbClr>
                </a:solidFill>
              </a:ln>
              <a:solidFill>
                <a:srgbClr val="1A4D95"/>
              </a:solidFill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사분위수에 따른 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Train set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분리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497" y="2044762"/>
            <a:ext cx="8572528" cy="3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14480" y="5643578"/>
            <a:ext cx="2128853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상위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25%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data 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용 모델 적용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2198" y="5643578"/>
            <a:ext cx="2128853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그 외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75%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data 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용 모델 적용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7000892" y="5572140"/>
            <a:ext cx="251841" cy="22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500298" y="5572140"/>
            <a:ext cx="251841" cy="22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33" y="6276995"/>
            <a:ext cx="2995642" cy="3047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ko-KR" sz="1100" dirty="0" smtClean="0"/>
              <a:t>* AVE : </a:t>
            </a:r>
            <a:r>
              <a:rPr lang="ko-KR" altLang="en-US" sz="1100" dirty="0" err="1" smtClean="0"/>
              <a:t>정류소별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일 승하차 총 승객수의 평균</a:t>
            </a:r>
            <a:endParaRPr lang="ko-KR" alt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예측 모델 생성 및 튜닝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탑승객 수를 예측하는 문제이므로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회귀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(Regression)’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모델 중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LigthGBM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과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RandomForest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개를 선정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LightGBM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은 속도는 빠른 반면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RMSE(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평가 지표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가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RandomForest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보다 아주 약간 낮게 나타남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예측 모델 선정 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44" y="2166929"/>
            <a:ext cx="8698054" cy="258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217507" y="3882461"/>
            <a:ext cx="6173768" cy="775264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4786322"/>
            <a:ext cx="6624666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ko-KR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RMSE</a:t>
            </a:r>
            <a:r>
              <a:rPr lang="ko-KR" altLang="en-US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를 측정하면 </a:t>
            </a:r>
            <a:r>
              <a:rPr lang="en-US" altLang="ko-KR" sz="14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LightGBM</a:t>
            </a:r>
            <a:r>
              <a:rPr lang="en-US" altLang="ko-KR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 </a:t>
            </a:r>
            <a:r>
              <a:rPr lang="ko-KR" altLang="en-US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보다 </a:t>
            </a:r>
            <a:r>
              <a:rPr lang="en-US" altLang="ko-KR" sz="14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RandomForest</a:t>
            </a:r>
            <a:r>
              <a:rPr lang="ko-KR" altLang="en-US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가 평균적으로 </a:t>
            </a:r>
            <a:r>
              <a:rPr lang="en-US" altLang="ko-KR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0.1 </a:t>
            </a:r>
            <a:r>
              <a:rPr lang="ko-KR" altLang="en-US" sz="14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정도 높음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6858048" cy="451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예측 모델 생성 및 튜닝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571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3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LightGBM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개의 모델 모두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타겟변수가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높을 때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RandomForest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보다 잘 하는 경향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(=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상향 예측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3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RandomForest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 모델은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우향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예측을 더 잘하는 편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이상치보다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일반적인 데이터 셋에 잘 적응하는 것으로 보임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3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결국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RMSE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가 소폭 높고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이상치보다는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일반 데이터가 많다는 점에서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RandomForest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최종 모델로 선정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예측 모델 선정 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7422" y="1928802"/>
            <a:ext cx="1714512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14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LightGBM</a:t>
            </a:r>
            <a:endParaRPr lang="ko-KR" altLang="en-US" sz="1400" spc="-20" dirty="0" smtClean="0">
              <a:ln>
                <a:solidFill>
                  <a:srgbClr val="1A4D95">
                    <a:alpha val="52000"/>
                  </a:srgbClr>
                </a:solidFill>
              </a:ln>
              <a:solidFill>
                <a:srgbClr val="1A4D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1928802"/>
            <a:ext cx="1714512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14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LightGBM</a:t>
            </a:r>
            <a:endParaRPr lang="ko-KR" altLang="en-US" sz="1400" spc="-20" dirty="0" smtClean="0">
              <a:ln>
                <a:solidFill>
                  <a:srgbClr val="1A4D95">
                    <a:alpha val="52000"/>
                  </a:srgbClr>
                </a:solidFill>
              </a:ln>
              <a:solidFill>
                <a:srgbClr val="1A4D9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4546" y="4214818"/>
            <a:ext cx="1714512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14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RandomForest</a:t>
            </a:r>
            <a:endParaRPr lang="ko-KR" altLang="en-US" sz="1400" spc="-20" dirty="0" smtClean="0">
              <a:ln>
                <a:solidFill>
                  <a:srgbClr val="1A4D95">
                    <a:alpha val="52000"/>
                  </a:srgbClr>
                </a:solidFill>
              </a:ln>
              <a:solidFill>
                <a:srgbClr val="1A4D9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4214818"/>
            <a:ext cx="1714512" cy="62864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1400" spc="-20" dirty="0" err="1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RandomForest</a:t>
            </a:r>
            <a:endParaRPr lang="ko-KR" altLang="en-US" sz="1400" spc="-20" dirty="0" smtClean="0">
              <a:ln>
                <a:solidFill>
                  <a:srgbClr val="1A4D95">
                    <a:alpha val="52000"/>
                  </a:srgbClr>
                </a:solidFill>
              </a:ln>
              <a:solidFill>
                <a:srgbClr val="1A4D95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57323" y="2409824"/>
            <a:ext cx="1419226" cy="866775"/>
          </a:xfrm>
          <a:prstGeom prst="roundRect">
            <a:avLst>
              <a:gd name="adj" fmla="val 1340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0628" y="2409824"/>
            <a:ext cx="1419226" cy="866775"/>
          </a:xfrm>
          <a:prstGeom prst="roundRect">
            <a:avLst>
              <a:gd name="adj" fmla="val 1340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85918" y="5214950"/>
            <a:ext cx="1419226" cy="866775"/>
          </a:xfrm>
          <a:prstGeom prst="roundRect">
            <a:avLst>
              <a:gd name="adj" fmla="val 13406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72066" y="5214950"/>
            <a:ext cx="1419226" cy="866775"/>
          </a:xfrm>
          <a:prstGeom prst="roundRect">
            <a:avLst>
              <a:gd name="adj" fmla="val 13406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예측 모델 생성 및 튜닝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전체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train data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의 개수는 약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40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만개 이므로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여기서 약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만개만 추출하여 최적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파라미터를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찾는 데 사용함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최적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파라미터를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찾는 방법으로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Grid Search CV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라이브러리를 적용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25%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모델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번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나머지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75%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모델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번 총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번을 수행함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최적 </a:t>
            </a:r>
            <a:r>
              <a:rPr lang="ko-KR" altLang="en-US" sz="1400" noProof="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파라미터</a:t>
            </a: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탐색 </a:t>
            </a: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(Grid Search)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214554"/>
            <a:ext cx="81231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예측 모델 생성 및 튜닝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찾아낸 최적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파라미터를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기반으로 전체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40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만개에 대한 학습을 진행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25%,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나머지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75%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로 분리하여 각 모델에 적용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3) </a:t>
            </a: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모델 학습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85" y="1857364"/>
            <a:ext cx="7858148" cy="328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571472" y="2428868"/>
            <a:ext cx="7715304" cy="775264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1472" y="4286256"/>
            <a:ext cx="7715304" cy="857256"/>
          </a:xfrm>
          <a:prstGeom prst="roundRect">
            <a:avLst>
              <a:gd name="adj" fmla="val 8491"/>
            </a:avLst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예측 모델 생성 및 튜닝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가최종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(*PPT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작성 시점에 발표 안 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 Score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기준으로 전체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262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팀 중에서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82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등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32%), RMSE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2.50107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받음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등과는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0.34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의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Gap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 있음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4) </a:t>
            </a: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결과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34" y="1933564"/>
            <a:ext cx="8286776" cy="194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286124"/>
            <a:ext cx="8248680" cy="2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아쉬운 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l="1179" t="958" r="1456" b="1149"/>
          <a:stretch>
            <a:fillRect/>
          </a:stretch>
        </p:blipFill>
        <p:spPr bwMode="auto">
          <a:xfrm>
            <a:off x="1928794" y="2786058"/>
            <a:ext cx="4924436" cy="3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31213" y="2428868"/>
            <a:ext cx="4319599" cy="371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1200" spc="-2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LightGBM</a:t>
            </a:r>
            <a:r>
              <a:rPr lang="ko-KR" altLang="en-US" sz="1200" spc="-2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의 변수별 회귀계수 그래프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142984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주차장이 많을 수록 ‘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승객수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’가 많았음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처음 가설은 승객수가 적을 것이라고 생각한 것과 반대의 결과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 </a:t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이는 주차장이 많은 지역이 상점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회사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관광지 등이 근처에 있었던 걸 간과한 것으로 보임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주요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승차장명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추출한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Keyword)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은 상위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25%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정류소에서만 유의미한 수준이었음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.(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상관계수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0.25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이상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기상자료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강수량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풍속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온도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중에서 강수량은 타 변수들 대비 상대적으로 낮은 영향력을 보여줌</a:t>
            </a: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가설에 대한 부분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아쉬운 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285860"/>
            <a:ext cx="8306782" cy="43577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PPT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모두 담지는 못했지만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다양한 변수를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Test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했으나 유의미한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RMSE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점수를 얻는 데 실패함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/>
              <a:t>- </a:t>
            </a:r>
            <a:r>
              <a:rPr lang="ko-KR" altLang="en-US" sz="1200" spc="-20" dirty="0" smtClean="0"/>
              <a:t>정류소 반경 </a:t>
            </a:r>
            <a:r>
              <a:rPr lang="en-US" altLang="ko-KR" sz="1200" spc="-20" dirty="0" smtClean="0"/>
              <a:t>500m </a:t>
            </a:r>
            <a:r>
              <a:rPr lang="ko-KR" altLang="en-US" sz="1200" spc="-20" dirty="0" smtClean="0"/>
              <a:t>이내에 있는 초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중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고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대학교 개수에 대한 변수</a:t>
            </a:r>
            <a:r>
              <a:rPr lang="en-US" altLang="ko-KR" sz="1200" spc="-20" dirty="0" smtClean="0"/>
              <a:t/>
            </a:r>
            <a:br>
              <a:rPr lang="en-US" altLang="ko-KR" sz="1200" spc="-20" dirty="0" smtClean="0"/>
            </a:br>
            <a:r>
              <a:rPr lang="en-US" altLang="ko-KR" sz="1200" spc="-20" dirty="0" smtClean="0"/>
              <a:t>- </a:t>
            </a:r>
            <a:r>
              <a:rPr lang="ko-KR" altLang="en-US" sz="1200" spc="-20" dirty="0" err="1" smtClean="0"/>
              <a:t>정류소별</a:t>
            </a:r>
            <a:r>
              <a:rPr lang="ko-KR" altLang="en-US" sz="1200" spc="-20" dirty="0" smtClean="0"/>
              <a:t> 승차 평균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하차 평균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승차 비율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하차 비율</a:t>
            </a:r>
            <a:r>
              <a:rPr lang="en-US" altLang="ko-KR" sz="1200" spc="-20" dirty="0" smtClean="0"/>
              <a:t> </a:t>
            </a:r>
            <a:r>
              <a:rPr lang="ko-KR" altLang="en-US" sz="1200" spc="-20" dirty="0" smtClean="0"/>
              <a:t>등 </a:t>
            </a:r>
            <a:r>
              <a:rPr lang="en-US" altLang="ko-KR" sz="1200" spc="-20" dirty="0" smtClean="0"/>
              <a:t/>
            </a:r>
            <a:br>
              <a:rPr lang="en-US" altLang="ko-KR" sz="1200" spc="-20" dirty="0" smtClean="0"/>
            </a:br>
            <a:r>
              <a:rPr lang="en-US" altLang="ko-KR" sz="1200" spc="-20" dirty="0" smtClean="0"/>
              <a:t>- </a:t>
            </a:r>
            <a:r>
              <a:rPr lang="ko-KR" altLang="en-US" sz="1200" spc="-20" dirty="0" smtClean="0"/>
              <a:t>정류소 인근 관광지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주거지 정보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Scaler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로 다양한 시도를 했지만 유의미한 성과를 내지 못한 아쉬움이 남음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/>
              <a:t>- Log </a:t>
            </a:r>
            <a:r>
              <a:rPr lang="ko-KR" altLang="en-US" sz="1200" spc="-20" dirty="0" smtClean="0"/>
              <a:t>변환을 해봤지만 딱 한번만 유의미한 결과를 얻어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추후엔 시도하지 않았음</a:t>
            </a:r>
            <a:r>
              <a:rPr lang="en-US" altLang="ko-KR" sz="1200" spc="-20" dirty="0" smtClean="0"/>
              <a:t/>
            </a:r>
            <a:br>
              <a:rPr lang="en-US" altLang="ko-KR" sz="1200" spc="-20" dirty="0" smtClean="0"/>
            </a:br>
            <a:r>
              <a:rPr lang="en-US" altLang="ko-KR" sz="1200" spc="-20" dirty="0" smtClean="0"/>
              <a:t>- </a:t>
            </a:r>
            <a:r>
              <a:rPr lang="en-US" altLang="ko-KR" sz="1200" spc="-20" dirty="0" err="1" smtClean="0"/>
              <a:t>MinMaxScaler</a:t>
            </a:r>
            <a:r>
              <a:rPr lang="en-US" altLang="ko-KR" sz="1200" spc="-20" dirty="0" smtClean="0"/>
              <a:t>, </a:t>
            </a:r>
            <a:r>
              <a:rPr lang="en-US" altLang="ko-KR" sz="1200" spc="-20" dirty="0" err="1" smtClean="0"/>
              <a:t>RobustScaler</a:t>
            </a:r>
            <a:r>
              <a:rPr lang="en-US" altLang="ko-KR" sz="1200" spc="-20" dirty="0" smtClean="0"/>
              <a:t>, </a:t>
            </a:r>
            <a:r>
              <a:rPr lang="en-US" altLang="ko-KR" sz="1200" spc="-20" dirty="0" err="1" smtClean="0"/>
              <a:t>StandardScaler</a:t>
            </a:r>
            <a:r>
              <a:rPr lang="en-US" altLang="ko-KR" sz="1200" spc="-20" dirty="0" smtClean="0"/>
              <a:t> </a:t>
            </a:r>
            <a:r>
              <a:rPr lang="ko-KR" altLang="en-US" sz="1200" spc="-20" dirty="0" smtClean="0"/>
              <a:t>등 시도했지만 점수가 크게 향상되지 않았음</a:t>
            </a:r>
            <a:r>
              <a:rPr lang="en-US" altLang="ko-KR" sz="1200" spc="-20" dirty="0" smtClean="0"/>
              <a:t/>
            </a:r>
            <a:br>
              <a:rPr lang="en-US" altLang="ko-KR" sz="1200" spc="-20" dirty="0" smtClean="0"/>
            </a:br>
            <a:r>
              <a:rPr lang="en-US" altLang="ko-KR" sz="1200" spc="-20" dirty="0" smtClean="0"/>
              <a:t>- </a:t>
            </a:r>
            <a:r>
              <a:rPr lang="en-US" altLang="ko-KR" sz="1200" spc="-20" dirty="0" err="1" smtClean="0"/>
              <a:t>Scaler</a:t>
            </a:r>
            <a:r>
              <a:rPr lang="ko-KR" altLang="en-US" sz="1200" spc="-20" dirty="0" smtClean="0"/>
              <a:t>별 </a:t>
            </a:r>
            <a:r>
              <a:rPr lang="ko-KR" altLang="en-US" sz="1200" spc="-20" dirty="0" err="1" smtClean="0"/>
              <a:t>파라미터</a:t>
            </a:r>
            <a:r>
              <a:rPr lang="ko-KR" altLang="en-US" sz="1200" spc="-20" dirty="0" smtClean="0"/>
              <a:t> 튜닝에 대한 지식과 경험이 적어 잘 활용하지 못했던 것 같음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모델에 대한 낮은 이해 및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활용성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/>
              <a:t>- </a:t>
            </a:r>
            <a:r>
              <a:rPr lang="ko-KR" altLang="en-US" sz="1200" spc="-20" dirty="0" smtClean="0"/>
              <a:t>전반적으로 모델에 대한 이해도가 높지 않아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단순히 </a:t>
            </a:r>
            <a:r>
              <a:rPr lang="en-US" altLang="ko-KR" sz="1200" spc="-20" dirty="0" smtClean="0"/>
              <a:t>RMSE </a:t>
            </a:r>
            <a:r>
              <a:rPr lang="ko-KR" altLang="en-US" sz="1200" spc="-20" dirty="0" smtClean="0"/>
              <a:t>점수로만 모델을 선정했던 것이 아쉬움</a:t>
            </a:r>
            <a:r>
              <a:rPr lang="en-US" altLang="ko-KR" sz="1200" spc="-20" dirty="0" smtClean="0"/>
              <a:t/>
            </a:r>
            <a:br>
              <a:rPr lang="en-US" altLang="ko-KR" sz="1200" spc="-20" dirty="0" smtClean="0"/>
            </a:br>
            <a:r>
              <a:rPr lang="en-US" altLang="ko-KR" sz="1200" spc="-20" dirty="0" smtClean="0"/>
              <a:t>- </a:t>
            </a:r>
            <a:r>
              <a:rPr lang="ko-KR" altLang="en-US" sz="1200" spc="-20" dirty="0" smtClean="0"/>
              <a:t>데이터 분포</a:t>
            </a:r>
            <a:r>
              <a:rPr lang="en-US" altLang="ko-KR" sz="1200" spc="-20" dirty="0" smtClean="0"/>
              <a:t>, </a:t>
            </a:r>
            <a:r>
              <a:rPr lang="ko-KR" altLang="en-US" sz="1200" spc="-20" dirty="0" smtClean="0"/>
              <a:t>특성에 따라 적용하는 모델을 알았다면 시간 단축</a:t>
            </a:r>
            <a:r>
              <a:rPr lang="en-US" altLang="ko-KR" sz="1200" spc="-20" dirty="0" smtClean="0"/>
              <a:t> </a:t>
            </a:r>
            <a:r>
              <a:rPr lang="ko-KR" altLang="en-US" sz="1200" spc="-20" dirty="0" smtClean="0"/>
              <a:t>및</a:t>
            </a:r>
            <a:r>
              <a:rPr lang="en-US" altLang="ko-KR" sz="1200" spc="-20" dirty="0" smtClean="0"/>
              <a:t> </a:t>
            </a:r>
            <a:r>
              <a:rPr lang="ko-KR" altLang="en-US" sz="1200" spc="-20" dirty="0" smtClean="0"/>
              <a:t>효과적이었을 것 같음</a:t>
            </a:r>
            <a:r>
              <a:rPr lang="en-US" altLang="ko-KR" sz="1200" spc="-20" dirty="0" smtClean="0"/>
              <a:t/>
            </a:r>
            <a:br>
              <a:rPr lang="en-US" altLang="ko-KR" sz="1200" spc="-20" dirty="0" smtClean="0"/>
            </a:br>
            <a:r>
              <a:rPr lang="en-US" altLang="ko-KR" sz="1200" spc="-20" dirty="0" smtClean="0"/>
              <a:t>- Grid Search </a:t>
            </a:r>
            <a:r>
              <a:rPr lang="en-US" altLang="ko-KR" sz="1200" spc="-20" dirty="0" err="1" smtClean="0"/>
              <a:t>cv</a:t>
            </a:r>
            <a:r>
              <a:rPr lang="ko-KR" altLang="en-US" sz="1200" spc="-20" dirty="0" smtClean="0"/>
              <a:t>를 통해 </a:t>
            </a:r>
            <a:r>
              <a:rPr lang="ko-KR" altLang="en-US" sz="1200" spc="-20" dirty="0" err="1" smtClean="0"/>
              <a:t>파라미터를</a:t>
            </a:r>
            <a:r>
              <a:rPr lang="ko-KR" altLang="en-US" sz="1200" spc="-20" dirty="0" smtClean="0"/>
              <a:t> 찾았지만</a:t>
            </a:r>
            <a:r>
              <a:rPr lang="en-US" altLang="ko-KR" sz="1200" spc="-20" dirty="0" smtClean="0"/>
              <a:t>, 4</a:t>
            </a:r>
            <a:r>
              <a:rPr lang="ko-KR" altLang="en-US" sz="1200" spc="-20" dirty="0" smtClean="0"/>
              <a:t>종류의 </a:t>
            </a:r>
            <a:r>
              <a:rPr lang="ko-KR" altLang="en-US" sz="1200" spc="-20" dirty="0" err="1" smtClean="0"/>
              <a:t>파라미터로만</a:t>
            </a:r>
            <a:r>
              <a:rPr lang="ko-KR" altLang="en-US" sz="1200" spc="-20" dirty="0" smtClean="0"/>
              <a:t> 찾지 말고 더 다양한 </a:t>
            </a:r>
            <a:r>
              <a:rPr lang="ko-KR" altLang="en-US" sz="1200" spc="-20" dirty="0" err="1" smtClean="0"/>
              <a:t>파라미터를</a:t>
            </a:r>
            <a:r>
              <a:rPr lang="ko-KR" altLang="en-US" sz="1200" spc="-20" dirty="0" smtClean="0"/>
              <a:t> 추가해서 </a:t>
            </a:r>
            <a:r>
              <a:rPr lang="en-US" altLang="ko-KR" sz="1200" spc="-20" dirty="0" smtClean="0"/>
              <a:t>Grid Search </a:t>
            </a:r>
            <a:r>
              <a:rPr lang="ko-KR" altLang="en-US" sz="1200" spc="-20" dirty="0" smtClean="0"/>
              <a:t>하는 것이 좋았을 것으로 생각됨</a:t>
            </a:r>
            <a:endParaRPr lang="en-US" altLang="ko-KR" sz="1200" spc="-20" dirty="0" smtClean="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 </a:t>
            </a: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에 대한 부분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78315C5-AD0E-410D-952A-A51232A4D2C5}"/>
              </a:ext>
            </a:extLst>
          </p:cNvPr>
          <p:cNvSpPr/>
          <p:nvPr/>
        </p:nvSpPr>
        <p:spPr>
          <a:xfrm>
            <a:off x="175982" y="4114970"/>
            <a:ext cx="5698846" cy="59098"/>
          </a:xfrm>
          <a:prstGeom prst="rect">
            <a:avLst/>
          </a:prstGeom>
          <a:solidFill>
            <a:srgbClr val="184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35E02B-435C-4957-9C12-2C014397BE30}"/>
              </a:ext>
            </a:extLst>
          </p:cNvPr>
          <p:cNvSpPr txBox="1"/>
          <p:nvPr/>
        </p:nvSpPr>
        <p:spPr>
          <a:xfrm>
            <a:off x="175982" y="3370988"/>
            <a:ext cx="5522346" cy="707886"/>
          </a:xfrm>
          <a:prstGeom prst="rect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rgbClr val="18498E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57038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44" y="1502722"/>
            <a:ext cx="8643998" cy="11726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08000">
              <a:lnSpc>
                <a:spcPct val="135000"/>
              </a:lnSpc>
            </a:pPr>
            <a:r>
              <a:rPr lang="en-US" altLang="ko-KR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추진 배경</a:t>
            </a:r>
            <a:endParaRPr lang="ko-KR" altLang="en-US" sz="1200" spc="-50" dirty="0"/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/>
              <a:t>제주도내 주민등록인구는 </a:t>
            </a:r>
            <a:r>
              <a:rPr lang="en-US" altLang="ko-KR" sz="1200" spc="-50" dirty="0"/>
              <a:t>2019</a:t>
            </a:r>
            <a:r>
              <a:rPr lang="ko-KR" altLang="en-US" sz="1200" spc="-50" dirty="0"/>
              <a:t>년 </a:t>
            </a:r>
            <a:r>
              <a:rPr lang="en-US" altLang="ko-KR" sz="1200" spc="-50" dirty="0"/>
              <a:t>11</a:t>
            </a:r>
            <a:r>
              <a:rPr lang="ko-KR" altLang="en-US" sz="1200" spc="-50" dirty="0"/>
              <a:t>월 기준 </a:t>
            </a:r>
            <a:r>
              <a:rPr lang="en-US" altLang="ko-KR" sz="1200" spc="-50" dirty="0"/>
              <a:t>69</a:t>
            </a:r>
            <a:r>
              <a:rPr lang="ko-KR" altLang="en-US" sz="1200" spc="-50" dirty="0" err="1"/>
              <a:t>만명으로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연평균 </a:t>
            </a:r>
            <a:r>
              <a:rPr lang="en-US" altLang="ko-KR" sz="1200" spc="-50" dirty="0"/>
              <a:t>4%</a:t>
            </a:r>
            <a:r>
              <a:rPr lang="ko-KR" altLang="en-US" sz="1200" spc="-50" dirty="0" smtClean="0"/>
              <a:t>대로 성장함</a:t>
            </a:r>
            <a:endParaRPr lang="en-US" altLang="ko-KR" sz="1200" spc="-50" dirty="0"/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/>
              <a:t>제주도민 증가와 외국인의 증가로 현재 </a:t>
            </a:r>
            <a:r>
              <a:rPr lang="ko-KR" altLang="en-US" sz="1400" b="1" spc="-50" dirty="0">
                <a:solidFill>
                  <a:srgbClr val="1A4D95"/>
                </a:solidFill>
              </a:rPr>
              <a:t>제주도의 교통체증이 심각한 </a:t>
            </a:r>
            <a:r>
              <a:rPr lang="ko-KR" altLang="en-US" sz="1400" b="1" spc="-50" dirty="0" smtClean="0">
                <a:solidFill>
                  <a:srgbClr val="1A4D95"/>
                </a:solidFill>
              </a:rPr>
              <a:t>문제</a:t>
            </a:r>
            <a:endParaRPr lang="en-US" altLang="ko-KR" sz="1200" spc="-50" dirty="0">
              <a:solidFill>
                <a:srgbClr val="1A4D95"/>
              </a:solidFill>
            </a:endParaRPr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en-US" altLang="ko-KR" sz="1200" spc="-50" dirty="0"/>
              <a:t>2017</a:t>
            </a:r>
            <a:r>
              <a:rPr lang="ko-KR" altLang="en-US" sz="1200" spc="-50" dirty="0"/>
              <a:t>년 한국은행 제주본부에 따르면 제주도 일부 지역은 교통체증이 서울보다 </a:t>
            </a:r>
            <a:r>
              <a:rPr lang="ko-KR" altLang="en-US" sz="1200" spc="-50" dirty="0" smtClean="0"/>
              <a:t>심각한 수준</a:t>
            </a:r>
            <a:endParaRPr lang="en-US" altLang="ko-KR" sz="1200" spc="-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-16" y="785794"/>
            <a:ext cx="9144032" cy="57664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퇴근시간 승차인원을 예측하는 모델을 만듦으로써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 제주도 버스의 효율적인 운행을 위한 시사점 도출 및 강의에서 배운 내용 적용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844" y="2881553"/>
            <a:ext cx="4500594" cy="16296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08000">
              <a:lnSpc>
                <a:spcPct val="135000"/>
              </a:lnSpc>
            </a:pPr>
            <a:r>
              <a:rPr lang="en-US" altLang="ko-KR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주최 </a:t>
            </a:r>
            <a:r>
              <a:rPr lang="en-US" altLang="ko-KR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주관 </a:t>
            </a:r>
            <a:r>
              <a:rPr lang="en-US" altLang="ko-KR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일정</a:t>
            </a:r>
            <a:endParaRPr lang="ko-KR" altLang="en-US" sz="1200" spc="-50" dirty="0"/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 smtClean="0"/>
              <a:t>주최 </a:t>
            </a:r>
            <a:r>
              <a:rPr lang="en-US" altLang="ko-KR" sz="1200" spc="-50" dirty="0" smtClean="0"/>
              <a:t>: (</a:t>
            </a:r>
            <a:r>
              <a:rPr lang="ko-KR" altLang="en-US" sz="1200" spc="-50" dirty="0" smtClean="0"/>
              <a:t>재</a:t>
            </a:r>
            <a:r>
              <a:rPr lang="en-US" altLang="ko-KR" sz="1200" spc="-50" dirty="0" smtClean="0"/>
              <a:t>)</a:t>
            </a:r>
            <a:r>
              <a:rPr lang="ko-KR" altLang="en-US" sz="1200" spc="-50" dirty="0" err="1" smtClean="0"/>
              <a:t>제주테크노파크</a:t>
            </a:r>
            <a:endParaRPr lang="ko-KR" altLang="en-US" sz="1200" spc="-50" dirty="0" smtClean="0"/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 smtClean="0"/>
              <a:t>주관 </a:t>
            </a:r>
            <a:r>
              <a:rPr lang="en-US" altLang="ko-KR" sz="1200" spc="-50" dirty="0" smtClean="0"/>
              <a:t>: DACON</a:t>
            </a:r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 smtClean="0"/>
              <a:t>일정</a:t>
            </a:r>
            <a:endParaRPr lang="en-US" altLang="ko-KR" sz="1200" spc="-50" dirty="0" smtClean="0"/>
          </a:p>
          <a:p>
            <a:pPr indent="108000">
              <a:lnSpc>
                <a:spcPct val="135000"/>
              </a:lnSpc>
            </a:pPr>
            <a:r>
              <a:rPr lang="ko-KR" altLang="en-US" sz="1200" spc="-50" dirty="0" smtClean="0"/>
              <a:t>제출 </a:t>
            </a:r>
            <a:r>
              <a:rPr lang="en-US" altLang="ko-KR" sz="1200" spc="-50" dirty="0" smtClean="0"/>
              <a:t>: 2019</a:t>
            </a:r>
            <a:r>
              <a:rPr lang="ko-KR" altLang="en-US" sz="1200" spc="-50" dirty="0" smtClean="0"/>
              <a:t>년 </a:t>
            </a:r>
            <a:r>
              <a:rPr lang="en-US" altLang="ko-KR" sz="1200" spc="-50" dirty="0" smtClean="0"/>
              <a:t>11</a:t>
            </a:r>
            <a:r>
              <a:rPr lang="ko-KR" altLang="en-US" sz="1200" spc="-50" dirty="0" smtClean="0"/>
              <a:t>월 </a:t>
            </a:r>
            <a:r>
              <a:rPr lang="en-US" altLang="ko-KR" sz="1200" spc="-50" dirty="0" smtClean="0"/>
              <a:t>11</a:t>
            </a:r>
            <a:r>
              <a:rPr lang="ko-KR" altLang="en-US" sz="1200" spc="-50" dirty="0" smtClean="0"/>
              <a:t>일 </a:t>
            </a:r>
            <a:r>
              <a:rPr lang="en-US" altLang="ko-KR" sz="1200" spc="-50" dirty="0" smtClean="0"/>
              <a:t>09:00 ~ 2019</a:t>
            </a:r>
            <a:r>
              <a:rPr lang="ko-KR" altLang="en-US" sz="1200" spc="-50" dirty="0" smtClean="0"/>
              <a:t>년 </a:t>
            </a:r>
            <a:r>
              <a:rPr lang="en-US" altLang="ko-KR" sz="1200" spc="-50" dirty="0" smtClean="0"/>
              <a:t>12</a:t>
            </a:r>
            <a:r>
              <a:rPr lang="ko-KR" altLang="en-US" sz="1200" spc="-50" dirty="0" smtClean="0"/>
              <a:t>월 </a:t>
            </a:r>
            <a:r>
              <a:rPr lang="en-US" altLang="ko-KR" sz="1200" spc="-50" dirty="0" smtClean="0"/>
              <a:t>06</a:t>
            </a:r>
            <a:r>
              <a:rPr lang="ko-KR" altLang="en-US" sz="1200" spc="-50" dirty="0" smtClean="0"/>
              <a:t>일 </a:t>
            </a:r>
            <a:r>
              <a:rPr lang="en-US" altLang="ko-KR" sz="1200" spc="-50" dirty="0" smtClean="0"/>
              <a:t>23:59 </a:t>
            </a:r>
          </a:p>
          <a:p>
            <a:pPr indent="108000">
              <a:lnSpc>
                <a:spcPct val="135000"/>
              </a:lnSpc>
            </a:pPr>
            <a:r>
              <a:rPr lang="ko-KR" altLang="en-US" sz="1200" spc="-50" dirty="0" smtClean="0"/>
              <a:t>평가 및 수상자 발표 </a:t>
            </a:r>
            <a:r>
              <a:rPr lang="en-US" altLang="ko-KR" sz="1200" spc="-50" dirty="0" smtClean="0"/>
              <a:t>: 2019</a:t>
            </a:r>
            <a:r>
              <a:rPr lang="ko-KR" altLang="en-US" sz="1200" spc="-50" dirty="0" smtClean="0"/>
              <a:t>년 </a:t>
            </a:r>
            <a:r>
              <a:rPr lang="en-US" altLang="ko-KR" sz="1200" spc="-50" dirty="0" smtClean="0"/>
              <a:t>12</a:t>
            </a:r>
            <a:r>
              <a:rPr lang="ko-KR" altLang="en-US" sz="1200" spc="-50" dirty="0" smtClean="0"/>
              <a:t>월 </a:t>
            </a:r>
            <a:r>
              <a:rPr lang="en-US" altLang="ko-KR" sz="1200" spc="-50" dirty="0" smtClean="0"/>
              <a:t>07</a:t>
            </a:r>
            <a:r>
              <a:rPr lang="ko-KR" altLang="en-US" sz="1200" spc="-50" dirty="0" smtClean="0"/>
              <a:t>일 </a:t>
            </a:r>
            <a:r>
              <a:rPr lang="en-US" altLang="ko-KR" sz="1200" spc="-50" dirty="0" smtClean="0"/>
              <a:t>~ 12</a:t>
            </a:r>
            <a:r>
              <a:rPr lang="ko-KR" altLang="en-US" sz="1200" spc="-50" dirty="0" smtClean="0"/>
              <a:t>월 </a:t>
            </a:r>
            <a:r>
              <a:rPr lang="en-US" altLang="ko-KR" sz="1200" spc="-50" dirty="0" smtClean="0"/>
              <a:t>16</a:t>
            </a:r>
            <a:r>
              <a:rPr lang="ko-KR" altLang="en-US" sz="1200" spc="-50" dirty="0" smtClean="0"/>
              <a:t>일</a:t>
            </a:r>
            <a:endParaRPr lang="en-US" altLang="ko-KR" sz="1200" spc="-5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42844" y="4696657"/>
            <a:ext cx="9001188" cy="1712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08000">
              <a:lnSpc>
                <a:spcPct val="135000"/>
              </a:lnSpc>
            </a:pPr>
            <a:r>
              <a:rPr lang="en-US" altLang="ko-KR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3) </a:t>
            </a:r>
            <a:r>
              <a:rPr lang="ko-KR" altLang="en-US" sz="1400" spc="-5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평가 방법</a:t>
            </a:r>
            <a:endParaRPr lang="ko-KR" altLang="en-US" sz="1200" spc="-50" dirty="0"/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 smtClean="0"/>
              <a:t>참가자 하루 제출 횟수 </a:t>
            </a:r>
            <a:r>
              <a:rPr lang="en-US" altLang="ko-KR" sz="1200" spc="-50" dirty="0" smtClean="0"/>
              <a:t>: </a:t>
            </a:r>
            <a:r>
              <a:rPr lang="ko-KR" altLang="en-US" sz="1400" b="1" spc="-50" dirty="0" smtClean="0">
                <a:solidFill>
                  <a:srgbClr val="1A4D95"/>
                </a:solidFill>
              </a:rPr>
              <a:t>최대 </a:t>
            </a:r>
            <a:r>
              <a:rPr lang="en-US" altLang="ko-KR" sz="1400" b="1" spc="-50" dirty="0" smtClean="0">
                <a:solidFill>
                  <a:srgbClr val="1A4D95"/>
                </a:solidFill>
              </a:rPr>
              <a:t>3</a:t>
            </a:r>
            <a:r>
              <a:rPr lang="ko-KR" altLang="en-US" sz="1400" b="1" spc="-50" dirty="0" smtClean="0">
                <a:solidFill>
                  <a:srgbClr val="1A4D95"/>
                </a:solidFill>
              </a:rPr>
              <a:t>회</a:t>
            </a:r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400" b="1" spc="-50" dirty="0" smtClean="0">
                <a:solidFill>
                  <a:srgbClr val="1A4D95"/>
                </a:solidFill>
              </a:rPr>
              <a:t>평가 지표 </a:t>
            </a:r>
            <a:r>
              <a:rPr lang="en-US" altLang="ko-KR" sz="1400" b="1" spc="-50" dirty="0" smtClean="0">
                <a:solidFill>
                  <a:srgbClr val="1A4D95"/>
                </a:solidFill>
              </a:rPr>
              <a:t>: RMSE(Root Mean Squared Error)</a:t>
            </a:r>
          </a:p>
          <a:p>
            <a:pPr indent="108000">
              <a:lnSpc>
                <a:spcPct val="135000"/>
              </a:lnSpc>
              <a:buFont typeface="Arial" pitchFamily="34" charset="0"/>
              <a:buChar char="•"/>
            </a:pPr>
            <a:r>
              <a:rPr lang="ko-KR" altLang="en-US" sz="1200" spc="-50" dirty="0" smtClean="0"/>
              <a:t>평가 과정</a:t>
            </a:r>
          </a:p>
          <a:p>
            <a:pPr indent="108000">
              <a:lnSpc>
                <a:spcPct val="135000"/>
              </a:lnSpc>
            </a:pPr>
            <a:r>
              <a:rPr lang="en-US" altLang="ko-KR" sz="1200" spc="-50" dirty="0" smtClean="0"/>
              <a:t>A. </a:t>
            </a:r>
            <a:r>
              <a:rPr lang="ko-KR" altLang="en-US" sz="1200" spc="-50" dirty="0" smtClean="0"/>
              <a:t>임시 랭킹 </a:t>
            </a:r>
            <a:r>
              <a:rPr lang="en-US" altLang="ko-KR" sz="1200" spc="-50" dirty="0" smtClean="0"/>
              <a:t>(Public Score) : </a:t>
            </a:r>
            <a:r>
              <a:rPr lang="ko-KR" altLang="en-US" sz="1200" spc="-50" dirty="0" smtClean="0"/>
              <a:t>대회 중 </a:t>
            </a:r>
            <a:r>
              <a:rPr lang="en-US" altLang="ko-KR" sz="1200" spc="-50" dirty="0" smtClean="0"/>
              <a:t>test </a:t>
            </a:r>
            <a:r>
              <a:rPr lang="ko-KR" altLang="en-US" sz="1200" spc="-50" dirty="0" smtClean="0"/>
              <a:t>데이터의 </a:t>
            </a:r>
            <a:r>
              <a:rPr lang="en-US" altLang="ko-KR" sz="1200" spc="-50" dirty="0" smtClean="0"/>
              <a:t>"</a:t>
            </a:r>
            <a:r>
              <a:rPr lang="ko-KR" altLang="en-US" sz="1200" spc="-50" dirty="0" smtClean="0"/>
              <a:t>일부</a:t>
            </a:r>
            <a:r>
              <a:rPr lang="en-US" altLang="ko-KR" sz="1200" spc="-50" dirty="0" smtClean="0"/>
              <a:t>"</a:t>
            </a:r>
            <a:r>
              <a:rPr lang="ko-KR" altLang="en-US" sz="1200" spc="-50" dirty="0" smtClean="0"/>
              <a:t>로 </a:t>
            </a:r>
            <a:r>
              <a:rPr lang="ko-KR" altLang="en-US" sz="1200" spc="-50" dirty="0" err="1" smtClean="0"/>
              <a:t>스코어링</a:t>
            </a:r>
            <a:endParaRPr lang="ko-KR" altLang="en-US" sz="1200" spc="-50" dirty="0" smtClean="0"/>
          </a:p>
          <a:p>
            <a:pPr indent="108000">
              <a:lnSpc>
                <a:spcPct val="135000"/>
              </a:lnSpc>
            </a:pPr>
            <a:r>
              <a:rPr lang="en-US" altLang="ko-KR" sz="1200" spc="-50" dirty="0" smtClean="0"/>
              <a:t>B. </a:t>
            </a:r>
            <a:r>
              <a:rPr lang="ko-KR" altLang="en-US" sz="1200" spc="-50" dirty="0" smtClean="0"/>
              <a:t>최종 랭킹 </a:t>
            </a:r>
            <a:r>
              <a:rPr lang="en-US" altLang="ko-KR" sz="1200" spc="-50" dirty="0" smtClean="0"/>
              <a:t>(Private Score) : Public Score</a:t>
            </a:r>
            <a:r>
              <a:rPr lang="ko-KR" altLang="en-US" sz="1200" spc="-50" dirty="0" smtClean="0"/>
              <a:t>에서 사용하지 않은 </a:t>
            </a:r>
            <a:r>
              <a:rPr lang="en-US" altLang="ko-KR" sz="1200" spc="-50" dirty="0" smtClean="0"/>
              <a:t>test </a:t>
            </a:r>
            <a:r>
              <a:rPr lang="ko-KR" altLang="en-US" sz="1200" spc="-50" dirty="0" smtClean="0"/>
              <a:t>데이터의 나머지 부분으로 </a:t>
            </a:r>
            <a:r>
              <a:rPr lang="ko-KR" altLang="en-US" sz="1200" spc="-50" dirty="0" err="1" smtClean="0"/>
              <a:t>스코어링하며</a:t>
            </a:r>
            <a:r>
              <a:rPr lang="ko-KR" altLang="en-US" sz="1200" spc="-50" dirty="0" smtClean="0"/>
              <a:t> 대회 종료 이후에 공개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5752" y="3895728"/>
            <a:ext cx="4071966" cy="3831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08000">
              <a:lnSpc>
                <a:spcPct val="135000"/>
              </a:lnSpc>
            </a:pPr>
            <a:r>
              <a:rPr lang="ko-KR" altLang="en-US" sz="1400" b="1" spc="-50" dirty="0" smtClean="0">
                <a:solidFill>
                  <a:srgbClr val="1A4D95"/>
                </a:solidFill>
              </a:rPr>
              <a:t>▶ 강의 커리큘럼 상 </a:t>
            </a:r>
            <a:r>
              <a:rPr lang="en-US" altLang="ko-KR" sz="1400" b="1" spc="-50" dirty="0" smtClean="0">
                <a:solidFill>
                  <a:srgbClr val="1A4D95"/>
                </a:solidFill>
              </a:rPr>
              <a:t>11</a:t>
            </a:r>
            <a:r>
              <a:rPr lang="ko-KR" altLang="en-US" sz="1400" b="1" spc="-50" dirty="0" smtClean="0">
                <a:solidFill>
                  <a:srgbClr val="1A4D95"/>
                </a:solidFill>
              </a:rPr>
              <a:t>월 </a:t>
            </a:r>
            <a:r>
              <a:rPr lang="en-US" altLang="ko-KR" sz="1400" b="1" spc="-50" dirty="0" smtClean="0">
                <a:solidFill>
                  <a:srgbClr val="1A4D95"/>
                </a:solidFill>
              </a:rPr>
              <a:t>25</a:t>
            </a:r>
            <a:r>
              <a:rPr lang="ko-KR" altLang="en-US" sz="1400" b="1" spc="-50" dirty="0" smtClean="0">
                <a:solidFill>
                  <a:srgbClr val="1A4D95"/>
                </a:solidFill>
              </a:rPr>
              <a:t>일부터 참가함</a:t>
            </a:r>
            <a:endParaRPr lang="en-US" altLang="ko-KR" sz="1400" b="1" spc="-50" dirty="0" smtClean="0">
              <a:solidFill>
                <a:srgbClr val="1A4D9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285992"/>
            <a:ext cx="2428892" cy="21431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endParaRPr lang="en-US" altLang="ko-KR" sz="120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en-US" altLang="ko-KR" sz="1200" spc="-2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Seaborn</a:t>
            </a:r>
            <a:endParaRPr lang="en-US" altLang="ko-KR" sz="1200" spc="-2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Datetime</a:t>
            </a:r>
            <a:endParaRPr lang="en-US" altLang="ko-KR" sz="1200" spc="-2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Folium  :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지도 시각화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214282" y="857232"/>
            <a:ext cx="7886700" cy="2214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80000" indent="-252000">
              <a:lnSpc>
                <a:spcPct val="200000"/>
              </a:lnSpc>
              <a:spcBef>
                <a:spcPct val="0"/>
              </a:spcBef>
              <a:buFontTx/>
              <a:buAutoNum type="arabicParenR"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PC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환경 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윈도우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10 64bit</a:t>
            </a:r>
          </a:p>
          <a:p>
            <a:pPr marL="180000" marR="0" lvl="0" indent="-252000" algn="l" defTabSz="4572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작업 환경 </a:t>
            </a: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 Anaconda </a:t>
            </a:r>
            <a:r>
              <a:rPr lang="en-US" altLang="ko-KR" sz="1400" noProof="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Jupyter</a:t>
            </a:r>
            <a:r>
              <a:rPr lang="en-US" altLang="ko-KR" sz="140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Notebook</a:t>
            </a:r>
          </a:p>
          <a:p>
            <a:pPr marL="180000" indent="-252000">
              <a:lnSpc>
                <a:spcPct val="200000"/>
              </a:lnSpc>
              <a:spcBef>
                <a:spcPct val="0"/>
              </a:spcBef>
              <a:buFontTx/>
              <a:buAutoNum type="arabicParenR"/>
            </a:pP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사용 언어 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 Python 3.7</a:t>
            </a:r>
          </a:p>
          <a:p>
            <a:pPr marL="180000" marR="0" lvl="0" indent="-252000" algn="l" defTabSz="4572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주요 사용한 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라이브러리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140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 marR="0" lvl="0" indent="-252000" algn="l" defTabSz="4572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– Learning </a:t>
            </a:r>
            <a:r>
              <a:rPr kumimoji="0" lang="ko-KR" altLang="en-US" sz="1400" b="0" i="0" u="none" strike="noStrike" kern="1200" cap="none" spc="0" normalizeH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라이브러리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4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Sklearn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기반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0" lang="en-US" altLang="ko-KR" sz="1400" b="0" i="0" u="none" strike="noStrike" kern="1200" cap="none" spc="0" normalizeH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marR="0" lvl="0" indent="-252000" algn="l" defTabSz="4572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4857760"/>
            <a:ext cx="2428892" cy="21431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4429132"/>
            <a:ext cx="2428892" cy="21431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train_test_split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LGBMRegressor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XGBoostRegressor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RandomForestRegressor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GridSearchCV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cross_val_score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mean_squared_error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7554" y="4857760"/>
            <a:ext cx="2428892" cy="21431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1723" y="1571612"/>
            <a:ext cx="8960554" cy="4452310"/>
            <a:chOff x="357158" y="1500174"/>
            <a:chExt cx="8960554" cy="4452310"/>
          </a:xfrm>
        </p:grpSpPr>
        <p:sp>
          <p:nvSpPr>
            <p:cNvPr id="8" name="원형: 비어 있음 1">
              <a:extLst>
                <a:ext uri="{FF2B5EF4-FFF2-40B4-BE49-F238E27FC236}">
                  <a16:creationId xmlns:a16="http://schemas.microsoft.com/office/drawing/2014/main" xmlns="" id="{2E7D1B20-7272-46E3-8DBA-0DD1F1D95ADE}"/>
                </a:ext>
              </a:extLst>
            </p:cNvPr>
            <p:cNvSpPr/>
            <p:nvPr/>
          </p:nvSpPr>
          <p:spPr>
            <a:xfrm>
              <a:off x="3143240" y="1500174"/>
              <a:ext cx="3182324" cy="3150024"/>
            </a:xfrm>
            <a:prstGeom prst="donut">
              <a:avLst>
                <a:gd name="adj" fmla="val 6141"/>
              </a:avLst>
            </a:prstGeom>
            <a:solidFill>
              <a:srgbClr val="18498E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FBB6B17-DB21-4FCF-B572-F50904B7CAC6}"/>
                </a:ext>
              </a:extLst>
            </p:cNvPr>
            <p:cNvSpPr txBox="1"/>
            <p:nvPr/>
          </p:nvSpPr>
          <p:spPr>
            <a:xfrm>
              <a:off x="3871483" y="2500306"/>
              <a:ext cx="1744527" cy="9541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800" b="1" spc="-150" dirty="0" smtClean="0">
                  <a:latin typeface="맑은 고딕" pitchFamily="50" charset="-127"/>
                  <a:ea typeface="맑은 고딕" pitchFamily="50" charset="-127"/>
                </a:rPr>
                <a:t>퇴근 시간 </a:t>
              </a:r>
              <a:endParaRPr lang="en-US" altLang="ko-KR" sz="2800" b="1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2800" b="1" spc="-150" dirty="0" smtClean="0">
                  <a:latin typeface="맑은 고딕" pitchFamily="50" charset="-127"/>
                  <a:ea typeface="맑은 고딕" pitchFamily="50" charset="-127"/>
                </a:rPr>
                <a:t>교통 정체</a:t>
              </a:r>
              <a:endParaRPr lang="ko-KR" altLang="en-US" sz="2800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345856" y="2933535"/>
              <a:ext cx="1148922" cy="1148922"/>
              <a:chOff x="2573979" y="2957345"/>
              <a:chExt cx="1148922" cy="1148922"/>
            </a:xfrm>
          </p:grpSpPr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xmlns="" id="{A0FB8937-C9C9-4E3F-B15A-742AEF92566A}"/>
                  </a:ext>
                </a:extLst>
              </p:cNvPr>
              <p:cNvSpPr/>
              <p:nvPr/>
            </p:nvSpPr>
            <p:spPr>
              <a:xfrm>
                <a:off x="2573979" y="2957345"/>
                <a:ext cx="1148922" cy="1148922"/>
              </a:xfrm>
              <a:prstGeom prst="flowChartConnector">
                <a:avLst/>
              </a:prstGeom>
              <a:gradFill flip="none" rotWithShape="1">
                <a:gsLst>
                  <a:gs pos="12000">
                    <a:schemeClr val="bg1"/>
                  </a:gs>
                  <a:gs pos="57000">
                    <a:schemeClr val="bg1">
                      <a:lumMod val="95000"/>
                    </a:schemeClr>
                  </a:gs>
                  <a:gs pos="100000">
                    <a:srgbClr val="EAEAEA"/>
                  </a:gs>
                </a:gsLst>
                <a:lin ang="2700000" scaled="1"/>
                <a:tileRect/>
              </a:gradFill>
              <a:ln w="15875"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F02C5AA-BEBC-4788-B60F-996FAF355F77}"/>
                  </a:ext>
                </a:extLst>
              </p:cNvPr>
              <p:cNvSpPr txBox="1"/>
              <p:nvPr/>
            </p:nvSpPr>
            <p:spPr>
              <a:xfrm>
                <a:off x="2643928" y="3208641"/>
                <a:ext cx="1009025" cy="646331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solidFill>
                      <a:srgbClr val="18498E"/>
                    </a:solidFill>
                    <a:latin typeface="맑은 고딕" pitchFamily="50" charset="-127"/>
                    <a:ea typeface="맑은 고딕" pitchFamily="50" charset="-127"/>
                  </a:rPr>
                  <a:t>기상</a:t>
                </a:r>
                <a:endParaRPr lang="en-US" altLang="ko-KR" spc="-150" dirty="0" smtClean="0">
                  <a:solidFill>
                    <a:srgbClr val="18498E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solidFill>
                      <a:srgbClr val="18498E"/>
                    </a:solidFill>
                    <a:latin typeface="맑은 고딕" pitchFamily="50" charset="-127"/>
                    <a:ea typeface="맑은 고딕" pitchFamily="50" charset="-127"/>
                  </a:rPr>
                  <a:t>정보</a:t>
                </a:r>
                <a:endParaRPr lang="ko-KR" altLang="en-US" spc="-150" dirty="0">
                  <a:solidFill>
                    <a:srgbClr val="18498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159941" y="4216597"/>
              <a:ext cx="1157648" cy="1148922"/>
              <a:chOff x="3997539" y="3859407"/>
              <a:chExt cx="1157648" cy="1148922"/>
            </a:xfrm>
          </p:grpSpPr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xmlns="" id="{B72D4222-1918-4A91-8CB2-66C2AE7E59E1}"/>
                  </a:ext>
                </a:extLst>
              </p:cNvPr>
              <p:cNvSpPr/>
              <p:nvPr/>
            </p:nvSpPr>
            <p:spPr>
              <a:xfrm>
                <a:off x="4006265" y="3859407"/>
                <a:ext cx="1148922" cy="1148922"/>
              </a:xfrm>
              <a:prstGeom prst="flowChartConnector">
                <a:avLst/>
              </a:prstGeom>
              <a:gradFill flip="none" rotWithShape="1">
                <a:gsLst>
                  <a:gs pos="12000">
                    <a:schemeClr val="bg1"/>
                  </a:gs>
                  <a:gs pos="57000">
                    <a:schemeClr val="bg1">
                      <a:lumMod val="95000"/>
                    </a:schemeClr>
                  </a:gs>
                  <a:gs pos="100000">
                    <a:srgbClr val="EAEAEA"/>
                  </a:gs>
                </a:gsLst>
                <a:lin ang="2700000" scaled="1"/>
                <a:tileRect/>
              </a:gradFill>
              <a:ln w="15875"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5FDEC73-4E00-42C6-9490-BDE454EBD3F5}"/>
                  </a:ext>
                </a:extLst>
              </p:cNvPr>
              <p:cNvSpPr txBox="1"/>
              <p:nvPr/>
            </p:nvSpPr>
            <p:spPr>
              <a:xfrm>
                <a:off x="3997539" y="4110702"/>
                <a:ext cx="1148921" cy="646331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solidFill>
                      <a:srgbClr val="18498E"/>
                    </a:solidFill>
                    <a:latin typeface="맑은 고딕" pitchFamily="50" charset="-127"/>
                    <a:ea typeface="맑은 고딕" pitchFamily="50" charset="-127"/>
                  </a:rPr>
                  <a:t>인근</a:t>
                </a:r>
                <a:endParaRPr lang="en-US" altLang="ko-KR" spc="-150" dirty="0" smtClean="0">
                  <a:solidFill>
                    <a:srgbClr val="18498E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solidFill>
                      <a:srgbClr val="18498E"/>
                    </a:solidFill>
                    <a:latin typeface="맑은 고딕" pitchFamily="50" charset="-127"/>
                    <a:ea typeface="맑은 고딕" pitchFamily="50" charset="-127"/>
                  </a:rPr>
                  <a:t>주차장</a:t>
                </a:r>
                <a:endParaRPr lang="ko-KR" altLang="en-US" spc="-150" dirty="0">
                  <a:solidFill>
                    <a:srgbClr val="18498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910DE2B-9A22-4AE2-9264-425A54D0CE8F}"/>
                </a:ext>
              </a:extLst>
            </p:cNvPr>
            <p:cNvSpPr txBox="1"/>
            <p:nvPr/>
          </p:nvSpPr>
          <p:spPr>
            <a:xfrm>
              <a:off x="357158" y="3143248"/>
              <a:ext cx="1977397" cy="73866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날씨가 좋지 않으면 </a:t>
              </a:r>
              <a:endParaRPr lang="en-US" altLang="ko-KR" sz="1400" spc="-150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1400" spc="-150" dirty="0" err="1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자차보다는</a:t>
              </a:r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대중교통을 이용할 것</a:t>
              </a:r>
              <a:endPara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0852DAC-E68C-457A-B099-B31CB16FFD79}"/>
                </a:ext>
              </a:extLst>
            </p:cNvPr>
            <p:cNvSpPr txBox="1"/>
            <p:nvPr/>
          </p:nvSpPr>
          <p:spPr>
            <a:xfrm>
              <a:off x="3357554" y="5429264"/>
              <a:ext cx="2706756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주차장이 많다면</a:t>
              </a:r>
              <a:r>
                <a:rPr lang="en-US" altLang="ko-KR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대중교통보다 주차장을 이용할 것</a:t>
              </a:r>
              <a:endPara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7633A0F-42B1-405D-A4A6-0477D9901234}"/>
                </a:ext>
              </a:extLst>
            </p:cNvPr>
            <p:cNvSpPr txBox="1"/>
            <p:nvPr/>
          </p:nvSpPr>
          <p:spPr>
            <a:xfrm>
              <a:off x="7000892" y="3214686"/>
              <a:ext cx="2316820" cy="73866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제주도 승객이</a:t>
              </a:r>
              <a:r>
                <a:rPr lang="en-US" altLang="ko-KR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주로 가는 정류소엔</a:t>
              </a:r>
              <a:r>
                <a:rPr lang="en-US" altLang="ko-KR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400" spc="-150" dirty="0" smtClean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공통된 명칭이 있을 것</a:t>
              </a:r>
              <a:endPara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805972" y="2933535"/>
              <a:ext cx="1306199" cy="1148922"/>
              <a:chOff x="5429256" y="2957345"/>
              <a:chExt cx="1306199" cy="1148922"/>
            </a:xfrm>
          </p:grpSpPr>
          <p:sp>
            <p:nvSpPr>
              <p:cNvPr id="22" name="순서도: 연결자 21">
                <a:extLst>
                  <a:ext uri="{FF2B5EF4-FFF2-40B4-BE49-F238E27FC236}">
                    <a16:creationId xmlns:a16="http://schemas.microsoft.com/office/drawing/2014/main" xmlns="" id="{76EE23E1-4D5F-41A1-B64B-A8D4FAADD418}"/>
                  </a:ext>
                </a:extLst>
              </p:cNvPr>
              <p:cNvSpPr/>
              <p:nvPr/>
            </p:nvSpPr>
            <p:spPr>
              <a:xfrm>
                <a:off x="5507894" y="2957345"/>
                <a:ext cx="1148922" cy="1148922"/>
              </a:xfrm>
              <a:prstGeom prst="flowChartConnector">
                <a:avLst/>
              </a:prstGeom>
              <a:gradFill flip="none" rotWithShape="1">
                <a:gsLst>
                  <a:gs pos="12000">
                    <a:schemeClr val="bg1"/>
                  </a:gs>
                  <a:gs pos="57000">
                    <a:schemeClr val="bg1">
                      <a:lumMod val="95000"/>
                    </a:schemeClr>
                  </a:gs>
                  <a:gs pos="100000">
                    <a:srgbClr val="EAEAEA"/>
                  </a:gs>
                </a:gsLst>
                <a:lin ang="2700000" scaled="1"/>
                <a:tileRect/>
              </a:gradFill>
              <a:ln w="15875"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4CBB16C5-039C-43F4-A43B-BE044D91572A}"/>
                  </a:ext>
                </a:extLst>
              </p:cNvPr>
              <p:cNvSpPr txBox="1"/>
              <p:nvPr/>
            </p:nvSpPr>
            <p:spPr>
              <a:xfrm>
                <a:off x="5429256" y="3208641"/>
                <a:ext cx="1306199" cy="646331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solidFill>
                      <a:srgbClr val="18498E"/>
                    </a:solidFill>
                    <a:latin typeface="맑은 고딕" pitchFamily="50" charset="-127"/>
                    <a:ea typeface="맑은 고딕" pitchFamily="50" charset="-127"/>
                  </a:rPr>
                  <a:t>주요</a:t>
                </a:r>
                <a:endParaRPr lang="en-US" altLang="ko-KR" spc="-150" dirty="0" smtClean="0">
                  <a:solidFill>
                    <a:srgbClr val="18498E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solidFill>
                      <a:srgbClr val="18498E"/>
                    </a:solidFill>
                    <a:latin typeface="맑은 고딕" pitchFamily="50" charset="-127"/>
                    <a:ea typeface="맑은 고딕" pitchFamily="50" charset="-127"/>
                  </a:rPr>
                  <a:t>정류소명</a:t>
                </a:r>
                <a:endParaRPr lang="ko-KR" altLang="en-US" spc="-150" dirty="0">
                  <a:solidFill>
                    <a:srgbClr val="18498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7158" y="714356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퇴근 시간 교통 정체와 관련하여 수립한 가설 및 사용할 변수에 대한 설명</a:t>
            </a:r>
            <a:endParaRPr lang="ko-KR" altLang="en-US" sz="1200" spc="-20" dirty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주최측에서 제공한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Google Drive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Data set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을 다운로드 받음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endParaRPr lang="ko-KR" altLang="en-US" sz="1200" spc="-20" dirty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</a:t>
            </a:r>
            <a:r>
              <a:rPr kumimoji="0" lang="ko-KR" altLang="en-US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확보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175" y="1500174"/>
            <a:ext cx="5475371" cy="20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00034" y="4171675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train.csv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train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DataFrame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객체에 담음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총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415,423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 데이터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- 21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개의 칼럼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</a:t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이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개를 활용하여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‘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18~20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시 버스승객 수</a:t>
            </a:r>
            <a:r>
              <a:rPr lang="en-US" altLang="ko-KR" sz="1200" b="1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’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예측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test.csv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test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라는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DataFrame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객체에 담음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총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228,170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 데이터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- 20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개의 칼럼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 :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예측해야할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변수가 빠짐</a:t>
            </a: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214282" y="3814485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0" lang="en-US" altLang="ko-KR" sz="1400" b="0" i="0" u="none" strike="noStrike" kern="1200" cap="none" spc="0" normalizeH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</a:t>
            </a:r>
            <a:r>
              <a:rPr kumimoji="0" lang="en-US" altLang="ko-KR" sz="1400" b="0" i="0" u="none" strike="noStrike" kern="1200" cap="none" spc="0" normalizeH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noProof="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csv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파일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sz="1400" dirty="0" err="1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Jupyter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Notebook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으로 호출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848" y="4357694"/>
            <a:ext cx="3976698" cy="189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Pandas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의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head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통해 데이터 확인</a:t>
            </a:r>
            <a:endParaRPr lang="ko-KR" altLang="en-US" sz="1200" spc="-20" dirty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kumimoji="0" lang="en-US" altLang="ko-KR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ko-KR" altLang="en-US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확인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571612"/>
            <a:ext cx="8906934" cy="139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3149166"/>
            <a:ext cx="1986161" cy="330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0034" y="3286124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Info(  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통해 각 칼럼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(Feature)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별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Data Type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및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Null Value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파악함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Float64 :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위도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경도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시간별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승하차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인원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등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15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Int64 : id,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버스경로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id,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정류소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id 3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Object : date,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시내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/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시외 구분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정류소명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3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개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date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날짜가 문자열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type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으로 되어 있으므로 변환 필요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Null Value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는 없으므로 결측치에 대한 처리는 필요 없음</a:t>
            </a:r>
            <a:endParaRPr lang="ko-KR" altLang="en-US" sz="1200" spc="-20" dirty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428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Date(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날짜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)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변수를 기준으로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Train, Test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에 </a:t>
            </a:r>
            <a:r>
              <a:rPr lang="en-US" altLang="ko-KR" sz="1200" spc="-20" dirty="0" err="1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groupby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(   )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를 적용한 결과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</a:t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Train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은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9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~ 9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30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일에 해당하는 데이터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/>
            </a:r>
            <a:b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</a:b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 - Test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~ 10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월 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16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일에 해당하는 데이터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요약하면</a:t>
            </a: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,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9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월 데이터를 활용하여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10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월의 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18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시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~20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시 버스 탑승 인원을 예측하는 문제임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을 알 수 있음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kumimoji="0" lang="en-US" altLang="ko-KR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ko-KR" altLang="en-US" sz="1400" b="0" i="0" u="none" strike="noStrike" kern="1200" cap="none" spc="0" normalizeH="0" baseline="0" noProof="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확인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169" y="2285992"/>
            <a:ext cx="3111891" cy="43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5992"/>
            <a:ext cx="3370055" cy="31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FF5-1F54-4C23-B34F-D09303335A4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EDA(Exploratory Data Analysis)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000108"/>
            <a:ext cx="8306782" cy="571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en-US" altLang="ko-KR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Folium </a:t>
            </a:r>
            <a:r>
              <a:rPr lang="ko-KR" altLang="en-US" sz="1200" spc="-20" dirty="0" smtClean="0">
                <a:ln>
                  <a:solidFill>
                    <a:schemeClr val="tx1">
                      <a:lumMod val="85000"/>
                      <a:lumOff val="15000"/>
                      <a:alpha val="44000"/>
                    </a:schemeClr>
                  </a:solidFill>
                </a:ln>
              </a:rPr>
              <a:t>라이브러리를 활용하여 정류소 위치를 지도에 표기</a:t>
            </a:r>
            <a:endParaRPr lang="en-US" altLang="ko-KR" sz="1200" spc="-20" dirty="0" smtClean="0">
              <a:ln>
                <a:solidFill>
                  <a:schemeClr val="tx1">
                    <a:lumMod val="85000"/>
                    <a:lumOff val="15000"/>
                    <a:alpha val="44000"/>
                  </a:schemeClr>
                </a:solidFill>
              </a:ln>
            </a:endParaRPr>
          </a:p>
          <a:p>
            <a:pPr marL="144000" indent="-144000">
              <a:lnSpc>
                <a:spcPct val="135000"/>
              </a:lnSpc>
              <a:spcBef>
                <a:spcPts val="100"/>
              </a:spcBef>
              <a:spcAft>
                <a:spcPts val="100"/>
              </a:spcAft>
              <a:buSzPct val="80000"/>
              <a:buBlip>
                <a:blip r:embed="rId2"/>
              </a:buBlip>
            </a:pP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주로 제주시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(445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개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)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와 서귀포시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(275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개</a:t>
            </a:r>
            <a:r>
              <a:rPr lang="en-US" altLang="ko-KR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)</a:t>
            </a:r>
            <a:r>
              <a:rPr lang="ko-KR" altLang="en-US" sz="1200" spc="-20" dirty="0" smtClean="0">
                <a:ln>
                  <a:solidFill>
                    <a:srgbClr val="1A4D95">
                      <a:alpha val="52000"/>
                    </a:srgbClr>
                  </a:solidFill>
                </a:ln>
                <a:solidFill>
                  <a:srgbClr val="1A4D95"/>
                </a:solidFill>
              </a:rPr>
              <a:t>에 정류장이 밀집된 것을 확인 가능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214282" y="642918"/>
            <a:ext cx="7886700" cy="349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4)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위도</a:t>
            </a:r>
            <a:r>
              <a:rPr lang="en-US" altLang="ko-KR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 smtClean="0">
                <a:ln w="3175">
                  <a:solidFill>
                    <a:schemeClr val="tx1">
                      <a:lumMod val="85000"/>
                      <a:lumOff val="15000"/>
                      <a:alpha val="7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경도 활용</a:t>
            </a:r>
            <a:endParaRPr kumimoji="0" lang="ko-KR" altLang="en-US" sz="1400" b="0" i="0" u="none" strike="noStrike" kern="1200" cap="none" spc="0" normalizeH="0" baseline="0" noProof="0" dirty="0" smtClean="0">
              <a:ln w="3175">
                <a:solidFill>
                  <a:schemeClr val="tx1">
                    <a:lumMod val="85000"/>
                    <a:lumOff val="15000"/>
                    <a:alpha val="7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643050"/>
            <a:ext cx="719114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3833562"/>
            <a:ext cx="4947650" cy="263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타원 10"/>
          <p:cNvSpPr/>
          <p:nvPr/>
        </p:nvSpPr>
        <p:spPr>
          <a:xfrm>
            <a:off x="5795020" y="3990933"/>
            <a:ext cx="666279" cy="666279"/>
          </a:xfrm>
          <a:prstGeom prst="ellipse">
            <a:avLst/>
          </a:prstGeom>
          <a:noFill/>
          <a:ln w="28575">
            <a:solidFill>
              <a:srgbClr val="1A4D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29322" y="5715016"/>
            <a:ext cx="799535" cy="666279"/>
          </a:xfrm>
          <a:prstGeom prst="ellipse">
            <a:avLst/>
          </a:prstGeom>
          <a:noFill/>
          <a:ln w="28575">
            <a:solidFill>
              <a:srgbClr val="1A4D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1242</Words>
  <Application>Microsoft Office PowerPoint</Application>
  <PresentationFormat>화면 슬라이드 쇼(4:3)</PresentationFormat>
  <Paragraphs>203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Arial</vt:lpstr>
      <vt:lpstr>맑은 고딕</vt:lpstr>
      <vt:lpstr>Office 테마</vt:lpstr>
      <vt:lpstr>슬라이드 1</vt:lpstr>
      <vt:lpstr>슬라이드 2</vt:lpstr>
      <vt:lpstr>1. 프로젝트 개요</vt:lpstr>
      <vt:lpstr>1. 프로젝트 개요</vt:lpstr>
      <vt:lpstr>1. 프로젝트 개요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2. EDA(Exploratory Data Analysis)</vt:lpstr>
      <vt:lpstr>3. Feature Engineering</vt:lpstr>
      <vt:lpstr>3. Feature Engineering</vt:lpstr>
      <vt:lpstr>3. Feature Engineering</vt:lpstr>
      <vt:lpstr>3. Feature Engineering</vt:lpstr>
      <vt:lpstr>4. 예측 모델 생성 및 튜닝</vt:lpstr>
      <vt:lpstr>4. 예측 모델 생성 및 튜닝</vt:lpstr>
      <vt:lpstr>4. 예측 모델 생성 및 튜닝</vt:lpstr>
      <vt:lpstr>4. 예측 모델 생성 및 튜닝</vt:lpstr>
      <vt:lpstr>4. 예측 모델 생성 및 튜닝</vt:lpstr>
      <vt:lpstr>5. 아쉬운 점</vt:lpstr>
      <vt:lpstr>5. 아쉬운 점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kong</dc:creator>
  <cp:lastModifiedBy>meganext</cp:lastModifiedBy>
  <cp:revision>107</cp:revision>
  <dcterms:created xsi:type="dcterms:W3CDTF">2017-10-30T11:48:11Z</dcterms:created>
  <dcterms:modified xsi:type="dcterms:W3CDTF">2019-12-09T09:43:13Z</dcterms:modified>
</cp:coreProperties>
</file>