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299" r:id="rId4"/>
    <p:sldId id="30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220064" y="1287403"/>
            <a:ext cx="5126636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prstClr val="white"/>
                </a:solidFill>
              </a:rPr>
              <a:t>빅데이터 분석가 과정</a:t>
            </a:r>
            <a:r>
              <a:rPr lang="en-US" altLang="ko-KR" sz="4000" b="1" dirty="0">
                <a:solidFill>
                  <a:prstClr val="white"/>
                </a:solidFill>
              </a:rPr>
              <a:t>(</a:t>
            </a:r>
            <a:r>
              <a:rPr lang="ko-KR" altLang="en-US" sz="4000" b="1" dirty="0">
                <a:solidFill>
                  <a:prstClr val="white"/>
                </a:solidFill>
              </a:rPr>
              <a:t>서울</a:t>
            </a:r>
            <a:r>
              <a:rPr lang="en-US" altLang="ko-KR" sz="4000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C9379B-64A8-4B39-ACEB-758C3C6EA798}"/>
              </a:ext>
            </a:extLst>
          </p:cNvPr>
          <p:cNvSpPr/>
          <p:nvPr/>
        </p:nvSpPr>
        <p:spPr>
          <a:xfrm>
            <a:off x="6936626" y="54434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백원우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 err="1">
                <a:solidFill>
                  <a:prstClr val="white"/>
                </a:solidFill>
              </a:rPr>
              <a:t>박상명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김민수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>
                <a:solidFill>
                  <a:prstClr val="white"/>
                </a:solidFill>
              </a:rPr>
              <a:t>이유희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ko-KR" altLang="en-US" sz="1600" dirty="0" err="1">
                <a:solidFill>
                  <a:prstClr val="white"/>
                </a:solidFill>
              </a:rPr>
              <a:t>정두영</a:t>
            </a: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DF10B9-D0B9-49B6-B352-4C976C7674A2}"/>
              </a:ext>
            </a:extLst>
          </p:cNvPr>
          <p:cNvSpPr/>
          <p:nvPr/>
        </p:nvSpPr>
        <p:spPr>
          <a:xfrm>
            <a:off x="6936625" y="4448662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Day 1.  </a:t>
            </a:r>
            <a:r>
              <a:rPr lang="ko-KR" altLang="en-US" sz="2400" b="1" dirty="0">
                <a:solidFill>
                  <a:schemeClr val="bg1"/>
                </a:solidFill>
              </a:rPr>
              <a:t>주제 선정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프로젝트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</a:rPr>
              <a:t>2020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</a:rPr>
              <a:t>K-water 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대국민 환경 빅데이터 공모전</a:t>
            </a: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</a:rPr>
              <a:t>.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graphicFrame>
        <p:nvGraphicFramePr>
          <p:cNvPr id="25" name="차트 24"/>
          <p:cNvGraphicFramePr/>
          <p:nvPr/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134190" y="2161216"/>
            <a:ext cx="6379672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목적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환경 빅데이터의 융합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을 통한 </a:t>
            </a: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새로운 가치창출 및 국민 체감형 서비스 개발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로 환경 빅데이터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 활용성 제고 및 국민 삶 질 향상 </a:t>
            </a:r>
          </a:p>
        </p:txBody>
      </p:sp>
      <p:pic>
        <p:nvPicPr>
          <p:cNvPr id="1026" name="Picture 2" descr="2020년 K-water 대국민 환경 빅데이터 공모전">
            <a:extLst>
              <a:ext uri="{FF2B5EF4-FFF2-40B4-BE49-F238E27FC236}">
                <a16:creationId xmlns:a16="http://schemas.microsoft.com/office/drawing/2014/main" id="{202F776D-4C6F-4240-94DF-EF476777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94" y="1205273"/>
            <a:ext cx="3904626" cy="532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6DDDB-4B90-474E-8141-EEDFCD31A18F}"/>
              </a:ext>
            </a:extLst>
          </p:cNvPr>
          <p:cNvSpPr/>
          <p:nvPr/>
        </p:nvSpPr>
        <p:spPr>
          <a:xfrm>
            <a:off x="5134190" y="3240364"/>
            <a:ext cx="6379672" cy="1623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주제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+mn-ea"/>
              </a:rPr>
              <a:t>2</a:t>
            </a: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개 분야로 구분하여 시행</a:t>
            </a:r>
            <a:r>
              <a:rPr lang="en-US" altLang="ko-KR" sz="1100" b="1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서비스</a:t>
            </a:r>
            <a:r>
              <a:rPr lang="en-US" altLang="ko-KR" sz="1100" b="1" dirty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비즈니스 모델개발 </a:t>
            </a:r>
            <a:r>
              <a:rPr lang="en-US" altLang="ko-KR" sz="1100" b="1" dirty="0">
                <a:solidFill>
                  <a:prstClr val="white"/>
                </a:solidFill>
                <a:latin typeface="+mn-ea"/>
              </a:rPr>
              <a:t>/ </a:t>
            </a: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융합데이터 기획발굴</a:t>
            </a:r>
            <a:r>
              <a:rPr lang="en-US" altLang="ko-KR" sz="1100" b="1" dirty="0">
                <a:solidFill>
                  <a:prstClr val="white"/>
                </a:solidFill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서비스</a:t>
            </a:r>
            <a:r>
              <a:rPr lang="en-US" altLang="ko-KR" sz="1100" b="1" dirty="0">
                <a:solidFill>
                  <a:prstClr val="white"/>
                </a:solidFill>
                <a:latin typeface="+mn-ea"/>
              </a:rPr>
              <a:t>,</a:t>
            </a: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비즈니스</a:t>
            </a:r>
            <a:r>
              <a:rPr lang="en-US" altLang="ko-KR" sz="1100" b="1" dirty="0">
                <a:solidFill>
                  <a:prstClr val="white"/>
                </a:solidFill>
                <a:latin typeface="+mn-ea"/>
              </a:rPr>
              <a:t>) 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환경 빅데이터를 </a:t>
            </a: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활용한 서비스 또는 비즈니스 모델기획 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및 웹 등 결과물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     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개발방안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2. </a:t>
            </a:r>
            <a:r>
              <a:rPr lang="en-US" altLang="ko-KR" sz="1100" b="1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융합데이터</a:t>
            </a:r>
            <a:r>
              <a:rPr lang="en-US" altLang="ko-KR" sz="1100" b="1" dirty="0">
                <a:solidFill>
                  <a:prstClr val="white"/>
                </a:solidFill>
                <a:latin typeface="+mn-ea"/>
              </a:rPr>
              <a:t>)</a:t>
            </a:r>
            <a:r>
              <a:rPr lang="ko-KR" altLang="en-US" sz="1100" b="1" dirty="0">
                <a:solidFill>
                  <a:prstClr val="white"/>
                </a:solidFill>
                <a:latin typeface="+mn-ea"/>
              </a:rPr>
              <a:t> 환경 매체간 및 타 분야 취득가능한 데이터를 융합하여 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새로운 정보</a:t>
            </a: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인사이트를 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    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줄 수 있는 융합데이터 기획 및 결과물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11856" y="3085863"/>
            <a:ext cx="2146784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계곡 추천서비스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7059" y="2552643"/>
            <a:ext cx="73637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주제</a:t>
            </a:r>
            <a:endParaRPr lang="en-US" altLang="ko-KR" b="1" dirty="0">
              <a:solidFill>
                <a:srgbClr val="21212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086486" y="1029571"/>
            <a:ext cx="64633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rgbClr val="212121"/>
                </a:solidFill>
              </a:rPr>
              <a:t>데이터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27504" y="2455832"/>
            <a:ext cx="2364296" cy="837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수질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-  </a:t>
            </a:r>
            <a:r>
              <a:rPr lang="ko-KR" altLang="en-US" sz="1400" b="1" dirty="0">
                <a:solidFill>
                  <a:srgbClr val="424242"/>
                </a:solidFill>
              </a:rPr>
              <a:t>수질 데이터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endParaRPr lang="ko-KR" altLang="en-US" sz="900" dirty="0">
              <a:solidFill>
                <a:srgbClr val="424242"/>
              </a:solidFill>
            </a:endParaRPr>
          </a:p>
        </p:txBody>
      </p:sp>
      <p:cxnSp>
        <p:nvCxnSpPr>
          <p:cNvPr id="3" name="직선 연결선 2"/>
          <p:cNvCxnSpPr>
            <a:cxnSpLocks/>
            <a:stCxn id="8" idx="3"/>
          </p:cNvCxnSpPr>
          <p:nvPr/>
        </p:nvCxnSpPr>
        <p:spPr>
          <a:xfrm>
            <a:off x="4358640" y="3733564"/>
            <a:ext cx="3868864" cy="3986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12121"/>
                </a:solidFill>
              </a:rPr>
              <a:t>첫번째 주제 </a:t>
            </a:r>
            <a:r>
              <a:rPr lang="en-US" altLang="ko-KR" sz="2400" b="1" dirty="0">
                <a:solidFill>
                  <a:srgbClr val="212121"/>
                </a:solidFill>
              </a:rPr>
              <a:t>: </a:t>
            </a:r>
            <a:r>
              <a:rPr lang="ko-KR" altLang="en-US" sz="2400" b="1" dirty="0">
                <a:solidFill>
                  <a:srgbClr val="212121"/>
                </a:solidFill>
              </a:rPr>
              <a:t>계곡 추천 서비스</a:t>
            </a:r>
            <a:endParaRPr lang="en-US" altLang="ko-KR" sz="1600" b="1" dirty="0">
              <a:solidFill>
                <a:srgbClr val="21212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8A2F07-6A81-4C70-870D-FC2179BD9292}"/>
              </a:ext>
            </a:extLst>
          </p:cNvPr>
          <p:cNvSpPr/>
          <p:nvPr/>
        </p:nvSpPr>
        <p:spPr>
          <a:xfrm>
            <a:off x="8227504" y="3421143"/>
            <a:ext cx="2364296" cy="142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수심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4635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424242"/>
                </a:solidFill>
              </a:rPr>
              <a:t>가뭄 데이터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4635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424242"/>
                </a:solidFill>
              </a:rPr>
              <a:t>강수량 데이터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4635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424242"/>
                </a:solidFill>
              </a:rPr>
              <a:t>댐 용량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endParaRPr lang="ko-KR" altLang="en-US" sz="900" dirty="0">
              <a:solidFill>
                <a:srgbClr val="42424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351876-4311-41A5-8015-C5FA65BCA8C4}"/>
              </a:ext>
            </a:extLst>
          </p:cNvPr>
          <p:cNvSpPr/>
          <p:nvPr/>
        </p:nvSpPr>
        <p:spPr>
          <a:xfrm>
            <a:off x="8227504" y="4971212"/>
            <a:ext cx="2364296" cy="142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거리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4635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424242"/>
                </a:solidFill>
              </a:rPr>
              <a:t>주변 인프라 데이터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4635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rgbClr val="424242"/>
                </a:solidFill>
              </a:rPr>
              <a:t>T</a:t>
            </a:r>
            <a:r>
              <a:rPr lang="ko-KR" altLang="en-US" sz="1400" b="1" dirty="0">
                <a:solidFill>
                  <a:srgbClr val="424242"/>
                </a:solidFill>
              </a:rPr>
              <a:t>맵 데이터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endParaRPr lang="ko-KR" altLang="en-US" sz="900" dirty="0">
              <a:solidFill>
                <a:srgbClr val="42424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7B278E-0DD6-4D21-8A26-5F2E04D79750}"/>
              </a:ext>
            </a:extLst>
          </p:cNvPr>
          <p:cNvSpPr/>
          <p:nvPr/>
        </p:nvSpPr>
        <p:spPr>
          <a:xfrm>
            <a:off x="8227504" y="1490521"/>
            <a:ext cx="2364296" cy="837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수질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-  </a:t>
            </a:r>
            <a:r>
              <a:rPr lang="ko-KR" altLang="en-US" sz="1400" b="1" dirty="0">
                <a:solidFill>
                  <a:srgbClr val="424242"/>
                </a:solidFill>
              </a:rPr>
              <a:t>수질 데이터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endParaRPr lang="ko-KR" altLang="en-US" sz="900" dirty="0">
              <a:solidFill>
                <a:srgbClr val="42424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95F3DA-5E90-41F8-A447-BE774B50AB3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358640" y="1909510"/>
            <a:ext cx="3868864" cy="18240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BB2CEF-296C-4F44-ACC9-7E8F4B82A60D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4358640" y="2874821"/>
            <a:ext cx="3868864" cy="8587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D6F2F4C-BB2F-4EBA-806F-CE2F30FD115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358640" y="3733564"/>
            <a:ext cx="3868864" cy="19490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11856" y="3085863"/>
            <a:ext cx="2146784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주택 입지 추천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7059" y="2552643"/>
            <a:ext cx="73637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</a:rPr>
              <a:t>주제</a:t>
            </a:r>
            <a:endParaRPr lang="en-US" altLang="ko-KR" b="1" dirty="0">
              <a:solidFill>
                <a:srgbClr val="21212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086486" y="1273411"/>
            <a:ext cx="64633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rgbClr val="212121"/>
                </a:solidFill>
              </a:rPr>
              <a:t>데이터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27504" y="2702724"/>
            <a:ext cx="2364296" cy="837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주변 인프라 데이터</a:t>
            </a:r>
            <a:endParaRPr lang="ko-KR" altLang="en-US" sz="900" dirty="0">
              <a:solidFill>
                <a:srgbClr val="424242"/>
              </a:solidFill>
            </a:endParaRPr>
          </a:p>
        </p:txBody>
      </p:sp>
      <p:cxnSp>
        <p:nvCxnSpPr>
          <p:cNvPr id="3" name="직선 연결선 2"/>
          <p:cNvCxnSpPr>
            <a:cxnSpLocks/>
            <a:stCxn id="8" idx="3"/>
          </p:cNvCxnSpPr>
          <p:nvPr/>
        </p:nvCxnSpPr>
        <p:spPr>
          <a:xfrm>
            <a:off x="4358640" y="3733564"/>
            <a:ext cx="3868864" cy="3986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620625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12121"/>
                </a:solidFill>
              </a:rPr>
              <a:t>두번째 주제 </a:t>
            </a:r>
            <a:r>
              <a:rPr lang="en-US" altLang="ko-KR" sz="2400" b="1" dirty="0">
                <a:solidFill>
                  <a:srgbClr val="212121"/>
                </a:solidFill>
              </a:rPr>
              <a:t>: </a:t>
            </a:r>
            <a:r>
              <a:rPr lang="ko-KR" altLang="en-US" sz="2400" b="1" dirty="0">
                <a:solidFill>
                  <a:srgbClr val="212121"/>
                </a:solidFill>
              </a:rPr>
              <a:t>주택 관련 입지 추천 서비스</a:t>
            </a:r>
            <a:endParaRPr lang="en-US" altLang="ko-KR" sz="1600" b="1" dirty="0">
              <a:solidFill>
                <a:srgbClr val="21212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8A2F07-6A81-4C70-870D-FC2179BD9292}"/>
              </a:ext>
            </a:extLst>
          </p:cNvPr>
          <p:cNvSpPr/>
          <p:nvPr/>
        </p:nvSpPr>
        <p:spPr>
          <a:xfrm>
            <a:off x="8227504" y="3671087"/>
            <a:ext cx="2364296" cy="8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부동산 정보</a:t>
            </a:r>
            <a:r>
              <a:rPr lang="en-US" altLang="ko-KR" sz="1400" b="1" dirty="0">
                <a:solidFill>
                  <a:srgbClr val="424242"/>
                </a:solidFill>
              </a:rPr>
              <a:t>(</a:t>
            </a:r>
            <a:r>
              <a:rPr lang="ko-KR" altLang="en-US" sz="1400" b="1" dirty="0">
                <a:solidFill>
                  <a:srgbClr val="424242"/>
                </a:solidFill>
              </a:rPr>
              <a:t>평수</a:t>
            </a:r>
            <a:r>
              <a:rPr lang="en-US" altLang="ko-KR" sz="1400" b="1" dirty="0">
                <a:solidFill>
                  <a:srgbClr val="424242"/>
                </a:solidFill>
              </a:rPr>
              <a:t>, </a:t>
            </a:r>
            <a:r>
              <a:rPr lang="ko-KR" altLang="en-US" sz="1400" b="1" dirty="0">
                <a:solidFill>
                  <a:srgbClr val="424242"/>
                </a:solidFill>
              </a:rPr>
              <a:t>지역 등</a:t>
            </a:r>
            <a:r>
              <a:rPr lang="en-US" altLang="ko-KR" sz="1400" b="1" dirty="0">
                <a:solidFill>
                  <a:srgbClr val="424242"/>
                </a:solidFill>
              </a:rPr>
              <a:t>)</a:t>
            </a:r>
            <a:endParaRPr lang="ko-KR" altLang="en-US" sz="1400" b="1" dirty="0">
              <a:solidFill>
                <a:srgbClr val="42424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351876-4311-41A5-8015-C5FA65BCA8C4}"/>
              </a:ext>
            </a:extLst>
          </p:cNvPr>
          <p:cNvSpPr/>
          <p:nvPr/>
        </p:nvSpPr>
        <p:spPr>
          <a:xfrm>
            <a:off x="8227503" y="4640273"/>
            <a:ext cx="2364296" cy="12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거리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4635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rgbClr val="424242"/>
                </a:solidFill>
              </a:rPr>
              <a:t>주변 인프라 데이터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4635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srgbClr val="424242"/>
                </a:solidFill>
              </a:rPr>
              <a:t>T</a:t>
            </a:r>
            <a:r>
              <a:rPr lang="ko-KR" altLang="en-US" sz="1400" b="1" dirty="0">
                <a:solidFill>
                  <a:srgbClr val="424242"/>
                </a:solidFill>
              </a:rPr>
              <a:t>맵 데이터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endParaRPr lang="ko-KR" altLang="en-US" sz="900" dirty="0">
              <a:solidFill>
                <a:srgbClr val="42424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7B278E-0DD6-4D21-8A26-5F2E04D79750}"/>
              </a:ext>
            </a:extLst>
          </p:cNvPr>
          <p:cNvSpPr/>
          <p:nvPr/>
        </p:nvSpPr>
        <p:spPr>
          <a:xfrm>
            <a:off x="8227504" y="1734361"/>
            <a:ext cx="2364296" cy="837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지가정보</a:t>
            </a:r>
            <a:endParaRPr lang="ko-KR" altLang="en-US" sz="900" dirty="0">
              <a:solidFill>
                <a:srgbClr val="42424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95F3DA-5E90-41F8-A447-BE774B50AB3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358640" y="2153350"/>
            <a:ext cx="3868864" cy="15802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BB2CEF-296C-4F44-ACC9-7E8F4B82A60D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4358640" y="3121713"/>
            <a:ext cx="3868864" cy="6118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D6F2F4C-BB2F-4EBA-806F-CE2F30FD115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358640" y="3733564"/>
            <a:ext cx="3868863" cy="1549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40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173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김민수</cp:lastModifiedBy>
  <cp:revision>98</cp:revision>
  <dcterms:created xsi:type="dcterms:W3CDTF">2017-10-09T06:24:25Z</dcterms:created>
  <dcterms:modified xsi:type="dcterms:W3CDTF">2020-08-03T09:53:22Z</dcterms:modified>
</cp:coreProperties>
</file>