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951" r:id="rId2"/>
  </p:sldMasterIdLst>
  <p:notesMasterIdLst>
    <p:notesMasterId r:id="rId15"/>
  </p:notesMasterIdLst>
  <p:handoutMasterIdLst>
    <p:handoutMasterId r:id="rId16"/>
  </p:handoutMasterIdLst>
  <p:sldIdLst>
    <p:sldId id="340" r:id="rId3"/>
    <p:sldId id="339" r:id="rId4"/>
    <p:sldId id="338" r:id="rId5"/>
    <p:sldId id="334" r:id="rId6"/>
    <p:sldId id="343" r:id="rId7"/>
    <p:sldId id="337" r:id="rId8"/>
    <p:sldId id="344" r:id="rId9"/>
    <p:sldId id="335" r:id="rId10"/>
    <p:sldId id="341" r:id="rId11"/>
    <p:sldId id="342" r:id="rId12"/>
    <p:sldId id="345" r:id="rId13"/>
    <p:sldId id="346" r:id="rId14"/>
  </p:sldIdLst>
  <p:sldSz cx="12192000" cy="6858000"/>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9CD7"/>
    <a:srgbClr val="235888"/>
    <a:srgbClr val="A6A6A6"/>
    <a:srgbClr val="7F7F7F"/>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9" autoAdjust="0"/>
    <p:restoredTop sz="67596" autoAdjust="0"/>
  </p:normalViewPr>
  <p:slideViewPr>
    <p:cSldViewPr snapToGrid="0">
      <p:cViewPr varScale="1">
        <p:scale>
          <a:sx n="78" d="100"/>
          <a:sy n="78" d="100"/>
        </p:scale>
        <p:origin x="1758" y="84"/>
      </p:cViewPr>
      <p:guideLst/>
    </p:cSldViewPr>
  </p:slideViewPr>
  <p:notesTextViewPr>
    <p:cViewPr>
      <p:scale>
        <a:sx n="125" d="100"/>
        <a:sy n="125"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DDB578-1A39-4307-BD16-EDEE5311DD9B}"/>
              </a:ext>
            </a:extLst>
          </p:cNvPr>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en-NZ"/>
          </a:p>
        </p:txBody>
      </p:sp>
      <p:sp>
        <p:nvSpPr>
          <p:cNvPr id="3" name="Date Placeholder 2">
            <a:extLst>
              <a:ext uri="{FF2B5EF4-FFF2-40B4-BE49-F238E27FC236}">
                <a16:creationId xmlns:a16="http://schemas.microsoft.com/office/drawing/2014/main" id="{60A49AC5-995B-409E-8F3F-C18161671A02}"/>
              </a:ext>
            </a:extLst>
          </p:cNvPr>
          <p:cNvSpPr>
            <a:spLocks noGrp="1"/>
          </p:cNvSpPr>
          <p:nvPr>
            <p:ph type="dt" sz="quarter" idx="1"/>
          </p:nvPr>
        </p:nvSpPr>
        <p:spPr>
          <a:xfrm>
            <a:off x="3848645" y="0"/>
            <a:ext cx="2944283" cy="498295"/>
          </a:xfrm>
          <a:prstGeom prst="rect">
            <a:avLst/>
          </a:prstGeom>
        </p:spPr>
        <p:txBody>
          <a:bodyPr vert="horz" lIns="91440" tIns="45720" rIns="91440" bIns="45720" rtlCol="0"/>
          <a:lstStyle>
            <a:lvl1pPr algn="r">
              <a:defRPr sz="1200"/>
            </a:lvl1pPr>
          </a:lstStyle>
          <a:p>
            <a:fld id="{E8516266-3EE4-42E4-9CD2-A58A19553E85}" type="datetimeFigureOut">
              <a:rPr lang="en-NZ" smtClean="0"/>
              <a:t>20/04/2018</a:t>
            </a:fld>
            <a:endParaRPr lang="en-NZ"/>
          </a:p>
        </p:txBody>
      </p:sp>
      <p:sp>
        <p:nvSpPr>
          <p:cNvPr id="4" name="Footer Placeholder 3">
            <a:extLst>
              <a:ext uri="{FF2B5EF4-FFF2-40B4-BE49-F238E27FC236}">
                <a16:creationId xmlns:a16="http://schemas.microsoft.com/office/drawing/2014/main" id="{B2951C21-9B2A-44F4-ABF0-D679AFF850AF}"/>
              </a:ext>
            </a:extLst>
          </p:cNvPr>
          <p:cNvSpPr>
            <a:spLocks noGrp="1"/>
          </p:cNvSpPr>
          <p:nvPr>
            <p:ph type="ftr" sz="quarter" idx="2"/>
          </p:nvPr>
        </p:nvSpPr>
        <p:spPr>
          <a:xfrm>
            <a:off x="0" y="9433107"/>
            <a:ext cx="2944283" cy="498294"/>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a:extLst>
              <a:ext uri="{FF2B5EF4-FFF2-40B4-BE49-F238E27FC236}">
                <a16:creationId xmlns:a16="http://schemas.microsoft.com/office/drawing/2014/main" id="{D383D7F4-0730-40A9-9C8D-CB92E39A66D7}"/>
              </a:ext>
            </a:extLst>
          </p:cNvPr>
          <p:cNvSpPr>
            <a:spLocks noGrp="1"/>
          </p:cNvSpPr>
          <p:nvPr>
            <p:ph type="sldNum" sz="quarter" idx="3"/>
          </p:nvPr>
        </p:nvSpPr>
        <p:spPr>
          <a:xfrm>
            <a:off x="3848645" y="9433107"/>
            <a:ext cx="2944283" cy="498294"/>
          </a:xfrm>
          <a:prstGeom prst="rect">
            <a:avLst/>
          </a:prstGeom>
        </p:spPr>
        <p:txBody>
          <a:bodyPr vert="horz" lIns="91440" tIns="45720" rIns="91440" bIns="45720" rtlCol="0" anchor="b"/>
          <a:lstStyle>
            <a:lvl1pPr algn="r">
              <a:defRPr sz="1200"/>
            </a:lvl1pPr>
          </a:lstStyle>
          <a:p>
            <a:fld id="{3C8B5D35-2A5C-467A-954B-1493808B8361}" type="slidenum">
              <a:rPr lang="en-NZ" smtClean="0"/>
              <a:t>‹#›</a:t>
            </a:fld>
            <a:endParaRPr lang="en-NZ"/>
          </a:p>
        </p:txBody>
      </p:sp>
    </p:spTree>
    <p:extLst>
      <p:ext uri="{BB962C8B-B14F-4D97-AF65-F5344CB8AC3E}">
        <p14:creationId xmlns:p14="http://schemas.microsoft.com/office/powerpoint/2010/main" val="443156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49B60EF2-7028-489F-85D8-FE86CD7CF2A0}" type="datetimeFigureOut">
              <a:rPr lang="en-US" smtClean="0"/>
              <a:t>4/20/2018</a:t>
            </a:fld>
            <a:endParaRPr lang="en-US"/>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1993075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948167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981574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4230843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80474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617751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85946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4162679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911029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64117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324115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9170725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2411AF-B1C9-435D-BA78-64D6E4FA65C4}" type="datetimeFigureOut">
              <a:rPr lang="en-NZ" smtClean="0"/>
              <a:t>20/04/2018</a:t>
            </a:fld>
            <a:endParaRPr lang="en-NZ"/>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fld id="{F69FD2B5-774C-47B1-8BA0-B9039037B8CB}" type="slidenum">
              <a:rPr lang="en-AU" altLang="en-US" smtClean="0"/>
              <a:pPr/>
              <a:t>‹#›</a:t>
            </a:fld>
            <a:endParaRPr lang="en-AU" altLang="en-US"/>
          </a:p>
        </p:txBody>
      </p:sp>
    </p:spTree>
    <p:extLst>
      <p:ext uri="{BB962C8B-B14F-4D97-AF65-F5344CB8AC3E}">
        <p14:creationId xmlns:p14="http://schemas.microsoft.com/office/powerpoint/2010/main" val="29530543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136109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2411AF-B1C9-435D-BA78-64D6E4FA65C4}" type="datetimeFigureOut">
              <a:rPr lang="en-NZ" smtClean="0"/>
              <a:t>20/04/2018</a:t>
            </a:fld>
            <a:endParaRPr lang="en-NZ"/>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fld id="{F69FD2B5-774C-47B1-8BA0-B9039037B8CB}" type="slidenum">
              <a:rPr lang="en-AU" altLang="en-US" smtClean="0"/>
              <a:pPr/>
              <a:t>‹#›</a:t>
            </a:fld>
            <a:endParaRPr lang="en-AU" altLang="en-US"/>
          </a:p>
        </p:txBody>
      </p:sp>
    </p:spTree>
    <p:extLst>
      <p:ext uri="{BB962C8B-B14F-4D97-AF65-F5344CB8AC3E}">
        <p14:creationId xmlns:p14="http://schemas.microsoft.com/office/powerpoint/2010/main" val="27018331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2411AF-B1C9-435D-BA78-64D6E4FA65C4}" type="datetimeFigureOut">
              <a:rPr lang="en-NZ" smtClean="0"/>
              <a:t>20/04/2018</a:t>
            </a:fld>
            <a:endParaRPr lang="en-NZ"/>
          </a:p>
        </p:txBody>
      </p:sp>
      <p:sp>
        <p:nvSpPr>
          <p:cNvPr id="6" name="Footer Placeholder 5"/>
          <p:cNvSpPr>
            <a:spLocks noGrp="1"/>
          </p:cNvSpPr>
          <p:nvPr>
            <p:ph type="ftr" sz="quarter" idx="11"/>
          </p:nvPr>
        </p:nvSpPr>
        <p:spPr/>
        <p:txBody>
          <a:bodyPr/>
          <a:lstStyle/>
          <a:p>
            <a:pPr>
              <a:defRPr/>
            </a:pPr>
            <a:endParaRPr lang="en-AU"/>
          </a:p>
        </p:txBody>
      </p:sp>
      <p:sp>
        <p:nvSpPr>
          <p:cNvPr id="7" name="Slide Number Placeholder 6"/>
          <p:cNvSpPr>
            <a:spLocks noGrp="1"/>
          </p:cNvSpPr>
          <p:nvPr>
            <p:ph type="sldNum" sz="quarter" idx="12"/>
          </p:nvPr>
        </p:nvSpPr>
        <p:spPr/>
        <p:txBody>
          <a:bodyPr/>
          <a:lstStyle/>
          <a:p>
            <a:fld id="{F69FD2B5-774C-47B1-8BA0-B9039037B8CB}" type="slidenum">
              <a:rPr lang="en-AU" altLang="en-US" smtClean="0"/>
              <a:pPr/>
              <a:t>‹#›</a:t>
            </a:fld>
            <a:endParaRPr lang="en-AU" altLang="en-US"/>
          </a:p>
        </p:txBody>
      </p:sp>
    </p:spTree>
    <p:extLst>
      <p:ext uri="{BB962C8B-B14F-4D97-AF65-F5344CB8AC3E}">
        <p14:creationId xmlns:p14="http://schemas.microsoft.com/office/powerpoint/2010/main" val="1358613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2411AF-B1C9-435D-BA78-64D6E4FA65C4}" type="datetimeFigureOut">
              <a:rPr lang="en-NZ" smtClean="0"/>
              <a:t>20/04/2018</a:t>
            </a:fld>
            <a:endParaRPr lang="en-NZ"/>
          </a:p>
        </p:txBody>
      </p:sp>
      <p:sp>
        <p:nvSpPr>
          <p:cNvPr id="8" name="Footer Placeholder 7"/>
          <p:cNvSpPr>
            <a:spLocks noGrp="1"/>
          </p:cNvSpPr>
          <p:nvPr>
            <p:ph type="ftr" sz="quarter" idx="11"/>
          </p:nvPr>
        </p:nvSpPr>
        <p:spPr/>
        <p:txBody>
          <a:bodyPr/>
          <a:lstStyle/>
          <a:p>
            <a:pPr>
              <a:defRPr/>
            </a:pPr>
            <a:endParaRPr lang="en-AU"/>
          </a:p>
        </p:txBody>
      </p:sp>
      <p:sp>
        <p:nvSpPr>
          <p:cNvPr id="9" name="Slide Number Placeholder 8"/>
          <p:cNvSpPr>
            <a:spLocks noGrp="1"/>
          </p:cNvSpPr>
          <p:nvPr>
            <p:ph type="sldNum" sz="quarter" idx="12"/>
          </p:nvPr>
        </p:nvSpPr>
        <p:spPr/>
        <p:txBody>
          <a:bodyPr/>
          <a:lstStyle/>
          <a:p>
            <a:fld id="{F69FD2B5-774C-47B1-8BA0-B9039037B8CB}" type="slidenum">
              <a:rPr lang="en-AU" altLang="en-US" smtClean="0"/>
              <a:pPr/>
              <a:t>‹#›</a:t>
            </a:fld>
            <a:endParaRPr lang="en-AU" altLang="en-US"/>
          </a:p>
        </p:txBody>
      </p:sp>
    </p:spTree>
    <p:extLst>
      <p:ext uri="{BB962C8B-B14F-4D97-AF65-F5344CB8AC3E}">
        <p14:creationId xmlns:p14="http://schemas.microsoft.com/office/powerpoint/2010/main" val="41440876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2411AF-B1C9-435D-BA78-64D6E4FA65C4}" type="datetimeFigureOut">
              <a:rPr lang="en-NZ" smtClean="0"/>
              <a:t>20/04/2018</a:t>
            </a:fld>
            <a:endParaRPr lang="en-NZ"/>
          </a:p>
        </p:txBody>
      </p:sp>
      <p:sp>
        <p:nvSpPr>
          <p:cNvPr id="4" name="Footer Placeholder 3"/>
          <p:cNvSpPr>
            <a:spLocks noGrp="1"/>
          </p:cNvSpPr>
          <p:nvPr>
            <p:ph type="ftr" sz="quarter" idx="11"/>
          </p:nvPr>
        </p:nvSpPr>
        <p:spPr/>
        <p:txBody>
          <a:bodyPr/>
          <a:lstStyle/>
          <a:p>
            <a:pPr>
              <a:defRPr/>
            </a:pPr>
            <a:endParaRPr lang="en-AU"/>
          </a:p>
        </p:txBody>
      </p:sp>
      <p:sp>
        <p:nvSpPr>
          <p:cNvPr id="5" name="Slide Number Placeholder 4"/>
          <p:cNvSpPr>
            <a:spLocks noGrp="1"/>
          </p:cNvSpPr>
          <p:nvPr>
            <p:ph type="sldNum" sz="quarter" idx="12"/>
          </p:nvPr>
        </p:nvSpPr>
        <p:spPr/>
        <p:txBody>
          <a:bodyPr/>
          <a:lstStyle/>
          <a:p>
            <a:fld id="{F69FD2B5-774C-47B1-8BA0-B9039037B8CB}" type="slidenum">
              <a:rPr lang="en-AU" altLang="en-US" smtClean="0"/>
              <a:pPr/>
              <a:t>‹#›</a:t>
            </a:fld>
            <a:endParaRPr lang="en-AU" altLang="en-US"/>
          </a:p>
        </p:txBody>
      </p:sp>
    </p:spTree>
    <p:extLst>
      <p:ext uri="{BB962C8B-B14F-4D97-AF65-F5344CB8AC3E}">
        <p14:creationId xmlns:p14="http://schemas.microsoft.com/office/powerpoint/2010/main" val="26979672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411AF-B1C9-435D-BA78-64D6E4FA65C4}" type="datetimeFigureOut">
              <a:rPr lang="en-NZ" smtClean="0"/>
              <a:t>20/04/2018</a:t>
            </a:fld>
            <a:endParaRPr lang="en-NZ"/>
          </a:p>
        </p:txBody>
      </p:sp>
      <p:sp>
        <p:nvSpPr>
          <p:cNvPr id="3" name="Footer Placeholder 2"/>
          <p:cNvSpPr>
            <a:spLocks noGrp="1"/>
          </p:cNvSpPr>
          <p:nvPr>
            <p:ph type="ftr" sz="quarter" idx="11"/>
          </p:nvPr>
        </p:nvSpPr>
        <p:spPr/>
        <p:txBody>
          <a:bodyPr/>
          <a:lstStyle/>
          <a:p>
            <a:pPr>
              <a:defRPr/>
            </a:pPr>
            <a:endParaRPr lang="en-AU"/>
          </a:p>
        </p:txBody>
      </p:sp>
      <p:sp>
        <p:nvSpPr>
          <p:cNvPr id="4" name="Slide Number Placeholder 3"/>
          <p:cNvSpPr>
            <a:spLocks noGrp="1"/>
          </p:cNvSpPr>
          <p:nvPr>
            <p:ph type="sldNum" sz="quarter" idx="12"/>
          </p:nvPr>
        </p:nvSpPr>
        <p:spPr/>
        <p:txBody>
          <a:bodyPr/>
          <a:lstStyle/>
          <a:p>
            <a:fld id="{F69FD2B5-774C-47B1-8BA0-B9039037B8CB}" type="slidenum">
              <a:rPr lang="en-AU" altLang="en-US" smtClean="0"/>
              <a:pPr/>
              <a:t>‹#›</a:t>
            </a:fld>
            <a:endParaRPr lang="en-AU" altLang="en-US"/>
          </a:p>
        </p:txBody>
      </p:sp>
    </p:spTree>
    <p:extLst>
      <p:ext uri="{BB962C8B-B14F-4D97-AF65-F5344CB8AC3E}">
        <p14:creationId xmlns:p14="http://schemas.microsoft.com/office/powerpoint/2010/main" val="6744416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2411AF-B1C9-435D-BA78-64D6E4FA65C4}" type="datetimeFigureOut">
              <a:rPr lang="en-NZ" smtClean="0"/>
              <a:t>20/04/2018</a:t>
            </a:fld>
            <a:endParaRPr lang="en-NZ"/>
          </a:p>
        </p:txBody>
      </p:sp>
      <p:sp>
        <p:nvSpPr>
          <p:cNvPr id="6" name="Footer Placeholder 5"/>
          <p:cNvSpPr>
            <a:spLocks noGrp="1"/>
          </p:cNvSpPr>
          <p:nvPr>
            <p:ph type="ftr" sz="quarter" idx="11"/>
          </p:nvPr>
        </p:nvSpPr>
        <p:spPr/>
        <p:txBody>
          <a:bodyPr/>
          <a:lstStyle/>
          <a:p>
            <a:pPr>
              <a:defRPr/>
            </a:pPr>
            <a:endParaRPr lang="en-AU"/>
          </a:p>
        </p:txBody>
      </p:sp>
      <p:sp>
        <p:nvSpPr>
          <p:cNvPr id="7" name="Slide Number Placeholder 6"/>
          <p:cNvSpPr>
            <a:spLocks noGrp="1"/>
          </p:cNvSpPr>
          <p:nvPr>
            <p:ph type="sldNum" sz="quarter" idx="12"/>
          </p:nvPr>
        </p:nvSpPr>
        <p:spPr/>
        <p:txBody>
          <a:bodyPr/>
          <a:lstStyle/>
          <a:p>
            <a:fld id="{F69FD2B5-774C-47B1-8BA0-B9039037B8CB}" type="slidenum">
              <a:rPr lang="en-AU" altLang="en-US" smtClean="0"/>
              <a:pPr/>
              <a:t>‹#›</a:t>
            </a:fld>
            <a:endParaRPr lang="en-AU" altLang="en-US"/>
          </a:p>
        </p:txBody>
      </p:sp>
    </p:spTree>
    <p:extLst>
      <p:ext uri="{BB962C8B-B14F-4D97-AF65-F5344CB8AC3E}">
        <p14:creationId xmlns:p14="http://schemas.microsoft.com/office/powerpoint/2010/main" val="567708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pPr>
              <a:defRPr/>
            </a:pPr>
            <a:endParaRPr lang="en-AU"/>
          </a:p>
        </p:txBody>
      </p:sp>
      <p:sp>
        <p:nvSpPr>
          <p:cNvPr id="7" name="Slide Number Placeholder 6"/>
          <p:cNvSpPr>
            <a:spLocks noGrp="1"/>
          </p:cNvSpPr>
          <p:nvPr>
            <p:ph type="sldNum" sz="quarter" idx="12"/>
          </p:nvPr>
        </p:nvSpPr>
        <p:spPr/>
        <p:txBody>
          <a:bodyPr/>
          <a:lstStyle/>
          <a:p>
            <a:fld id="{F69FD2B5-774C-47B1-8BA0-B9039037B8CB}" type="slidenum">
              <a:rPr lang="en-AU" altLang="en-US" smtClean="0"/>
              <a:pPr/>
              <a:t>‹#›</a:t>
            </a:fld>
            <a:endParaRPr lang="en-AU" altLang="en-US"/>
          </a:p>
        </p:txBody>
      </p:sp>
      <p:sp>
        <p:nvSpPr>
          <p:cNvPr id="5" name="Date Placeholder 4"/>
          <p:cNvSpPr>
            <a:spLocks noGrp="1"/>
          </p:cNvSpPr>
          <p:nvPr>
            <p:ph type="dt" sz="half" idx="10"/>
          </p:nvPr>
        </p:nvSpPr>
        <p:spPr/>
        <p:txBody>
          <a:bodyPr/>
          <a:lstStyle/>
          <a:p>
            <a:fld id="{6E2411AF-B1C9-435D-BA78-64D6E4FA65C4}" type="datetimeFigureOut">
              <a:rPr lang="en-NZ" smtClean="0"/>
              <a:t>20/04/2018</a:t>
            </a:fld>
            <a:endParaRPr lang="en-NZ"/>
          </a:p>
        </p:txBody>
      </p:sp>
    </p:spTree>
    <p:extLst>
      <p:ext uri="{BB962C8B-B14F-4D97-AF65-F5344CB8AC3E}">
        <p14:creationId xmlns:p14="http://schemas.microsoft.com/office/powerpoint/2010/main" val="40132119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02458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75524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43016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2918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792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2411AF-B1C9-435D-BA78-64D6E4FA65C4}" type="datetimeFigureOut">
              <a:rPr lang="en-NZ" smtClean="0"/>
              <a:t>20/04/2018</a:t>
            </a:fld>
            <a:endParaRPr lang="en-NZ"/>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fld id="{F69FD2B5-774C-47B1-8BA0-B9039037B8CB}" type="slidenum">
              <a:rPr lang="en-AU" altLang="en-US" smtClean="0"/>
              <a:pPr/>
              <a:t>‹#›</a:t>
            </a:fld>
            <a:endParaRPr lang="en-AU" altLang="en-US"/>
          </a:p>
        </p:txBody>
      </p:sp>
    </p:spTree>
    <p:extLst>
      <p:ext uri="{BB962C8B-B14F-4D97-AF65-F5344CB8AC3E}">
        <p14:creationId xmlns:p14="http://schemas.microsoft.com/office/powerpoint/2010/main" val="6371874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2411AF-B1C9-435D-BA78-64D6E4FA65C4}" type="datetimeFigureOut">
              <a:rPr lang="en-NZ" smtClean="0"/>
              <a:t>20/04/2018</a:t>
            </a:fld>
            <a:endParaRPr lang="en-NZ"/>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fld id="{F69FD2B5-774C-47B1-8BA0-B9039037B8CB}" type="slidenum">
              <a:rPr lang="en-AU" altLang="en-US" smtClean="0"/>
              <a:pPr/>
              <a:t>‹#›</a:t>
            </a:fld>
            <a:endParaRPr lang="en-AU" altLang="en-US"/>
          </a:p>
        </p:txBody>
      </p:sp>
    </p:spTree>
    <p:extLst>
      <p:ext uri="{BB962C8B-B14F-4D97-AF65-F5344CB8AC3E}">
        <p14:creationId xmlns:p14="http://schemas.microsoft.com/office/powerpoint/2010/main" val="2539274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heme" Target="../theme/theme2.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grpSp>
        <p:nvGrpSpPr>
          <p:cNvPr id="18" name="Group 17">
            <a:extLst>
              <a:ext uri="{FF2B5EF4-FFF2-40B4-BE49-F238E27FC236}">
                <a16:creationId xmlns:a16="http://schemas.microsoft.com/office/drawing/2014/main" id="{3EFE5B7D-89E2-4CD1-AB16-5E3A645D2E43}"/>
              </a:ext>
            </a:extLst>
          </p:cNvPr>
          <p:cNvGrpSpPr/>
          <p:nvPr userDrawn="1"/>
        </p:nvGrpSpPr>
        <p:grpSpPr>
          <a:xfrm>
            <a:off x="12324441" y="0"/>
            <a:ext cx="324759" cy="1594934"/>
            <a:chOff x="-934359" y="-699584"/>
            <a:chExt cx="5181599" cy="4782997"/>
          </a:xfrm>
        </p:grpSpPr>
        <p:sp>
          <p:nvSpPr>
            <p:cNvPr id="29" name="Rectangle 28">
              <a:extLst>
                <a:ext uri="{FF2B5EF4-FFF2-40B4-BE49-F238E27FC236}">
                  <a16:creationId xmlns:a16="http://schemas.microsoft.com/office/drawing/2014/main" id="{F6C40FDB-25C0-4141-9D90-779ECA89D860}"/>
                </a:ext>
              </a:extLst>
            </p:cNvPr>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Rectangle 29">
              <a:extLst>
                <a:ext uri="{FF2B5EF4-FFF2-40B4-BE49-F238E27FC236}">
                  <a16:creationId xmlns:a16="http://schemas.microsoft.com/office/drawing/2014/main" id="{AA17D392-6F6E-4C1A-BABB-762DF595BB24}"/>
                </a:ext>
              </a:extLst>
            </p:cNvPr>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Rectangle 30">
              <a:extLst>
                <a:ext uri="{FF2B5EF4-FFF2-40B4-BE49-F238E27FC236}">
                  <a16:creationId xmlns:a16="http://schemas.microsoft.com/office/drawing/2014/main" id="{2C809DE0-91EB-4303-A20C-DE9C3772F27F}"/>
                </a:ext>
              </a:extLst>
            </p:cNvPr>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Rectangle 31">
              <a:extLst>
                <a:ext uri="{FF2B5EF4-FFF2-40B4-BE49-F238E27FC236}">
                  <a16:creationId xmlns:a16="http://schemas.microsoft.com/office/drawing/2014/main" id="{7D8525BC-7C65-4C79-BC53-A8603573F5CA}"/>
                </a:ext>
              </a:extLst>
            </p:cNvPr>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Rectangle 32">
              <a:extLst>
                <a:ext uri="{FF2B5EF4-FFF2-40B4-BE49-F238E27FC236}">
                  <a16:creationId xmlns:a16="http://schemas.microsoft.com/office/drawing/2014/main" id="{47FA5BA7-ED2F-4817-B5CA-844E686CA3EA}"/>
                </a:ext>
              </a:extLst>
            </p:cNvPr>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Rectangle 33">
              <a:extLst>
                <a:ext uri="{FF2B5EF4-FFF2-40B4-BE49-F238E27FC236}">
                  <a16:creationId xmlns:a16="http://schemas.microsoft.com/office/drawing/2014/main" id="{70DCAA3B-76C7-424C-8F2C-7082E5DF06B7}"/>
                </a:ext>
              </a:extLst>
            </p:cNvPr>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Rectangle 34">
              <a:extLst>
                <a:ext uri="{FF2B5EF4-FFF2-40B4-BE49-F238E27FC236}">
                  <a16:creationId xmlns:a16="http://schemas.microsoft.com/office/drawing/2014/main" id="{BC530791-7B00-423A-9126-1B8197C6A1D9}"/>
                </a:ext>
              </a:extLst>
            </p:cNvPr>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3433073465"/>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 id="2147483963" r:id="rId12"/>
    <p:sldLayoutId id="2147483964" r:id="rId13"/>
    <p:sldLayoutId id="2147483965" r:id="rId14"/>
    <p:sldLayoutId id="2147483966" r:id="rId15"/>
    <p:sldLayoutId id="2147483967" r:id="rId16"/>
    <p:sldLayoutId id="2147483660" r:id="rId17"/>
    <p:sldLayoutId id="2147483662" r:id="rId18"/>
    <p:sldLayoutId id="2147483661" r:id="rId1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bwwilliam/2018bootcamp" TargetMode="External"/><Relationship Id="rId2" Type="http://schemas.openxmlformats.org/officeDocument/2006/relationships/notesSlide" Target="../notesSlides/notesSlide10.xml"/><Relationship Id="rId1" Type="http://schemas.openxmlformats.org/officeDocument/2006/relationships/slideLayout" Target="../slideLayouts/slideLayout23.xml"/><Relationship Id="rId5" Type="http://schemas.openxmlformats.org/officeDocument/2006/relationships/image" Target="../media/image9.png"/><Relationship Id="rId4" Type="http://schemas.openxmlformats.org/officeDocument/2006/relationships/hyperlink" Target="https://goo.gl/chzmA3"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3.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17.gif"/><Relationship Id="rId5" Type="http://schemas.openxmlformats.org/officeDocument/2006/relationships/image" Target="../media/image9.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9BFFA-57A7-4FEE-BAEC-006CF1140EDA}"/>
              </a:ext>
            </a:extLst>
          </p:cNvPr>
          <p:cNvSpPr>
            <a:spLocks noGrp="1"/>
          </p:cNvSpPr>
          <p:nvPr>
            <p:ph type="title"/>
          </p:nvPr>
        </p:nvSpPr>
        <p:spPr>
          <a:xfrm>
            <a:off x="1101505" y="1234290"/>
            <a:ext cx="8596668" cy="1320800"/>
          </a:xfrm>
        </p:spPr>
        <p:txBody>
          <a:bodyPr>
            <a:normAutofit/>
          </a:bodyPr>
          <a:lstStyle/>
          <a:p>
            <a:r>
              <a:rPr lang="en-US" sz="4800" b="1" dirty="0"/>
              <a:t>Azure Functions</a:t>
            </a:r>
            <a:endParaRPr lang="en-NZ" sz="4800" dirty="0"/>
          </a:p>
        </p:txBody>
      </p:sp>
      <p:sp>
        <p:nvSpPr>
          <p:cNvPr id="8" name="Rectangle 7">
            <a:extLst>
              <a:ext uri="{FF2B5EF4-FFF2-40B4-BE49-F238E27FC236}">
                <a16:creationId xmlns:a16="http://schemas.microsoft.com/office/drawing/2014/main" id="{5A67214D-2065-40B4-A239-59223EB4B5DC}"/>
              </a:ext>
            </a:extLst>
          </p:cNvPr>
          <p:cNvSpPr/>
          <p:nvPr/>
        </p:nvSpPr>
        <p:spPr>
          <a:xfrm>
            <a:off x="1101505" y="3282936"/>
            <a:ext cx="6096000" cy="3046988"/>
          </a:xfrm>
          <a:prstGeom prst="rect">
            <a:avLst/>
          </a:prstGeom>
        </p:spPr>
        <p:txBody>
          <a:bodyPr>
            <a:spAutoFit/>
          </a:bodyPr>
          <a:lstStyle/>
          <a:p>
            <a:pPr>
              <a:lnSpc>
                <a:spcPct val="150000"/>
              </a:lnSpc>
            </a:pPr>
            <a:r>
              <a:rPr lang="en-US" sz="2600" b="1" dirty="0">
                <a:solidFill>
                  <a:schemeClr val="bg2">
                    <a:lumMod val="50000"/>
                  </a:schemeClr>
                </a:solidFill>
              </a:rPr>
              <a:t>William Wang</a:t>
            </a:r>
          </a:p>
          <a:p>
            <a:pPr>
              <a:lnSpc>
                <a:spcPct val="150000"/>
              </a:lnSpc>
            </a:pPr>
            <a:r>
              <a:rPr lang="en-US" b="1" dirty="0">
                <a:solidFill>
                  <a:schemeClr val="bg2">
                    <a:lumMod val="50000"/>
                  </a:schemeClr>
                </a:solidFill>
              </a:rPr>
              <a:t>Technical Specialist</a:t>
            </a:r>
          </a:p>
          <a:p>
            <a:pPr>
              <a:lnSpc>
                <a:spcPct val="150000"/>
              </a:lnSpc>
            </a:pPr>
            <a:r>
              <a:rPr lang="en-US" b="1" dirty="0">
                <a:solidFill>
                  <a:schemeClr val="bg2">
                    <a:lumMod val="50000"/>
                  </a:schemeClr>
                </a:solidFill>
              </a:rPr>
              <a:t>Digital Platform </a:t>
            </a:r>
          </a:p>
          <a:p>
            <a:pPr>
              <a:lnSpc>
                <a:spcPct val="150000"/>
              </a:lnSpc>
            </a:pPr>
            <a:r>
              <a:rPr lang="en-US" b="1" dirty="0">
                <a:solidFill>
                  <a:schemeClr val="bg2">
                    <a:lumMod val="50000"/>
                  </a:schemeClr>
                </a:solidFill>
              </a:rPr>
              <a:t>IAG New Zealand</a:t>
            </a:r>
          </a:p>
          <a:p>
            <a:pPr>
              <a:lnSpc>
                <a:spcPct val="150000"/>
              </a:lnSpc>
            </a:pPr>
            <a:r>
              <a:rPr lang="en-US" b="1" dirty="0">
                <a:solidFill>
                  <a:schemeClr val="bg2">
                    <a:lumMod val="50000"/>
                  </a:schemeClr>
                </a:solidFill>
              </a:rPr>
              <a:t>bw_william@hotmail.com</a:t>
            </a:r>
          </a:p>
          <a:p>
            <a:pPr>
              <a:lnSpc>
                <a:spcPct val="150000"/>
              </a:lnSpc>
            </a:pPr>
            <a:r>
              <a:rPr lang="en-US" b="1" dirty="0">
                <a:solidFill>
                  <a:schemeClr val="bg2">
                    <a:lumMod val="50000"/>
                  </a:schemeClr>
                </a:solidFill>
              </a:rPr>
              <a:t>https://www.linkedin.com/in/bwwilliam/</a:t>
            </a:r>
          </a:p>
          <a:p>
            <a:endParaRPr lang="en-US" dirty="0">
              <a:solidFill>
                <a:schemeClr val="bg2">
                  <a:lumMod val="50000"/>
                </a:schemeClr>
              </a:solidFill>
            </a:endParaRPr>
          </a:p>
        </p:txBody>
      </p:sp>
      <p:pic>
        <p:nvPicPr>
          <p:cNvPr id="9" name="Picture 2" descr="https://global.azurebootcamp.net/wp-content/uploads/2014/11/logo-2018-500x444-300x266.png">
            <a:extLst>
              <a:ext uri="{FF2B5EF4-FFF2-40B4-BE49-F238E27FC236}">
                <a16:creationId xmlns:a16="http://schemas.microsoft.com/office/drawing/2014/main" id="{9C5E6F9C-EB4F-4584-AD54-014934B00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9204" y="0"/>
            <a:ext cx="1552023" cy="1376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428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D23B-7A03-44C8-9656-08E4E794322A}"/>
              </a:ext>
            </a:extLst>
          </p:cNvPr>
          <p:cNvSpPr>
            <a:spLocks noGrp="1"/>
          </p:cNvSpPr>
          <p:nvPr>
            <p:ph type="title"/>
          </p:nvPr>
        </p:nvSpPr>
        <p:spPr/>
        <p:txBody>
          <a:bodyPr/>
          <a:lstStyle/>
          <a:p>
            <a:r>
              <a:rPr lang="en-US" dirty="0"/>
              <a:t>Workshop Goals</a:t>
            </a:r>
            <a:endParaRPr lang="en-NZ" dirty="0"/>
          </a:p>
        </p:txBody>
      </p:sp>
      <p:sp>
        <p:nvSpPr>
          <p:cNvPr id="3" name="Content Placeholder 2">
            <a:extLst>
              <a:ext uri="{FF2B5EF4-FFF2-40B4-BE49-F238E27FC236}">
                <a16:creationId xmlns:a16="http://schemas.microsoft.com/office/drawing/2014/main" id="{1BC16D41-20CF-479A-B8E8-18C82129C1BA}"/>
              </a:ext>
            </a:extLst>
          </p:cNvPr>
          <p:cNvSpPr>
            <a:spLocks noGrp="1"/>
          </p:cNvSpPr>
          <p:nvPr>
            <p:ph idx="1"/>
          </p:nvPr>
        </p:nvSpPr>
        <p:spPr>
          <a:xfrm>
            <a:off x="677334" y="1376127"/>
            <a:ext cx="8596668" cy="4665235"/>
          </a:xfrm>
        </p:spPr>
        <p:txBody>
          <a:bodyPr>
            <a:normAutofit fontScale="92500" lnSpcReduction="20000"/>
          </a:bodyPr>
          <a:lstStyle/>
          <a:p>
            <a:r>
              <a:rPr lang="en-US" dirty="0"/>
              <a:t>Create a Functions App using Visual Studio</a:t>
            </a:r>
          </a:p>
          <a:p>
            <a:r>
              <a:rPr lang="en-US" dirty="0"/>
              <a:t>Deploy Functions App to Azure</a:t>
            </a:r>
          </a:p>
          <a:p>
            <a:r>
              <a:rPr lang="en-US" dirty="0"/>
              <a:t>Create Cosmos DB from Azure Portal</a:t>
            </a:r>
          </a:p>
          <a:p>
            <a:r>
              <a:rPr lang="en-US" dirty="0"/>
              <a:t>Integrate Functions with Cosmos DB using input &amp; output binding</a:t>
            </a:r>
          </a:p>
          <a:p>
            <a:endParaRPr lang="en-US" dirty="0"/>
          </a:p>
          <a:p>
            <a:endParaRPr lang="en-US" dirty="0"/>
          </a:p>
          <a:p>
            <a:pPr marL="0" indent="0">
              <a:buNone/>
            </a:pPr>
            <a:r>
              <a:rPr lang="en-US" dirty="0"/>
              <a:t>Prerequisites: </a:t>
            </a:r>
          </a:p>
          <a:p>
            <a:pPr>
              <a:buFont typeface="Wingdings" panose="05000000000000000000" pitchFamily="2" charset="2"/>
              <a:buChar char="§"/>
            </a:pPr>
            <a:r>
              <a:rPr lang="en-US" dirty="0"/>
              <a:t>Visual Studio 2017 version 15.6</a:t>
            </a:r>
          </a:p>
          <a:p>
            <a:pPr>
              <a:buFont typeface="Wingdings" panose="05000000000000000000" pitchFamily="2" charset="2"/>
              <a:buChar char="§"/>
            </a:pPr>
            <a:r>
              <a:rPr lang="en-US" dirty="0"/>
              <a:t>Azure Functions and Web Job Tools 15.0</a:t>
            </a:r>
          </a:p>
          <a:p>
            <a:pPr>
              <a:buFont typeface="Wingdings" panose="05000000000000000000" pitchFamily="2" charset="2"/>
              <a:buChar char="§"/>
            </a:pPr>
            <a:r>
              <a:rPr lang="en-US" dirty="0"/>
              <a:t>Postman</a:t>
            </a:r>
          </a:p>
          <a:p>
            <a:pPr>
              <a:buFont typeface="Wingdings" panose="05000000000000000000" pitchFamily="2" charset="2"/>
              <a:buChar char="§"/>
            </a:pPr>
            <a:endParaRPr lang="en-US" dirty="0"/>
          </a:p>
          <a:p>
            <a:pPr marL="0" indent="0">
              <a:buNone/>
            </a:pPr>
            <a:r>
              <a:rPr lang="en-NZ" sz="1900" dirty="0">
                <a:hlinkClick r:id="rId3"/>
              </a:rPr>
              <a:t>https://github.com/bwwilliam/2018bootcamp</a:t>
            </a:r>
            <a:r>
              <a:rPr lang="en-NZ" sz="1900" dirty="0"/>
              <a:t> </a:t>
            </a:r>
          </a:p>
          <a:p>
            <a:pPr marL="0" indent="0">
              <a:buNone/>
            </a:pPr>
            <a:r>
              <a:rPr lang="en-NZ" sz="1900" dirty="0">
                <a:hlinkClick r:id="rId4"/>
              </a:rPr>
              <a:t>https://goo.gl/chzmA3</a:t>
            </a:r>
            <a:endParaRPr lang="en-US" sz="2400" dirty="0"/>
          </a:p>
          <a:p>
            <a:pPr marL="0" indent="0">
              <a:buNone/>
            </a:pPr>
            <a:endParaRPr lang="en-US" sz="2400" dirty="0"/>
          </a:p>
          <a:p>
            <a:pPr marL="0" indent="0">
              <a:buNone/>
            </a:pPr>
            <a:endParaRPr lang="en-NZ" dirty="0"/>
          </a:p>
        </p:txBody>
      </p:sp>
      <p:pic>
        <p:nvPicPr>
          <p:cNvPr id="4" name="Picture 2" descr="https://global.azurebootcamp.net/wp-content/uploads/2014/11/logo-2018-500x444-300x266.png">
            <a:extLst>
              <a:ext uri="{FF2B5EF4-FFF2-40B4-BE49-F238E27FC236}">
                <a16:creationId xmlns:a16="http://schemas.microsoft.com/office/drawing/2014/main" id="{10EC4123-0A79-45DF-9978-DD020CD324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1979" y="0"/>
            <a:ext cx="1552023" cy="1376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280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9170BB89-1B12-4BA4-85CA-21485D11B67E}"/>
              </a:ext>
            </a:extLst>
          </p:cNvPr>
          <p:cNvSpPr/>
          <p:nvPr/>
        </p:nvSpPr>
        <p:spPr>
          <a:xfrm>
            <a:off x="9045643" y="4576846"/>
            <a:ext cx="146839" cy="469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2" name="Rectangle 61">
            <a:extLst>
              <a:ext uri="{FF2B5EF4-FFF2-40B4-BE49-F238E27FC236}">
                <a16:creationId xmlns:a16="http://schemas.microsoft.com/office/drawing/2014/main" id="{81E1243E-CB2C-4238-9D35-0E8953009BCC}"/>
              </a:ext>
            </a:extLst>
          </p:cNvPr>
          <p:cNvSpPr/>
          <p:nvPr/>
        </p:nvSpPr>
        <p:spPr>
          <a:xfrm>
            <a:off x="6443651" y="3681964"/>
            <a:ext cx="163914" cy="798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7" name="Rectangle 46">
            <a:extLst>
              <a:ext uri="{FF2B5EF4-FFF2-40B4-BE49-F238E27FC236}">
                <a16:creationId xmlns:a16="http://schemas.microsoft.com/office/drawing/2014/main" id="{D3C590E3-EE6B-440C-8CDF-1312DB580EC3}"/>
              </a:ext>
            </a:extLst>
          </p:cNvPr>
          <p:cNvSpPr/>
          <p:nvPr/>
        </p:nvSpPr>
        <p:spPr>
          <a:xfrm>
            <a:off x="4957847" y="3462026"/>
            <a:ext cx="158838" cy="1637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2" name="Rectangle 31">
            <a:extLst>
              <a:ext uri="{FF2B5EF4-FFF2-40B4-BE49-F238E27FC236}">
                <a16:creationId xmlns:a16="http://schemas.microsoft.com/office/drawing/2014/main" id="{07920453-B3B2-4676-86B4-84AFB17E9A93}"/>
              </a:ext>
            </a:extLst>
          </p:cNvPr>
          <p:cNvSpPr/>
          <p:nvPr/>
        </p:nvSpPr>
        <p:spPr>
          <a:xfrm>
            <a:off x="2153548" y="2469031"/>
            <a:ext cx="156613" cy="1067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itle 1">
            <a:extLst>
              <a:ext uri="{FF2B5EF4-FFF2-40B4-BE49-F238E27FC236}">
                <a16:creationId xmlns:a16="http://schemas.microsoft.com/office/drawing/2014/main" id="{96C23131-AA4E-4E25-BD7E-DFEAE428A63E}"/>
              </a:ext>
            </a:extLst>
          </p:cNvPr>
          <p:cNvSpPr>
            <a:spLocks noGrp="1"/>
          </p:cNvSpPr>
          <p:nvPr>
            <p:ph type="title"/>
          </p:nvPr>
        </p:nvSpPr>
        <p:spPr>
          <a:xfrm>
            <a:off x="677334" y="609600"/>
            <a:ext cx="8596668" cy="905164"/>
          </a:xfrm>
        </p:spPr>
        <p:txBody>
          <a:bodyPr/>
          <a:lstStyle/>
          <a:p>
            <a:r>
              <a:rPr lang="en-US" dirty="0"/>
              <a:t>Emotions App</a:t>
            </a:r>
            <a:endParaRPr lang="en-NZ" dirty="0"/>
          </a:p>
        </p:txBody>
      </p:sp>
      <p:sp>
        <p:nvSpPr>
          <p:cNvPr id="9" name="TextBox 8">
            <a:extLst>
              <a:ext uri="{FF2B5EF4-FFF2-40B4-BE49-F238E27FC236}">
                <a16:creationId xmlns:a16="http://schemas.microsoft.com/office/drawing/2014/main" id="{C92A03D7-6A57-4CD9-9BDA-680C7DF4BFC5}"/>
              </a:ext>
            </a:extLst>
          </p:cNvPr>
          <p:cNvSpPr txBox="1"/>
          <p:nvPr/>
        </p:nvSpPr>
        <p:spPr>
          <a:xfrm>
            <a:off x="1772936" y="1649289"/>
            <a:ext cx="943729" cy="540000"/>
          </a:xfrm>
          <a:prstGeom prst="rect">
            <a:avLst/>
          </a:prstGeom>
          <a:solidFill>
            <a:schemeClr val="accent1"/>
          </a:solidFill>
          <a:ln w="9525">
            <a:solidFill>
              <a:schemeClr val="tx1"/>
            </a:solidFill>
          </a:ln>
        </p:spPr>
        <p:txBody>
          <a:bodyPr wrap="square" rtlCol="0">
            <a:spAutoFit/>
          </a:bodyPr>
          <a:lstStyle/>
          <a:p>
            <a:pPr algn="ctr"/>
            <a:r>
              <a:rPr lang="en-NZ" sz="1400" b="1" dirty="0"/>
              <a:t>Web API</a:t>
            </a:r>
          </a:p>
          <a:p>
            <a:pPr algn="ctr"/>
            <a:r>
              <a:rPr lang="en-NZ" sz="1100" b="1" dirty="0"/>
              <a:t>(POST)</a:t>
            </a:r>
          </a:p>
        </p:txBody>
      </p:sp>
      <p:sp>
        <p:nvSpPr>
          <p:cNvPr id="12" name="TextBox 11">
            <a:extLst>
              <a:ext uri="{FF2B5EF4-FFF2-40B4-BE49-F238E27FC236}">
                <a16:creationId xmlns:a16="http://schemas.microsoft.com/office/drawing/2014/main" id="{14FFFDB0-5883-4B79-92FA-0AABF5811A3D}"/>
              </a:ext>
            </a:extLst>
          </p:cNvPr>
          <p:cNvSpPr txBox="1"/>
          <p:nvPr/>
        </p:nvSpPr>
        <p:spPr>
          <a:xfrm>
            <a:off x="3079598" y="1649290"/>
            <a:ext cx="943729" cy="540000"/>
          </a:xfrm>
          <a:prstGeom prst="rect">
            <a:avLst/>
          </a:prstGeom>
          <a:solidFill>
            <a:schemeClr val="accent1"/>
          </a:solidFill>
          <a:ln w="9525">
            <a:solidFill>
              <a:schemeClr val="tx1"/>
            </a:solidFill>
          </a:ln>
        </p:spPr>
        <p:txBody>
          <a:bodyPr wrap="square" rtlCol="0">
            <a:spAutoFit/>
          </a:bodyPr>
          <a:lstStyle/>
          <a:p>
            <a:pPr algn="ctr"/>
            <a:r>
              <a:rPr lang="en-NZ" sz="1400" b="1" dirty="0"/>
              <a:t>Blob</a:t>
            </a:r>
          </a:p>
          <a:p>
            <a:pPr algn="ctr"/>
            <a:r>
              <a:rPr lang="en-NZ" sz="1400" b="1" dirty="0"/>
              <a:t>Storage</a:t>
            </a:r>
          </a:p>
        </p:txBody>
      </p:sp>
      <p:sp>
        <p:nvSpPr>
          <p:cNvPr id="13" name="TextBox 12">
            <a:extLst>
              <a:ext uri="{FF2B5EF4-FFF2-40B4-BE49-F238E27FC236}">
                <a16:creationId xmlns:a16="http://schemas.microsoft.com/office/drawing/2014/main" id="{C12AA848-49BA-45F1-8491-B9F71A15E6C0}"/>
              </a:ext>
            </a:extLst>
          </p:cNvPr>
          <p:cNvSpPr txBox="1"/>
          <p:nvPr/>
        </p:nvSpPr>
        <p:spPr>
          <a:xfrm>
            <a:off x="4397518" y="1649289"/>
            <a:ext cx="1279496" cy="540000"/>
          </a:xfrm>
          <a:prstGeom prst="rect">
            <a:avLst/>
          </a:prstGeom>
          <a:solidFill>
            <a:schemeClr val="accent1"/>
          </a:solidFill>
          <a:ln w="9525">
            <a:solidFill>
              <a:schemeClr val="tx1"/>
            </a:solidFill>
          </a:ln>
        </p:spPr>
        <p:txBody>
          <a:bodyPr wrap="square" rtlCol="0">
            <a:spAutoFit/>
          </a:bodyPr>
          <a:lstStyle/>
          <a:p>
            <a:pPr algn="ctr"/>
            <a:r>
              <a:rPr lang="en-NZ" sz="1400" b="1" dirty="0"/>
              <a:t>Processor</a:t>
            </a:r>
          </a:p>
          <a:p>
            <a:pPr algn="ctr"/>
            <a:r>
              <a:rPr lang="en-NZ" sz="1200" b="1" dirty="0"/>
              <a:t>(</a:t>
            </a:r>
            <a:r>
              <a:rPr lang="en-NZ" sz="1200" b="1" dirty="0" err="1"/>
              <a:t>BlobTrigger</a:t>
            </a:r>
            <a:r>
              <a:rPr lang="en-NZ" sz="1200" b="1" dirty="0"/>
              <a:t>)</a:t>
            </a:r>
          </a:p>
        </p:txBody>
      </p:sp>
      <p:sp>
        <p:nvSpPr>
          <p:cNvPr id="15" name="TextBox 14">
            <a:extLst>
              <a:ext uri="{FF2B5EF4-FFF2-40B4-BE49-F238E27FC236}">
                <a16:creationId xmlns:a16="http://schemas.microsoft.com/office/drawing/2014/main" id="{F2C12256-9AA8-4DD9-88B4-4098CD14417F}"/>
              </a:ext>
            </a:extLst>
          </p:cNvPr>
          <p:cNvSpPr txBox="1"/>
          <p:nvPr/>
        </p:nvSpPr>
        <p:spPr>
          <a:xfrm>
            <a:off x="6035654" y="1649290"/>
            <a:ext cx="965329" cy="540000"/>
          </a:xfrm>
          <a:prstGeom prst="rect">
            <a:avLst/>
          </a:prstGeom>
          <a:solidFill>
            <a:schemeClr val="accent1"/>
          </a:solidFill>
          <a:ln w="9525">
            <a:solidFill>
              <a:schemeClr val="tx1"/>
            </a:solidFill>
          </a:ln>
        </p:spPr>
        <p:txBody>
          <a:bodyPr wrap="none" rtlCol="0">
            <a:spAutoFit/>
          </a:bodyPr>
          <a:lstStyle/>
          <a:p>
            <a:pPr algn="ctr"/>
            <a:r>
              <a:rPr lang="en-NZ" sz="1400" b="1" dirty="0"/>
              <a:t>Cognitive</a:t>
            </a:r>
          </a:p>
          <a:p>
            <a:pPr algn="ctr"/>
            <a:r>
              <a:rPr lang="en-NZ" sz="1400" b="1" dirty="0"/>
              <a:t>Service</a:t>
            </a:r>
          </a:p>
        </p:txBody>
      </p:sp>
      <p:sp>
        <p:nvSpPr>
          <p:cNvPr id="16" name="TextBox 15">
            <a:extLst>
              <a:ext uri="{FF2B5EF4-FFF2-40B4-BE49-F238E27FC236}">
                <a16:creationId xmlns:a16="http://schemas.microsoft.com/office/drawing/2014/main" id="{AE566920-7C20-4E40-A12F-7CF98FF07374}"/>
              </a:ext>
            </a:extLst>
          </p:cNvPr>
          <p:cNvSpPr txBox="1"/>
          <p:nvPr/>
        </p:nvSpPr>
        <p:spPr>
          <a:xfrm>
            <a:off x="7365185" y="1649290"/>
            <a:ext cx="860813" cy="523220"/>
          </a:xfrm>
          <a:prstGeom prst="rect">
            <a:avLst/>
          </a:prstGeom>
          <a:solidFill>
            <a:schemeClr val="accent1"/>
          </a:solidFill>
          <a:ln w="9525">
            <a:solidFill>
              <a:schemeClr val="tx1"/>
            </a:solidFill>
          </a:ln>
        </p:spPr>
        <p:txBody>
          <a:bodyPr wrap="none" rtlCol="0">
            <a:spAutoFit/>
          </a:bodyPr>
          <a:lstStyle/>
          <a:p>
            <a:pPr algn="ctr"/>
            <a:r>
              <a:rPr lang="en-US" sz="1400" b="1" dirty="0"/>
              <a:t>W</a:t>
            </a:r>
            <a:r>
              <a:rPr lang="en-NZ" sz="1400" b="1" dirty="0" err="1"/>
              <a:t>eb</a:t>
            </a:r>
            <a:r>
              <a:rPr lang="en-NZ" sz="1400" b="1" dirty="0"/>
              <a:t> API</a:t>
            </a:r>
          </a:p>
          <a:p>
            <a:pPr algn="ctr"/>
            <a:r>
              <a:rPr lang="en-NZ" sz="1400" dirty="0"/>
              <a:t>(Get)</a:t>
            </a:r>
          </a:p>
        </p:txBody>
      </p:sp>
      <p:sp>
        <p:nvSpPr>
          <p:cNvPr id="17" name="TextBox 16">
            <a:extLst>
              <a:ext uri="{FF2B5EF4-FFF2-40B4-BE49-F238E27FC236}">
                <a16:creationId xmlns:a16="http://schemas.microsoft.com/office/drawing/2014/main" id="{C8E70B89-4EF4-44EB-885C-9C3EC4FC4AFD}"/>
              </a:ext>
            </a:extLst>
          </p:cNvPr>
          <p:cNvSpPr txBox="1"/>
          <p:nvPr/>
        </p:nvSpPr>
        <p:spPr>
          <a:xfrm>
            <a:off x="546504" y="1645543"/>
            <a:ext cx="943729" cy="540000"/>
          </a:xfrm>
          <a:prstGeom prst="rect">
            <a:avLst/>
          </a:prstGeom>
          <a:solidFill>
            <a:schemeClr val="accent1"/>
          </a:solidFill>
          <a:ln w="9525">
            <a:solidFill>
              <a:schemeClr val="tx1"/>
            </a:solidFill>
          </a:ln>
        </p:spPr>
        <p:txBody>
          <a:bodyPr wrap="square" rtlCol="0" anchor="ctr">
            <a:spAutoFit/>
          </a:bodyPr>
          <a:lstStyle/>
          <a:p>
            <a:pPr algn="ctr"/>
            <a:r>
              <a:rPr lang="en-NZ" sz="1400" b="1" dirty="0"/>
              <a:t>User</a:t>
            </a:r>
          </a:p>
        </p:txBody>
      </p:sp>
      <p:cxnSp>
        <p:nvCxnSpPr>
          <p:cNvPr id="11" name="Straight Connector 10">
            <a:extLst>
              <a:ext uri="{FF2B5EF4-FFF2-40B4-BE49-F238E27FC236}">
                <a16:creationId xmlns:a16="http://schemas.microsoft.com/office/drawing/2014/main" id="{761B9D98-C7E5-414D-8734-7C926C4D9FD8}"/>
              </a:ext>
            </a:extLst>
          </p:cNvPr>
          <p:cNvCxnSpPr>
            <a:cxnSpLocks/>
          </p:cNvCxnSpPr>
          <p:nvPr/>
        </p:nvCxnSpPr>
        <p:spPr>
          <a:xfrm>
            <a:off x="1027349" y="2203515"/>
            <a:ext cx="0" cy="4345757"/>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218205-93DC-4638-96F1-4F5C594ACF07}"/>
              </a:ext>
            </a:extLst>
          </p:cNvPr>
          <p:cNvCxnSpPr>
            <a:cxnSpLocks/>
          </p:cNvCxnSpPr>
          <p:nvPr/>
        </p:nvCxnSpPr>
        <p:spPr>
          <a:xfrm>
            <a:off x="2244800" y="2203515"/>
            <a:ext cx="0" cy="4345757"/>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082B7D9-27CF-41F7-9A48-E95B2C7FB598}"/>
              </a:ext>
            </a:extLst>
          </p:cNvPr>
          <p:cNvCxnSpPr>
            <a:cxnSpLocks/>
          </p:cNvCxnSpPr>
          <p:nvPr/>
        </p:nvCxnSpPr>
        <p:spPr>
          <a:xfrm>
            <a:off x="3551462" y="2203515"/>
            <a:ext cx="0" cy="4345757"/>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BF008C7-080B-40A0-8C70-AFA273B4496C}"/>
              </a:ext>
            </a:extLst>
          </p:cNvPr>
          <p:cNvCxnSpPr>
            <a:cxnSpLocks/>
          </p:cNvCxnSpPr>
          <p:nvPr/>
        </p:nvCxnSpPr>
        <p:spPr>
          <a:xfrm>
            <a:off x="5037266" y="2203515"/>
            <a:ext cx="0" cy="4345757"/>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BCEB7CD-E5CA-4977-A4E1-01442FC4E56B}"/>
              </a:ext>
            </a:extLst>
          </p:cNvPr>
          <p:cNvCxnSpPr>
            <a:cxnSpLocks/>
          </p:cNvCxnSpPr>
          <p:nvPr/>
        </p:nvCxnSpPr>
        <p:spPr>
          <a:xfrm>
            <a:off x="6518318" y="2203515"/>
            <a:ext cx="0" cy="4345757"/>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4A46-44A3-4ABC-A630-9FBFB188412D}"/>
              </a:ext>
            </a:extLst>
          </p:cNvPr>
          <p:cNvCxnSpPr>
            <a:cxnSpLocks/>
          </p:cNvCxnSpPr>
          <p:nvPr/>
        </p:nvCxnSpPr>
        <p:spPr>
          <a:xfrm>
            <a:off x="7832724" y="2203515"/>
            <a:ext cx="0" cy="4345757"/>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737F2A4-3D85-4070-AD68-A6E2B192189A}"/>
              </a:ext>
            </a:extLst>
          </p:cNvPr>
          <p:cNvCxnSpPr>
            <a:cxnSpLocks/>
          </p:cNvCxnSpPr>
          <p:nvPr/>
        </p:nvCxnSpPr>
        <p:spPr>
          <a:xfrm>
            <a:off x="1027349" y="2610996"/>
            <a:ext cx="1126199" cy="11923"/>
          </a:xfrm>
          <a:prstGeom prst="straightConnector1">
            <a:avLst/>
          </a:prstGeom>
          <a:ln>
            <a:headEnd w="lg" len="lg"/>
            <a:tailEnd type="stealth" w="lg" len="lg"/>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0C384FD-8CC0-499C-B5C5-AF3A1BF254E4}"/>
              </a:ext>
            </a:extLst>
          </p:cNvPr>
          <p:cNvCxnSpPr>
            <a:cxnSpLocks/>
          </p:cNvCxnSpPr>
          <p:nvPr/>
        </p:nvCxnSpPr>
        <p:spPr>
          <a:xfrm flipV="1">
            <a:off x="2310161" y="3028774"/>
            <a:ext cx="1217450" cy="1"/>
          </a:xfrm>
          <a:prstGeom prst="straightConnector1">
            <a:avLst/>
          </a:prstGeom>
          <a:ln>
            <a:headEnd w="lg" len="lg"/>
            <a:tailEnd type="triangle" w="lg" len="lg"/>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CB42BD10-BBD3-4965-BEC1-569CAAFFDBEF}"/>
              </a:ext>
            </a:extLst>
          </p:cNvPr>
          <p:cNvCxnSpPr>
            <a:cxnSpLocks/>
          </p:cNvCxnSpPr>
          <p:nvPr/>
        </p:nvCxnSpPr>
        <p:spPr>
          <a:xfrm>
            <a:off x="3548367" y="3549084"/>
            <a:ext cx="1409480" cy="0"/>
          </a:xfrm>
          <a:prstGeom prst="straightConnector1">
            <a:avLst/>
          </a:prstGeom>
          <a:ln>
            <a:headEnd w="lg" len="lg"/>
            <a:tailEnd type="triangle" w="lg" len="lg"/>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93940490-BFB8-4BA7-8105-D822448DF219}"/>
              </a:ext>
            </a:extLst>
          </p:cNvPr>
          <p:cNvCxnSpPr>
            <a:cxnSpLocks/>
          </p:cNvCxnSpPr>
          <p:nvPr/>
        </p:nvCxnSpPr>
        <p:spPr>
          <a:xfrm>
            <a:off x="5121767" y="3887911"/>
            <a:ext cx="1321883" cy="0"/>
          </a:xfrm>
          <a:prstGeom prst="straightConnector1">
            <a:avLst/>
          </a:prstGeom>
          <a:ln>
            <a:headEnd w="lg" len="lg"/>
            <a:tailEnd type="triangle" w="lg" len="lg"/>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0D617522-CF62-4AB9-B9F5-1A9CF919F5E3}"/>
              </a:ext>
            </a:extLst>
          </p:cNvPr>
          <p:cNvCxnSpPr>
            <a:cxnSpLocks/>
          </p:cNvCxnSpPr>
          <p:nvPr/>
        </p:nvCxnSpPr>
        <p:spPr>
          <a:xfrm flipH="1" flipV="1">
            <a:off x="5121768" y="4370007"/>
            <a:ext cx="1321882" cy="108"/>
          </a:xfrm>
          <a:prstGeom prst="straightConnector1">
            <a:avLst/>
          </a:prstGeom>
          <a:ln>
            <a:headEnd w="lg" len="lg"/>
            <a:tailEnd type="triangle" w="lg" len="lg"/>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BB3D9586-0748-4EE1-8F53-E5ED23AE37DB}"/>
              </a:ext>
            </a:extLst>
          </p:cNvPr>
          <p:cNvCxnSpPr>
            <a:cxnSpLocks/>
            <a:endCxn id="67" idx="1"/>
          </p:cNvCxnSpPr>
          <p:nvPr/>
        </p:nvCxnSpPr>
        <p:spPr>
          <a:xfrm flipV="1">
            <a:off x="5116686" y="4811551"/>
            <a:ext cx="3928957" cy="25077"/>
          </a:xfrm>
          <a:prstGeom prst="straightConnector1">
            <a:avLst/>
          </a:prstGeom>
          <a:ln>
            <a:headEnd w="lg" len="lg"/>
            <a:tailEnd type="triangle" w="lg" len="lg"/>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3BC59709-3076-486D-AE08-1F7271B4A2E0}"/>
              </a:ext>
            </a:extLst>
          </p:cNvPr>
          <p:cNvSpPr txBox="1"/>
          <p:nvPr/>
        </p:nvSpPr>
        <p:spPr>
          <a:xfrm>
            <a:off x="1338622" y="2315142"/>
            <a:ext cx="609462" cy="307777"/>
          </a:xfrm>
          <a:prstGeom prst="rect">
            <a:avLst/>
          </a:prstGeom>
          <a:noFill/>
        </p:spPr>
        <p:txBody>
          <a:bodyPr wrap="none" rtlCol="0">
            <a:spAutoFit/>
          </a:bodyPr>
          <a:lstStyle/>
          <a:p>
            <a:r>
              <a:rPr lang="en-NZ" sz="1400" dirty="0"/>
              <a:t>HTTP</a:t>
            </a:r>
          </a:p>
        </p:txBody>
      </p:sp>
      <p:sp>
        <p:nvSpPr>
          <p:cNvPr id="39" name="TextBox 38">
            <a:extLst>
              <a:ext uri="{FF2B5EF4-FFF2-40B4-BE49-F238E27FC236}">
                <a16:creationId xmlns:a16="http://schemas.microsoft.com/office/drawing/2014/main" id="{65BA327A-F065-4A62-BD4A-4E548D284C9D}"/>
              </a:ext>
            </a:extLst>
          </p:cNvPr>
          <p:cNvSpPr txBox="1"/>
          <p:nvPr/>
        </p:nvSpPr>
        <p:spPr>
          <a:xfrm>
            <a:off x="2497037" y="2710076"/>
            <a:ext cx="753732" cy="307777"/>
          </a:xfrm>
          <a:prstGeom prst="rect">
            <a:avLst/>
          </a:prstGeom>
          <a:noFill/>
        </p:spPr>
        <p:txBody>
          <a:bodyPr wrap="none" rtlCol="0">
            <a:spAutoFit/>
          </a:bodyPr>
          <a:lstStyle/>
          <a:p>
            <a:r>
              <a:rPr lang="en-NZ" sz="1400" dirty="0"/>
              <a:t>Stream</a:t>
            </a:r>
            <a:endParaRPr lang="en-NZ" dirty="0"/>
          </a:p>
        </p:txBody>
      </p:sp>
      <p:sp>
        <p:nvSpPr>
          <p:cNvPr id="40" name="TextBox 39">
            <a:extLst>
              <a:ext uri="{FF2B5EF4-FFF2-40B4-BE49-F238E27FC236}">
                <a16:creationId xmlns:a16="http://schemas.microsoft.com/office/drawing/2014/main" id="{3C4762A9-6D1F-4BB2-8C1E-D26A9086CB76}"/>
              </a:ext>
            </a:extLst>
          </p:cNvPr>
          <p:cNvSpPr txBox="1"/>
          <p:nvPr/>
        </p:nvSpPr>
        <p:spPr>
          <a:xfrm>
            <a:off x="3748692" y="3241307"/>
            <a:ext cx="1088247" cy="307777"/>
          </a:xfrm>
          <a:prstGeom prst="rect">
            <a:avLst/>
          </a:prstGeom>
          <a:noFill/>
        </p:spPr>
        <p:txBody>
          <a:bodyPr wrap="none" rtlCol="0">
            <a:spAutoFit/>
          </a:bodyPr>
          <a:lstStyle/>
          <a:p>
            <a:r>
              <a:rPr lang="en-NZ" sz="1400" dirty="0" err="1"/>
              <a:t>BlobTrigger</a:t>
            </a:r>
            <a:endParaRPr lang="en-NZ" dirty="0"/>
          </a:p>
        </p:txBody>
      </p:sp>
      <p:sp>
        <p:nvSpPr>
          <p:cNvPr id="41" name="TextBox 40">
            <a:extLst>
              <a:ext uri="{FF2B5EF4-FFF2-40B4-BE49-F238E27FC236}">
                <a16:creationId xmlns:a16="http://schemas.microsoft.com/office/drawing/2014/main" id="{42F4822E-56DE-4122-8D95-18FD5E4A36F5}"/>
              </a:ext>
            </a:extLst>
          </p:cNvPr>
          <p:cNvSpPr txBox="1"/>
          <p:nvPr/>
        </p:nvSpPr>
        <p:spPr>
          <a:xfrm>
            <a:off x="5473061" y="3580134"/>
            <a:ext cx="609462" cy="307777"/>
          </a:xfrm>
          <a:prstGeom prst="rect">
            <a:avLst/>
          </a:prstGeom>
          <a:noFill/>
        </p:spPr>
        <p:txBody>
          <a:bodyPr wrap="none" rtlCol="0">
            <a:spAutoFit/>
          </a:bodyPr>
          <a:lstStyle/>
          <a:p>
            <a:r>
              <a:rPr lang="en-NZ" sz="1400" dirty="0"/>
              <a:t>HTTP</a:t>
            </a:r>
            <a:endParaRPr lang="en-NZ" dirty="0"/>
          </a:p>
        </p:txBody>
      </p:sp>
      <p:sp>
        <p:nvSpPr>
          <p:cNvPr id="42" name="TextBox 41">
            <a:extLst>
              <a:ext uri="{FF2B5EF4-FFF2-40B4-BE49-F238E27FC236}">
                <a16:creationId xmlns:a16="http://schemas.microsoft.com/office/drawing/2014/main" id="{3E442821-7505-42C2-B78C-4E7C368C8960}"/>
              </a:ext>
            </a:extLst>
          </p:cNvPr>
          <p:cNvSpPr txBox="1"/>
          <p:nvPr/>
        </p:nvSpPr>
        <p:spPr>
          <a:xfrm>
            <a:off x="5483859" y="4062338"/>
            <a:ext cx="590226" cy="307777"/>
          </a:xfrm>
          <a:prstGeom prst="rect">
            <a:avLst/>
          </a:prstGeom>
          <a:noFill/>
        </p:spPr>
        <p:txBody>
          <a:bodyPr wrap="none" rtlCol="0">
            <a:spAutoFit/>
          </a:bodyPr>
          <a:lstStyle/>
          <a:p>
            <a:r>
              <a:rPr lang="en-NZ" sz="1400" dirty="0"/>
              <a:t>JSON</a:t>
            </a:r>
            <a:endParaRPr lang="en-NZ" dirty="0"/>
          </a:p>
        </p:txBody>
      </p:sp>
      <p:sp>
        <p:nvSpPr>
          <p:cNvPr id="43" name="TextBox 42">
            <a:extLst>
              <a:ext uri="{FF2B5EF4-FFF2-40B4-BE49-F238E27FC236}">
                <a16:creationId xmlns:a16="http://schemas.microsoft.com/office/drawing/2014/main" id="{221B2128-CDC8-4A08-8F06-2BD81298D9ED}"/>
              </a:ext>
            </a:extLst>
          </p:cNvPr>
          <p:cNvSpPr txBox="1"/>
          <p:nvPr/>
        </p:nvSpPr>
        <p:spPr>
          <a:xfrm>
            <a:off x="5469823" y="4543583"/>
            <a:ext cx="590226" cy="307777"/>
          </a:xfrm>
          <a:prstGeom prst="rect">
            <a:avLst/>
          </a:prstGeom>
          <a:noFill/>
        </p:spPr>
        <p:txBody>
          <a:bodyPr wrap="none" rtlCol="0">
            <a:spAutoFit/>
          </a:bodyPr>
          <a:lstStyle/>
          <a:p>
            <a:r>
              <a:rPr lang="en-NZ" sz="1400" dirty="0"/>
              <a:t>JSON</a:t>
            </a:r>
            <a:endParaRPr lang="en-NZ" dirty="0"/>
          </a:p>
        </p:txBody>
      </p:sp>
      <p:sp>
        <p:nvSpPr>
          <p:cNvPr id="27" name="TextBox 26">
            <a:extLst>
              <a:ext uri="{FF2B5EF4-FFF2-40B4-BE49-F238E27FC236}">
                <a16:creationId xmlns:a16="http://schemas.microsoft.com/office/drawing/2014/main" id="{5C5D8469-5FBA-4C1F-9837-FB08722E0E1D}"/>
              </a:ext>
            </a:extLst>
          </p:cNvPr>
          <p:cNvSpPr txBox="1"/>
          <p:nvPr/>
        </p:nvSpPr>
        <p:spPr>
          <a:xfrm>
            <a:off x="8679417" y="1645543"/>
            <a:ext cx="805029" cy="523220"/>
          </a:xfrm>
          <a:prstGeom prst="rect">
            <a:avLst/>
          </a:prstGeom>
          <a:solidFill>
            <a:schemeClr val="accent1"/>
          </a:solidFill>
          <a:ln w="9525">
            <a:solidFill>
              <a:schemeClr val="tx1"/>
            </a:solidFill>
          </a:ln>
        </p:spPr>
        <p:txBody>
          <a:bodyPr wrap="none" rtlCol="0">
            <a:spAutoFit/>
          </a:bodyPr>
          <a:lstStyle/>
          <a:p>
            <a:pPr algn="ctr"/>
            <a:r>
              <a:rPr lang="en-US" sz="1400" b="1" dirty="0"/>
              <a:t>Cosmos</a:t>
            </a:r>
          </a:p>
          <a:p>
            <a:pPr algn="ctr"/>
            <a:r>
              <a:rPr lang="en-US" sz="1400" b="1" dirty="0"/>
              <a:t>DB</a:t>
            </a:r>
            <a:endParaRPr lang="en-NZ" sz="1400" b="1" dirty="0"/>
          </a:p>
        </p:txBody>
      </p:sp>
      <p:cxnSp>
        <p:nvCxnSpPr>
          <p:cNvPr id="30" name="Straight Connector 29">
            <a:extLst>
              <a:ext uri="{FF2B5EF4-FFF2-40B4-BE49-F238E27FC236}">
                <a16:creationId xmlns:a16="http://schemas.microsoft.com/office/drawing/2014/main" id="{8481901A-E4A5-4D81-AC3D-A5150EA59F9E}"/>
              </a:ext>
            </a:extLst>
          </p:cNvPr>
          <p:cNvCxnSpPr>
            <a:cxnSpLocks/>
          </p:cNvCxnSpPr>
          <p:nvPr/>
        </p:nvCxnSpPr>
        <p:spPr>
          <a:xfrm>
            <a:off x="9119063" y="2199768"/>
            <a:ext cx="0" cy="4345757"/>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CF80A94-06B9-4765-BD38-36DE886AAB66}"/>
              </a:ext>
            </a:extLst>
          </p:cNvPr>
          <p:cNvCxnSpPr>
            <a:cxnSpLocks/>
          </p:cNvCxnSpPr>
          <p:nvPr/>
        </p:nvCxnSpPr>
        <p:spPr>
          <a:xfrm flipH="1" flipV="1">
            <a:off x="1017702" y="3382568"/>
            <a:ext cx="1126199" cy="9816"/>
          </a:xfrm>
          <a:prstGeom prst="straightConnector1">
            <a:avLst/>
          </a:prstGeom>
          <a:ln>
            <a:headEnd w="lg" len="lg"/>
            <a:tailEnd type="stealth" w="lg" len="lg"/>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24810D26-DF1E-4DB5-8A3A-3B66EBFB72D1}"/>
              </a:ext>
            </a:extLst>
          </p:cNvPr>
          <p:cNvSpPr txBox="1"/>
          <p:nvPr/>
        </p:nvSpPr>
        <p:spPr>
          <a:xfrm>
            <a:off x="1154977" y="3072684"/>
            <a:ext cx="931665" cy="307777"/>
          </a:xfrm>
          <a:prstGeom prst="rect">
            <a:avLst/>
          </a:prstGeom>
          <a:noFill/>
        </p:spPr>
        <p:txBody>
          <a:bodyPr wrap="none" rtlCol="0">
            <a:spAutoFit/>
          </a:bodyPr>
          <a:lstStyle/>
          <a:p>
            <a:r>
              <a:rPr lang="en-NZ" sz="1400" dirty="0"/>
              <a:t>Accepted</a:t>
            </a:r>
            <a:endParaRPr lang="en-NZ" dirty="0"/>
          </a:p>
        </p:txBody>
      </p:sp>
      <p:sp>
        <p:nvSpPr>
          <p:cNvPr id="52" name="Rectangle 51">
            <a:extLst>
              <a:ext uri="{FF2B5EF4-FFF2-40B4-BE49-F238E27FC236}">
                <a16:creationId xmlns:a16="http://schemas.microsoft.com/office/drawing/2014/main" id="{045D47A4-5E68-4FE8-87C7-11DEC6C082C7}"/>
              </a:ext>
            </a:extLst>
          </p:cNvPr>
          <p:cNvSpPr/>
          <p:nvPr/>
        </p:nvSpPr>
        <p:spPr>
          <a:xfrm>
            <a:off x="7754765" y="5252823"/>
            <a:ext cx="164079" cy="1292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53" name="Straight Arrow Connector 52">
            <a:extLst>
              <a:ext uri="{FF2B5EF4-FFF2-40B4-BE49-F238E27FC236}">
                <a16:creationId xmlns:a16="http://schemas.microsoft.com/office/drawing/2014/main" id="{7A91759C-14E3-4CD3-BE2B-801701A3260B}"/>
              </a:ext>
            </a:extLst>
          </p:cNvPr>
          <p:cNvCxnSpPr>
            <a:cxnSpLocks/>
          </p:cNvCxnSpPr>
          <p:nvPr/>
        </p:nvCxnSpPr>
        <p:spPr>
          <a:xfrm flipV="1">
            <a:off x="1038062" y="5401049"/>
            <a:ext cx="6716704" cy="5319"/>
          </a:xfrm>
          <a:prstGeom prst="straightConnector1">
            <a:avLst/>
          </a:prstGeom>
          <a:ln>
            <a:headEnd w="lg" len="lg"/>
            <a:tailEnd type="stealth" w="lg" len="lg"/>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850020C5-5DE3-4534-AB53-48CD9906D066}"/>
              </a:ext>
            </a:extLst>
          </p:cNvPr>
          <p:cNvSpPr txBox="1"/>
          <p:nvPr/>
        </p:nvSpPr>
        <p:spPr>
          <a:xfrm>
            <a:off x="1349335" y="5157682"/>
            <a:ext cx="609462" cy="307777"/>
          </a:xfrm>
          <a:prstGeom prst="rect">
            <a:avLst/>
          </a:prstGeom>
          <a:noFill/>
        </p:spPr>
        <p:txBody>
          <a:bodyPr wrap="none" rtlCol="0">
            <a:spAutoFit/>
          </a:bodyPr>
          <a:lstStyle/>
          <a:p>
            <a:r>
              <a:rPr lang="en-NZ" sz="1400" dirty="0"/>
              <a:t>HTTP</a:t>
            </a:r>
          </a:p>
        </p:txBody>
      </p:sp>
      <p:cxnSp>
        <p:nvCxnSpPr>
          <p:cNvPr id="60" name="Straight Arrow Connector 59">
            <a:extLst>
              <a:ext uri="{FF2B5EF4-FFF2-40B4-BE49-F238E27FC236}">
                <a16:creationId xmlns:a16="http://schemas.microsoft.com/office/drawing/2014/main" id="{682F7DEB-3D19-44C1-9789-29B9EE437BDB}"/>
              </a:ext>
            </a:extLst>
          </p:cNvPr>
          <p:cNvCxnSpPr>
            <a:cxnSpLocks/>
          </p:cNvCxnSpPr>
          <p:nvPr/>
        </p:nvCxnSpPr>
        <p:spPr>
          <a:xfrm>
            <a:off x="7901604" y="5791563"/>
            <a:ext cx="1129591" cy="0"/>
          </a:xfrm>
          <a:prstGeom prst="straightConnector1">
            <a:avLst/>
          </a:prstGeom>
          <a:ln>
            <a:headEnd w="lg" len="lg"/>
            <a:tailEnd type="triangle" w="lg" len="lg"/>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186C110-04DD-460E-A6AA-EFBB3143807F}"/>
              </a:ext>
            </a:extLst>
          </p:cNvPr>
          <p:cNvSpPr/>
          <p:nvPr/>
        </p:nvSpPr>
        <p:spPr>
          <a:xfrm>
            <a:off x="9034358" y="5476155"/>
            <a:ext cx="158124" cy="883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74" name="Straight Arrow Connector 73">
            <a:extLst>
              <a:ext uri="{FF2B5EF4-FFF2-40B4-BE49-F238E27FC236}">
                <a16:creationId xmlns:a16="http://schemas.microsoft.com/office/drawing/2014/main" id="{E2FF0C5D-67D5-415B-B85D-DB74E6239CD5}"/>
              </a:ext>
            </a:extLst>
          </p:cNvPr>
          <p:cNvCxnSpPr>
            <a:cxnSpLocks/>
          </p:cNvCxnSpPr>
          <p:nvPr/>
        </p:nvCxnSpPr>
        <p:spPr>
          <a:xfrm flipH="1">
            <a:off x="1046331" y="6339639"/>
            <a:ext cx="6686289" cy="28365"/>
          </a:xfrm>
          <a:prstGeom prst="straightConnector1">
            <a:avLst/>
          </a:prstGeom>
          <a:ln>
            <a:headEnd w="lg" len="lg"/>
            <a:tailEnd type="stealth" w="lg" len="lg"/>
          </a:ln>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E6505090-7474-4350-B38E-7055F4F63F6C}"/>
              </a:ext>
            </a:extLst>
          </p:cNvPr>
          <p:cNvSpPr txBox="1"/>
          <p:nvPr/>
        </p:nvSpPr>
        <p:spPr>
          <a:xfrm>
            <a:off x="1335633" y="6051566"/>
            <a:ext cx="590226" cy="307777"/>
          </a:xfrm>
          <a:prstGeom prst="rect">
            <a:avLst/>
          </a:prstGeom>
          <a:noFill/>
        </p:spPr>
        <p:txBody>
          <a:bodyPr wrap="none" rtlCol="0">
            <a:spAutoFit/>
          </a:bodyPr>
          <a:lstStyle/>
          <a:p>
            <a:r>
              <a:rPr lang="en-NZ" sz="1400" dirty="0"/>
              <a:t>JSON</a:t>
            </a:r>
          </a:p>
        </p:txBody>
      </p:sp>
      <p:cxnSp>
        <p:nvCxnSpPr>
          <p:cNvPr id="79" name="Straight Arrow Connector 78">
            <a:extLst>
              <a:ext uri="{FF2B5EF4-FFF2-40B4-BE49-F238E27FC236}">
                <a16:creationId xmlns:a16="http://schemas.microsoft.com/office/drawing/2014/main" id="{CBBCCB14-8F00-4D6D-AC60-BEF19CFDD58A}"/>
              </a:ext>
            </a:extLst>
          </p:cNvPr>
          <p:cNvCxnSpPr>
            <a:cxnSpLocks/>
          </p:cNvCxnSpPr>
          <p:nvPr/>
        </p:nvCxnSpPr>
        <p:spPr>
          <a:xfrm flipH="1">
            <a:off x="7901605" y="6182244"/>
            <a:ext cx="1129590" cy="0"/>
          </a:xfrm>
          <a:prstGeom prst="straightConnector1">
            <a:avLst/>
          </a:prstGeom>
          <a:ln>
            <a:headEnd w="lg" len="lg"/>
            <a:tailEnd type="triangle" w="lg" len="lg"/>
          </a:ln>
        </p:spPr>
        <p:style>
          <a:lnRef idx="1">
            <a:schemeClr val="dk1"/>
          </a:lnRef>
          <a:fillRef idx="0">
            <a:schemeClr val="dk1"/>
          </a:fillRef>
          <a:effectRef idx="0">
            <a:schemeClr val="dk1"/>
          </a:effectRef>
          <a:fontRef idx="minor">
            <a:schemeClr val="tx1"/>
          </a:fontRef>
        </p:style>
      </p:cxnSp>
      <p:sp>
        <p:nvSpPr>
          <p:cNvPr id="82" name="TextBox 81">
            <a:extLst>
              <a:ext uri="{FF2B5EF4-FFF2-40B4-BE49-F238E27FC236}">
                <a16:creationId xmlns:a16="http://schemas.microsoft.com/office/drawing/2014/main" id="{17EFFF9E-D7C2-4DA8-890A-892519E2AC9B}"/>
              </a:ext>
            </a:extLst>
          </p:cNvPr>
          <p:cNvSpPr txBox="1"/>
          <p:nvPr/>
        </p:nvSpPr>
        <p:spPr>
          <a:xfrm>
            <a:off x="8132469" y="5476662"/>
            <a:ext cx="772969" cy="307777"/>
          </a:xfrm>
          <a:prstGeom prst="rect">
            <a:avLst/>
          </a:prstGeom>
          <a:noFill/>
        </p:spPr>
        <p:txBody>
          <a:bodyPr wrap="none" rtlCol="0">
            <a:spAutoFit/>
          </a:bodyPr>
          <a:lstStyle/>
          <a:p>
            <a:r>
              <a:rPr lang="en-NZ" sz="1400" dirty="0"/>
              <a:t>Binding</a:t>
            </a:r>
          </a:p>
        </p:txBody>
      </p:sp>
      <p:sp>
        <p:nvSpPr>
          <p:cNvPr id="83" name="TextBox 82">
            <a:extLst>
              <a:ext uri="{FF2B5EF4-FFF2-40B4-BE49-F238E27FC236}">
                <a16:creationId xmlns:a16="http://schemas.microsoft.com/office/drawing/2014/main" id="{D7C337F8-87F8-4BCE-AC78-00FB1354849B}"/>
              </a:ext>
            </a:extLst>
          </p:cNvPr>
          <p:cNvSpPr txBox="1"/>
          <p:nvPr/>
        </p:nvSpPr>
        <p:spPr>
          <a:xfrm>
            <a:off x="8022664" y="5851258"/>
            <a:ext cx="992579" cy="307777"/>
          </a:xfrm>
          <a:prstGeom prst="rect">
            <a:avLst/>
          </a:prstGeom>
          <a:noFill/>
        </p:spPr>
        <p:txBody>
          <a:bodyPr wrap="none" rtlCol="0">
            <a:spAutoFit/>
          </a:bodyPr>
          <a:lstStyle/>
          <a:p>
            <a:r>
              <a:rPr lang="en-US" sz="1400" dirty="0"/>
              <a:t>Document</a:t>
            </a:r>
            <a:endParaRPr lang="en-NZ" sz="1400" dirty="0"/>
          </a:p>
        </p:txBody>
      </p:sp>
      <p:pic>
        <p:nvPicPr>
          <p:cNvPr id="45" name="Picture 2" descr="https://global.azurebootcamp.net/wp-content/uploads/2014/11/logo-2018-500x444-300x266.png">
            <a:extLst>
              <a:ext uri="{FF2B5EF4-FFF2-40B4-BE49-F238E27FC236}">
                <a16:creationId xmlns:a16="http://schemas.microsoft.com/office/drawing/2014/main" id="{8B33FFDE-4243-43DD-AD88-D81EC14908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979" y="0"/>
            <a:ext cx="1552023" cy="1376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155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1AB7B-35CB-4B79-8F09-BA40B117D5EE}"/>
              </a:ext>
            </a:extLst>
          </p:cNvPr>
          <p:cNvSpPr>
            <a:spLocks noGrp="1"/>
          </p:cNvSpPr>
          <p:nvPr>
            <p:ph type="title"/>
          </p:nvPr>
        </p:nvSpPr>
        <p:spPr>
          <a:xfrm>
            <a:off x="3410024" y="2768600"/>
            <a:ext cx="2685976" cy="660400"/>
          </a:xfrm>
        </p:spPr>
        <p:txBody>
          <a:bodyPr/>
          <a:lstStyle/>
          <a:p>
            <a:r>
              <a:rPr lang="en-US" dirty="0"/>
              <a:t>Thank you!</a:t>
            </a:r>
            <a:endParaRPr lang="en-NZ" dirty="0"/>
          </a:p>
        </p:txBody>
      </p:sp>
      <p:pic>
        <p:nvPicPr>
          <p:cNvPr id="5" name="Picture 2" descr="https://global.azurebootcamp.net/wp-content/uploads/2014/11/logo-2018-500x444-300x266.png">
            <a:extLst>
              <a:ext uri="{FF2B5EF4-FFF2-40B4-BE49-F238E27FC236}">
                <a16:creationId xmlns:a16="http://schemas.microsoft.com/office/drawing/2014/main" id="{C536CA0C-D540-4D0C-99BF-48CFEAA963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979" y="0"/>
            <a:ext cx="1552023" cy="1376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33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6B96-B8C1-4097-99DD-64F6874C489C}"/>
              </a:ext>
            </a:extLst>
          </p:cNvPr>
          <p:cNvSpPr>
            <a:spLocks noGrp="1"/>
          </p:cNvSpPr>
          <p:nvPr>
            <p:ph type="title"/>
          </p:nvPr>
        </p:nvSpPr>
        <p:spPr/>
        <p:txBody>
          <a:bodyPr/>
          <a:lstStyle/>
          <a:p>
            <a:r>
              <a:rPr lang="en-NZ" dirty="0"/>
              <a:t>What is Azure Functions - </a:t>
            </a:r>
            <a:r>
              <a:rPr lang="en-NZ" dirty="0" err="1"/>
              <a:t>FaaS</a:t>
            </a:r>
            <a:endParaRPr lang="en-NZ" dirty="0"/>
          </a:p>
        </p:txBody>
      </p:sp>
      <p:pic>
        <p:nvPicPr>
          <p:cNvPr id="4" name="Picture 4" descr="Image result for azure functions png">
            <a:extLst>
              <a:ext uri="{FF2B5EF4-FFF2-40B4-BE49-F238E27FC236}">
                <a16:creationId xmlns:a16="http://schemas.microsoft.com/office/drawing/2014/main" id="{D2C4294F-18E0-46CC-AB0A-6E573803086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60452" y="1607092"/>
            <a:ext cx="7030431" cy="38295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global.azurebootcamp.net/wp-content/uploads/2014/11/logo-2018-500x444-300x266.png">
            <a:extLst>
              <a:ext uri="{FF2B5EF4-FFF2-40B4-BE49-F238E27FC236}">
                <a16:creationId xmlns:a16="http://schemas.microsoft.com/office/drawing/2014/main" id="{BB745943-9951-44FB-BBD1-C0E33763F1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1979" y="0"/>
            <a:ext cx="1552023" cy="1376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05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ACA87-A3BE-412A-93DA-1FF9AD08A3BB}"/>
              </a:ext>
            </a:extLst>
          </p:cNvPr>
          <p:cNvSpPr>
            <a:spLocks noGrp="1"/>
          </p:cNvSpPr>
          <p:nvPr>
            <p:ph type="title"/>
          </p:nvPr>
        </p:nvSpPr>
        <p:spPr/>
        <p:txBody>
          <a:bodyPr/>
          <a:lstStyle/>
          <a:p>
            <a:r>
              <a:rPr lang="en-NZ" dirty="0"/>
              <a:t>Key features of Functions</a:t>
            </a:r>
            <a:br>
              <a:rPr lang="en-NZ" dirty="0"/>
            </a:br>
            <a:endParaRPr lang="en-NZ" dirty="0"/>
          </a:p>
        </p:txBody>
      </p:sp>
      <p:sp>
        <p:nvSpPr>
          <p:cNvPr id="3" name="Content Placeholder 2">
            <a:extLst>
              <a:ext uri="{FF2B5EF4-FFF2-40B4-BE49-F238E27FC236}">
                <a16:creationId xmlns:a16="http://schemas.microsoft.com/office/drawing/2014/main" id="{47D997C0-0962-47FA-A73D-778FB4666A92}"/>
              </a:ext>
            </a:extLst>
          </p:cNvPr>
          <p:cNvSpPr>
            <a:spLocks noGrp="1"/>
          </p:cNvSpPr>
          <p:nvPr>
            <p:ph idx="1"/>
          </p:nvPr>
        </p:nvSpPr>
        <p:spPr/>
        <p:txBody>
          <a:bodyPr/>
          <a:lstStyle/>
          <a:p>
            <a:r>
              <a:rPr lang="en-NZ" dirty="0"/>
              <a:t>Choice of language</a:t>
            </a:r>
          </a:p>
          <a:p>
            <a:r>
              <a:rPr lang="en-NZ" dirty="0"/>
              <a:t>Pay-per-use pricing model</a:t>
            </a:r>
          </a:p>
          <a:p>
            <a:r>
              <a:rPr lang="en-NZ" dirty="0"/>
              <a:t>Bring your own dependencies</a:t>
            </a:r>
          </a:p>
          <a:p>
            <a:r>
              <a:rPr lang="en-NZ" dirty="0"/>
              <a:t>Integrated security</a:t>
            </a:r>
          </a:p>
          <a:p>
            <a:r>
              <a:rPr lang="en-NZ" dirty="0"/>
              <a:t>Simplified integration</a:t>
            </a:r>
          </a:p>
          <a:p>
            <a:r>
              <a:rPr lang="en-US" dirty="0"/>
              <a:t>Z</a:t>
            </a:r>
            <a:r>
              <a:rPr lang="en-NZ" dirty="0" err="1"/>
              <a:t>ero</a:t>
            </a:r>
            <a:r>
              <a:rPr lang="en-NZ" dirty="0"/>
              <a:t>-downtime deployment</a:t>
            </a:r>
          </a:p>
          <a:p>
            <a:r>
              <a:rPr lang="en-NZ" dirty="0"/>
              <a:t>Open-source</a:t>
            </a:r>
          </a:p>
        </p:txBody>
      </p:sp>
      <p:pic>
        <p:nvPicPr>
          <p:cNvPr id="1026" name="Picture 2" descr="Image result for features">
            <a:extLst>
              <a:ext uri="{FF2B5EF4-FFF2-40B4-BE49-F238E27FC236}">
                <a16:creationId xmlns:a16="http://schemas.microsoft.com/office/drawing/2014/main" id="{5824D86B-B98D-4A88-A2CA-C2831A4F0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904" y="2160589"/>
            <a:ext cx="2724150" cy="2952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global.azurebootcamp.net/wp-content/uploads/2014/11/logo-2018-500x444-300x266.png">
            <a:extLst>
              <a:ext uri="{FF2B5EF4-FFF2-40B4-BE49-F238E27FC236}">
                <a16:creationId xmlns:a16="http://schemas.microsoft.com/office/drawing/2014/main" id="{DE0681F0-51EE-4B7F-B90C-B21F3C5573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1979" y="0"/>
            <a:ext cx="1552023" cy="1376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79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9046-53F5-4479-B310-EEEE7D3C1798}"/>
              </a:ext>
            </a:extLst>
          </p:cNvPr>
          <p:cNvSpPr>
            <a:spLocks noGrp="1"/>
          </p:cNvSpPr>
          <p:nvPr>
            <p:ph type="title"/>
          </p:nvPr>
        </p:nvSpPr>
        <p:spPr>
          <a:xfrm>
            <a:off x="677334" y="609600"/>
            <a:ext cx="8596668" cy="857061"/>
          </a:xfrm>
        </p:spPr>
        <p:txBody>
          <a:bodyPr/>
          <a:lstStyle/>
          <a:p>
            <a:r>
              <a:rPr lang="en-NZ" dirty="0"/>
              <a:t>Functions Triggers</a:t>
            </a:r>
          </a:p>
        </p:txBody>
      </p:sp>
      <p:sp>
        <p:nvSpPr>
          <p:cNvPr id="3" name="Content Placeholder 2">
            <a:extLst>
              <a:ext uri="{FF2B5EF4-FFF2-40B4-BE49-F238E27FC236}">
                <a16:creationId xmlns:a16="http://schemas.microsoft.com/office/drawing/2014/main" id="{208570FA-EB01-46C9-8480-8EF56B1E3299}"/>
              </a:ext>
            </a:extLst>
          </p:cNvPr>
          <p:cNvSpPr>
            <a:spLocks noGrp="1"/>
          </p:cNvSpPr>
          <p:nvPr>
            <p:ph idx="1"/>
          </p:nvPr>
        </p:nvSpPr>
        <p:spPr>
          <a:xfrm>
            <a:off x="1102846" y="1774479"/>
            <a:ext cx="5418666" cy="4294043"/>
          </a:xfrm>
        </p:spPr>
        <p:txBody>
          <a:bodyPr>
            <a:normAutofit/>
          </a:bodyPr>
          <a:lstStyle/>
          <a:p>
            <a:r>
              <a:rPr lang="en-NZ" dirty="0" err="1"/>
              <a:t>HTTPTrigger</a:t>
            </a:r>
            <a:r>
              <a:rPr lang="en-NZ" dirty="0"/>
              <a:t> </a:t>
            </a:r>
          </a:p>
          <a:p>
            <a:r>
              <a:rPr lang="en-NZ" dirty="0" err="1"/>
              <a:t>TimerTrigger</a:t>
            </a:r>
            <a:endParaRPr lang="en-NZ" dirty="0"/>
          </a:p>
          <a:p>
            <a:r>
              <a:rPr lang="en-NZ" dirty="0" err="1"/>
              <a:t>CosmosDBTrigger</a:t>
            </a:r>
            <a:endParaRPr lang="en-NZ" dirty="0"/>
          </a:p>
          <a:p>
            <a:r>
              <a:rPr lang="en-NZ" dirty="0" err="1"/>
              <a:t>BlobTrigger</a:t>
            </a:r>
            <a:endParaRPr lang="en-NZ" dirty="0"/>
          </a:p>
          <a:p>
            <a:r>
              <a:rPr lang="en-NZ" dirty="0" err="1"/>
              <a:t>QueueTrigger</a:t>
            </a:r>
            <a:endParaRPr lang="en-NZ" dirty="0"/>
          </a:p>
          <a:p>
            <a:r>
              <a:rPr lang="en-NZ" dirty="0" err="1"/>
              <a:t>EventHubTrigger</a:t>
            </a:r>
            <a:endParaRPr lang="en-NZ" dirty="0"/>
          </a:p>
          <a:p>
            <a:r>
              <a:rPr lang="en-NZ" dirty="0" err="1"/>
              <a:t>ServiceBusQueueTrigger</a:t>
            </a:r>
            <a:endParaRPr lang="en-NZ" dirty="0"/>
          </a:p>
          <a:p>
            <a:r>
              <a:rPr lang="en-NZ" dirty="0" err="1"/>
              <a:t>ServiceBusTopicTrigger</a:t>
            </a:r>
            <a:endParaRPr lang="en-NZ" dirty="0"/>
          </a:p>
          <a:p>
            <a:r>
              <a:rPr lang="en-NZ" dirty="0"/>
              <a:t>Custom Triggers</a:t>
            </a:r>
            <a:br>
              <a:rPr lang="en-NZ" dirty="0"/>
            </a:br>
            <a:endParaRPr lang="en-NZ" dirty="0"/>
          </a:p>
        </p:txBody>
      </p:sp>
      <p:pic>
        <p:nvPicPr>
          <p:cNvPr id="4" name="Picture 2" descr="https://global.azurebootcamp.net/wp-content/uploads/2014/11/logo-2018-500x444-300x266.png">
            <a:extLst>
              <a:ext uri="{FF2B5EF4-FFF2-40B4-BE49-F238E27FC236}">
                <a16:creationId xmlns:a16="http://schemas.microsoft.com/office/drawing/2014/main" id="{5582897C-F2EE-43B5-8BF8-A9179C964C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979" y="0"/>
            <a:ext cx="1552023" cy="13761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37D99B3-3F69-4715-9E61-E04F260D1A83}"/>
              </a:ext>
            </a:extLst>
          </p:cNvPr>
          <p:cNvPicPr>
            <a:picLocks noChangeAspect="1"/>
          </p:cNvPicPr>
          <p:nvPr/>
        </p:nvPicPr>
        <p:blipFill>
          <a:blip r:embed="rId4"/>
          <a:stretch>
            <a:fillRect/>
          </a:stretch>
        </p:blipFill>
        <p:spPr>
          <a:xfrm>
            <a:off x="6096000" y="2238702"/>
            <a:ext cx="761372" cy="2724131"/>
          </a:xfrm>
          <a:prstGeom prst="rect">
            <a:avLst/>
          </a:prstGeom>
        </p:spPr>
      </p:pic>
      <p:pic>
        <p:nvPicPr>
          <p:cNvPr id="6" name="Picture 5">
            <a:extLst>
              <a:ext uri="{FF2B5EF4-FFF2-40B4-BE49-F238E27FC236}">
                <a16:creationId xmlns:a16="http://schemas.microsoft.com/office/drawing/2014/main" id="{8D1EF408-FAFB-404B-BC16-57AC7C2156EB}"/>
              </a:ext>
            </a:extLst>
          </p:cNvPr>
          <p:cNvPicPr>
            <a:picLocks noChangeAspect="1"/>
          </p:cNvPicPr>
          <p:nvPr/>
        </p:nvPicPr>
        <p:blipFill>
          <a:blip r:embed="rId5"/>
          <a:stretch>
            <a:fillRect/>
          </a:stretch>
        </p:blipFill>
        <p:spPr>
          <a:xfrm>
            <a:off x="7721979" y="2076261"/>
            <a:ext cx="657316" cy="2938872"/>
          </a:xfrm>
          <a:prstGeom prst="rect">
            <a:avLst/>
          </a:prstGeom>
        </p:spPr>
      </p:pic>
      <p:cxnSp>
        <p:nvCxnSpPr>
          <p:cNvPr id="8" name="Straight Arrow Connector 7">
            <a:extLst>
              <a:ext uri="{FF2B5EF4-FFF2-40B4-BE49-F238E27FC236}">
                <a16:creationId xmlns:a16="http://schemas.microsoft.com/office/drawing/2014/main" id="{5183153F-CA7B-491B-8E71-D924EEC1BCC0}"/>
              </a:ext>
            </a:extLst>
          </p:cNvPr>
          <p:cNvCxnSpPr>
            <a:cxnSpLocks/>
          </p:cNvCxnSpPr>
          <p:nvPr/>
        </p:nvCxnSpPr>
        <p:spPr>
          <a:xfrm flipV="1">
            <a:off x="6708002" y="2423687"/>
            <a:ext cx="1101184" cy="135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091C86D-11F5-4F53-BDA1-0CF2602A1963}"/>
              </a:ext>
            </a:extLst>
          </p:cNvPr>
          <p:cNvCxnSpPr>
            <a:cxnSpLocks/>
          </p:cNvCxnSpPr>
          <p:nvPr/>
        </p:nvCxnSpPr>
        <p:spPr>
          <a:xfrm flipV="1">
            <a:off x="6708002" y="2938577"/>
            <a:ext cx="1101184" cy="373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5886A81-734A-4B70-85D0-FA72CC1E4CB4}"/>
              </a:ext>
            </a:extLst>
          </p:cNvPr>
          <p:cNvCxnSpPr>
            <a:cxnSpLocks/>
          </p:cNvCxnSpPr>
          <p:nvPr/>
        </p:nvCxnSpPr>
        <p:spPr>
          <a:xfrm>
            <a:off x="6708002" y="3429000"/>
            <a:ext cx="1101184" cy="86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31D46D1-BFC6-466B-B76F-130670F3255A}"/>
              </a:ext>
            </a:extLst>
          </p:cNvPr>
          <p:cNvCxnSpPr>
            <a:cxnSpLocks/>
          </p:cNvCxnSpPr>
          <p:nvPr/>
        </p:nvCxnSpPr>
        <p:spPr>
          <a:xfrm>
            <a:off x="6708002" y="4035724"/>
            <a:ext cx="1101184" cy="48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6B8E9F2-0806-4748-807F-8C1E129D7FAD}"/>
              </a:ext>
            </a:extLst>
          </p:cNvPr>
          <p:cNvCxnSpPr>
            <a:cxnSpLocks/>
          </p:cNvCxnSpPr>
          <p:nvPr/>
        </p:nvCxnSpPr>
        <p:spPr>
          <a:xfrm>
            <a:off x="6755772" y="4657545"/>
            <a:ext cx="1099178" cy="73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2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B7ACFC-331C-44B9-8EBE-ECC70CD079C7}"/>
              </a:ext>
            </a:extLst>
          </p:cNvPr>
          <p:cNvPicPr>
            <a:picLocks noChangeAspect="1"/>
          </p:cNvPicPr>
          <p:nvPr/>
        </p:nvPicPr>
        <p:blipFill>
          <a:blip r:embed="rId3"/>
          <a:stretch>
            <a:fillRect/>
          </a:stretch>
        </p:blipFill>
        <p:spPr>
          <a:xfrm>
            <a:off x="677334" y="125436"/>
            <a:ext cx="6163734" cy="6607128"/>
          </a:xfrm>
          <a:prstGeom prst="rect">
            <a:avLst/>
          </a:prstGeom>
        </p:spPr>
      </p:pic>
      <p:pic>
        <p:nvPicPr>
          <p:cNvPr id="3" name="Picture 2" descr="https://global.azurebootcamp.net/wp-content/uploads/2014/11/logo-2018-500x444-300x266.png">
            <a:extLst>
              <a:ext uri="{FF2B5EF4-FFF2-40B4-BE49-F238E27FC236}">
                <a16:creationId xmlns:a16="http://schemas.microsoft.com/office/drawing/2014/main" id="{9FBF704C-CA2B-4609-A32D-6EA4706FEF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1979" y="0"/>
            <a:ext cx="1552023" cy="1376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92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9046-53F5-4479-B310-EEEE7D3C1798}"/>
              </a:ext>
            </a:extLst>
          </p:cNvPr>
          <p:cNvSpPr>
            <a:spLocks noGrp="1"/>
          </p:cNvSpPr>
          <p:nvPr>
            <p:ph type="title"/>
          </p:nvPr>
        </p:nvSpPr>
        <p:spPr/>
        <p:txBody>
          <a:bodyPr/>
          <a:lstStyle/>
          <a:p>
            <a:r>
              <a:rPr lang="en-US" dirty="0"/>
              <a:t>Pricing Model</a:t>
            </a:r>
            <a:endParaRPr lang="en-NZ" dirty="0"/>
          </a:p>
        </p:txBody>
      </p:sp>
      <p:sp>
        <p:nvSpPr>
          <p:cNvPr id="3" name="Content Placeholder 2">
            <a:extLst>
              <a:ext uri="{FF2B5EF4-FFF2-40B4-BE49-F238E27FC236}">
                <a16:creationId xmlns:a16="http://schemas.microsoft.com/office/drawing/2014/main" id="{208570FA-EB01-46C9-8480-8EF56B1E3299}"/>
              </a:ext>
            </a:extLst>
          </p:cNvPr>
          <p:cNvSpPr>
            <a:spLocks noGrp="1"/>
          </p:cNvSpPr>
          <p:nvPr>
            <p:ph idx="1"/>
          </p:nvPr>
        </p:nvSpPr>
        <p:spPr>
          <a:xfrm>
            <a:off x="795029" y="1526846"/>
            <a:ext cx="8596668" cy="5271065"/>
          </a:xfrm>
        </p:spPr>
        <p:txBody>
          <a:bodyPr/>
          <a:lstStyle/>
          <a:p>
            <a:r>
              <a:rPr lang="en-NZ" dirty="0"/>
              <a:t>Consumption plan</a:t>
            </a:r>
          </a:p>
          <a:p>
            <a:endParaRPr lang="en-US" dirty="0"/>
          </a:p>
          <a:p>
            <a:endParaRPr lang="en-US" dirty="0"/>
          </a:p>
          <a:p>
            <a:endParaRPr lang="en-US" dirty="0"/>
          </a:p>
          <a:p>
            <a:endParaRPr lang="en-US" dirty="0"/>
          </a:p>
          <a:p>
            <a:pPr marL="0" indent="0">
              <a:buNone/>
            </a:pPr>
            <a:endParaRPr lang="en-US" dirty="0"/>
          </a:p>
          <a:p>
            <a:r>
              <a:rPr lang="en-US" dirty="0"/>
              <a:t>A</a:t>
            </a:r>
            <a:r>
              <a:rPr lang="en-NZ" dirty="0"/>
              <a:t>pp Service plan</a:t>
            </a:r>
          </a:p>
          <a:p>
            <a:endParaRPr lang="en-NZ" dirty="0"/>
          </a:p>
        </p:txBody>
      </p:sp>
      <p:pic>
        <p:nvPicPr>
          <p:cNvPr id="4" name="Picture 2" descr="Image result for azure functions auto scale">
            <a:extLst>
              <a:ext uri="{FF2B5EF4-FFF2-40B4-BE49-F238E27FC236}">
                <a16:creationId xmlns:a16="http://schemas.microsoft.com/office/drawing/2014/main" id="{4602EC00-4EE0-4167-A3FE-4F7EEBC516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655" y="1927348"/>
            <a:ext cx="3074401" cy="18405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CAE6250-EE4F-4BF0-AEB9-3E895DC12158}"/>
              </a:ext>
            </a:extLst>
          </p:cNvPr>
          <p:cNvPicPr>
            <a:picLocks noChangeAspect="1"/>
          </p:cNvPicPr>
          <p:nvPr/>
        </p:nvPicPr>
        <p:blipFill>
          <a:blip r:embed="rId4"/>
          <a:stretch>
            <a:fillRect/>
          </a:stretch>
        </p:blipFill>
        <p:spPr>
          <a:xfrm>
            <a:off x="5093363" y="1641095"/>
            <a:ext cx="1952616" cy="2126849"/>
          </a:xfrm>
          <a:prstGeom prst="rect">
            <a:avLst/>
          </a:prstGeom>
        </p:spPr>
      </p:pic>
      <p:pic>
        <p:nvPicPr>
          <p:cNvPr id="7" name="Picture 2" descr="https://global.azurebootcamp.net/wp-content/uploads/2014/11/logo-2018-500x444-300x266.png">
            <a:extLst>
              <a:ext uri="{FF2B5EF4-FFF2-40B4-BE49-F238E27FC236}">
                <a16:creationId xmlns:a16="http://schemas.microsoft.com/office/drawing/2014/main" id="{4FD79674-4247-4C03-9C78-6D869F55EE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1979" y="0"/>
            <a:ext cx="1552023" cy="13761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pp service plan">
            <a:extLst>
              <a:ext uri="{FF2B5EF4-FFF2-40B4-BE49-F238E27FC236}">
                <a16:creationId xmlns:a16="http://schemas.microsoft.com/office/drawing/2014/main" id="{B5416FA7-DFF9-4DAC-B316-0C1420F72E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3655" y="4455397"/>
            <a:ext cx="5682470" cy="2126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806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5E2F6-CE4F-4236-889A-CDFBD764CF10}"/>
              </a:ext>
            </a:extLst>
          </p:cNvPr>
          <p:cNvSpPr>
            <a:spLocks noGrp="1"/>
          </p:cNvSpPr>
          <p:nvPr>
            <p:ph type="title"/>
          </p:nvPr>
        </p:nvSpPr>
        <p:spPr/>
        <p:txBody>
          <a:bodyPr/>
          <a:lstStyle/>
          <a:p>
            <a:r>
              <a:rPr lang="en-US" dirty="0"/>
              <a:t>Deployment</a:t>
            </a:r>
            <a:endParaRPr lang="en-NZ" dirty="0"/>
          </a:p>
        </p:txBody>
      </p:sp>
      <p:sp>
        <p:nvSpPr>
          <p:cNvPr id="3" name="Content Placeholder 2">
            <a:extLst>
              <a:ext uri="{FF2B5EF4-FFF2-40B4-BE49-F238E27FC236}">
                <a16:creationId xmlns:a16="http://schemas.microsoft.com/office/drawing/2014/main" id="{FEC76ACE-E605-460F-829F-C281817C2DD8}"/>
              </a:ext>
            </a:extLst>
          </p:cNvPr>
          <p:cNvSpPr>
            <a:spLocks noGrp="1"/>
          </p:cNvSpPr>
          <p:nvPr>
            <p:ph idx="1"/>
          </p:nvPr>
        </p:nvSpPr>
        <p:spPr/>
        <p:txBody>
          <a:bodyPr/>
          <a:lstStyle/>
          <a:p>
            <a:r>
              <a:rPr lang="en-US" dirty="0"/>
              <a:t>Right click from Visual Studio</a:t>
            </a:r>
          </a:p>
          <a:p>
            <a:r>
              <a:rPr lang="en-US" dirty="0"/>
              <a:t>Deployment options in Azure portal</a:t>
            </a:r>
          </a:p>
          <a:p>
            <a:r>
              <a:rPr lang="en-US" dirty="0"/>
              <a:t>CI/CD using VSTS pipeline (Infrastructure as Code)</a:t>
            </a:r>
          </a:p>
          <a:p>
            <a:endParaRPr lang="en-NZ" dirty="0"/>
          </a:p>
        </p:txBody>
      </p:sp>
      <p:pic>
        <p:nvPicPr>
          <p:cNvPr id="4" name="Picture 2" descr="https://global.azurebootcamp.net/wp-content/uploads/2014/11/logo-2018-500x444-300x266.png">
            <a:extLst>
              <a:ext uri="{FF2B5EF4-FFF2-40B4-BE49-F238E27FC236}">
                <a16:creationId xmlns:a16="http://schemas.microsoft.com/office/drawing/2014/main" id="{C9A04FF7-C524-4A66-8A2E-0D9F41172E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979" y="0"/>
            <a:ext cx="1552023" cy="137612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deployment">
            <a:extLst>
              <a:ext uri="{FF2B5EF4-FFF2-40B4-BE49-F238E27FC236}">
                <a16:creationId xmlns:a16="http://schemas.microsoft.com/office/drawing/2014/main" id="{D61CF9D9-7F2C-4B5B-A673-7F094918C4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5668" y="3538082"/>
            <a:ext cx="3286125"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32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9046-53F5-4479-B310-EEEE7D3C1798}"/>
              </a:ext>
            </a:extLst>
          </p:cNvPr>
          <p:cNvSpPr>
            <a:spLocks noGrp="1"/>
          </p:cNvSpPr>
          <p:nvPr>
            <p:ph type="title"/>
          </p:nvPr>
        </p:nvSpPr>
        <p:spPr/>
        <p:txBody>
          <a:bodyPr/>
          <a:lstStyle/>
          <a:p>
            <a:r>
              <a:rPr lang="en-US" dirty="0"/>
              <a:t>Limitations</a:t>
            </a:r>
            <a:endParaRPr lang="en-NZ" dirty="0"/>
          </a:p>
        </p:txBody>
      </p:sp>
      <p:sp>
        <p:nvSpPr>
          <p:cNvPr id="3" name="Content Placeholder 2">
            <a:extLst>
              <a:ext uri="{FF2B5EF4-FFF2-40B4-BE49-F238E27FC236}">
                <a16:creationId xmlns:a16="http://schemas.microsoft.com/office/drawing/2014/main" id="{208570FA-EB01-46C9-8480-8EF56B1E3299}"/>
              </a:ext>
            </a:extLst>
          </p:cNvPr>
          <p:cNvSpPr>
            <a:spLocks noGrp="1"/>
          </p:cNvSpPr>
          <p:nvPr>
            <p:ph idx="1"/>
          </p:nvPr>
        </p:nvSpPr>
        <p:spPr/>
        <p:txBody>
          <a:bodyPr/>
          <a:lstStyle/>
          <a:p>
            <a:r>
              <a:rPr lang="en-US" dirty="0"/>
              <a:t>15 seconds cold start</a:t>
            </a:r>
          </a:p>
          <a:p>
            <a:r>
              <a:rPr lang="en-US" dirty="0"/>
              <a:t>5 minutes timeout, max up to 10 minutes</a:t>
            </a:r>
          </a:p>
          <a:p>
            <a:r>
              <a:rPr lang="en-US" dirty="0"/>
              <a:t>10 seconds to scale out</a:t>
            </a:r>
          </a:p>
          <a:p>
            <a:r>
              <a:rPr lang="en-US" dirty="0"/>
              <a:t>200 instances max</a:t>
            </a:r>
          </a:p>
          <a:p>
            <a:r>
              <a:rPr lang="en-US" dirty="0"/>
              <a:t>1.5 GB RAM</a:t>
            </a:r>
          </a:p>
          <a:p>
            <a:r>
              <a:rPr lang="en-US" dirty="0"/>
              <a:t>1 Core</a:t>
            </a:r>
            <a:endParaRPr lang="en-NZ" dirty="0"/>
          </a:p>
        </p:txBody>
      </p:sp>
      <p:pic>
        <p:nvPicPr>
          <p:cNvPr id="4" name="Picture 2" descr="https://global.azurebootcamp.net/wp-content/uploads/2014/11/logo-2018-500x444-300x266.png">
            <a:extLst>
              <a:ext uri="{FF2B5EF4-FFF2-40B4-BE49-F238E27FC236}">
                <a16:creationId xmlns:a16="http://schemas.microsoft.com/office/drawing/2014/main" id="{23966D30-CE10-4518-9557-9C9F34661E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979" y="0"/>
            <a:ext cx="1552023" cy="137612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limitations">
            <a:extLst>
              <a:ext uri="{FF2B5EF4-FFF2-40B4-BE49-F238E27FC236}">
                <a16:creationId xmlns:a16="http://schemas.microsoft.com/office/drawing/2014/main" id="{AEC2A848-5C5B-402F-93F1-CBC3145C07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183862"/>
            <a:ext cx="2381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530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E657-37F4-4E60-A41D-4D22FCCDED7A}"/>
              </a:ext>
            </a:extLst>
          </p:cNvPr>
          <p:cNvSpPr>
            <a:spLocks noGrp="1"/>
          </p:cNvSpPr>
          <p:nvPr>
            <p:ph type="title"/>
          </p:nvPr>
        </p:nvSpPr>
        <p:spPr>
          <a:xfrm>
            <a:off x="3595332" y="2885090"/>
            <a:ext cx="8596668" cy="1457607"/>
          </a:xfrm>
        </p:spPr>
        <p:txBody>
          <a:bodyPr>
            <a:normAutofit/>
          </a:bodyPr>
          <a:lstStyle/>
          <a:p>
            <a:r>
              <a:rPr lang="en-US" dirty="0"/>
              <a:t>Questions? </a:t>
            </a:r>
            <a:endParaRPr lang="en-NZ" dirty="0"/>
          </a:p>
        </p:txBody>
      </p:sp>
      <p:pic>
        <p:nvPicPr>
          <p:cNvPr id="3" name="Picture 2" descr="https://global.azurebootcamp.net/wp-content/uploads/2014/11/logo-2018-500x444-300x266.png">
            <a:extLst>
              <a:ext uri="{FF2B5EF4-FFF2-40B4-BE49-F238E27FC236}">
                <a16:creationId xmlns:a16="http://schemas.microsoft.com/office/drawing/2014/main" id="{C3E0D6C1-68BA-4AC4-A3D4-0FA0FDB74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979" y="0"/>
            <a:ext cx="1552023" cy="1376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020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14419</TotalTime>
  <Words>231</Words>
  <Application>Microsoft Office PowerPoint</Application>
  <PresentationFormat>Widescreen</PresentationFormat>
  <Paragraphs>98</Paragraphs>
  <Slides>12</Slides>
  <Notes>12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12</vt:i4>
      </vt:variant>
    </vt:vector>
  </HeadingPairs>
  <TitlesOfParts>
    <vt:vector size="24" baseType="lpstr">
      <vt:lpstr>Arial</vt:lpstr>
      <vt:lpstr>Calibri</vt:lpstr>
      <vt:lpstr>Consolas</vt:lpstr>
      <vt:lpstr>Lucida Console</vt:lpstr>
      <vt:lpstr>Segoe UI</vt:lpstr>
      <vt:lpstr>Segoe UI Light</vt:lpstr>
      <vt:lpstr>Segoe UI Semibold</vt:lpstr>
      <vt:lpstr>Trebuchet MS</vt:lpstr>
      <vt:lpstr>Wingdings</vt:lpstr>
      <vt:lpstr>Wingdings 3</vt:lpstr>
      <vt:lpstr>1_MS1444_Windows Azure Template 16x9_r08a</vt:lpstr>
      <vt:lpstr>Facet</vt:lpstr>
      <vt:lpstr>Azure Functions</vt:lpstr>
      <vt:lpstr>What is Azure Functions - FaaS</vt:lpstr>
      <vt:lpstr>Key features of Functions </vt:lpstr>
      <vt:lpstr>Functions Triggers</vt:lpstr>
      <vt:lpstr>PowerPoint Presentation</vt:lpstr>
      <vt:lpstr>Pricing Model</vt:lpstr>
      <vt:lpstr>Deployment</vt:lpstr>
      <vt:lpstr>Limitations</vt:lpstr>
      <vt:lpstr>Questions? </vt:lpstr>
      <vt:lpstr>Workshop Goals</vt:lpstr>
      <vt:lpstr>Emotions App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Bin Wang</dc:creator>
  <cp:lastModifiedBy>William Wang</cp:lastModifiedBy>
  <cp:revision>684</cp:revision>
  <cp:lastPrinted>2018-04-14T02:50:39Z</cp:lastPrinted>
  <dcterms:created xsi:type="dcterms:W3CDTF">2016-04-21T18:51:19Z</dcterms:created>
  <dcterms:modified xsi:type="dcterms:W3CDTF">2018-04-20T04:56:52Z</dcterms:modified>
</cp:coreProperties>
</file>