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338" r:id="rId2"/>
    <p:sldMasterId id="2147484352" r:id="rId3"/>
    <p:sldMasterId id="2147484366" r:id="rId4"/>
  </p:sldMasterIdLst>
  <p:notesMasterIdLst>
    <p:notesMasterId r:id="rId46"/>
  </p:notesMasterIdLst>
  <p:handoutMasterIdLst>
    <p:handoutMasterId r:id="rId47"/>
  </p:handoutMasterIdLst>
  <p:sldIdLst>
    <p:sldId id="1624" r:id="rId5"/>
    <p:sldId id="1625" r:id="rId6"/>
    <p:sldId id="1271" r:id="rId7"/>
    <p:sldId id="1626" r:id="rId8"/>
    <p:sldId id="1224" r:id="rId9"/>
    <p:sldId id="1543" r:id="rId10"/>
    <p:sldId id="1544" r:id="rId11"/>
    <p:sldId id="1545" r:id="rId12"/>
    <p:sldId id="1606" r:id="rId13"/>
    <p:sldId id="1605" r:id="rId14"/>
    <p:sldId id="1546" r:id="rId15"/>
    <p:sldId id="1548" r:id="rId16"/>
    <p:sldId id="1547" r:id="rId17"/>
    <p:sldId id="1592" r:id="rId18"/>
    <p:sldId id="1549" r:id="rId19"/>
    <p:sldId id="1631" r:id="rId20"/>
    <p:sldId id="1613" r:id="rId21"/>
    <p:sldId id="1550" r:id="rId22"/>
    <p:sldId id="1628" r:id="rId23"/>
    <p:sldId id="1554" r:id="rId24"/>
    <p:sldId id="1557" r:id="rId25"/>
    <p:sldId id="1558" r:id="rId26"/>
    <p:sldId id="1197" r:id="rId27"/>
    <p:sldId id="1273" r:id="rId28"/>
    <p:sldId id="1313" r:id="rId29"/>
    <p:sldId id="1629" r:id="rId30"/>
    <p:sldId id="1630" r:id="rId31"/>
    <p:sldId id="1633" r:id="rId32"/>
    <p:sldId id="1632" r:id="rId33"/>
    <p:sldId id="1623" r:id="rId34"/>
    <p:sldId id="1560" r:id="rId35"/>
    <p:sldId id="1615" r:id="rId36"/>
    <p:sldId id="1561" r:id="rId37"/>
    <p:sldId id="1621" r:id="rId38"/>
    <p:sldId id="1569" r:id="rId39"/>
    <p:sldId id="1570" r:id="rId40"/>
    <p:sldId id="1619" r:id="rId41"/>
    <p:sldId id="1611" r:id="rId42"/>
    <p:sldId id="1612" r:id="rId43"/>
    <p:sldId id="1634" r:id="rId44"/>
    <p:sldId id="1562" r:id="rId4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Ignite Breakout Template" id="{A073DAE3-B461-442F-A3D3-6642BD875E45}">
          <p14:sldIdLst>
            <p14:sldId id="1624"/>
            <p14:sldId id="1625"/>
            <p14:sldId id="1271"/>
            <p14:sldId id="1626"/>
            <p14:sldId id="1224"/>
            <p14:sldId id="1543"/>
            <p14:sldId id="1544"/>
            <p14:sldId id="1545"/>
            <p14:sldId id="1606"/>
            <p14:sldId id="1605"/>
            <p14:sldId id="1546"/>
            <p14:sldId id="1548"/>
            <p14:sldId id="1547"/>
            <p14:sldId id="1592"/>
            <p14:sldId id="1549"/>
            <p14:sldId id="1631"/>
            <p14:sldId id="1613"/>
            <p14:sldId id="1550"/>
            <p14:sldId id="1628"/>
            <p14:sldId id="1554"/>
            <p14:sldId id="1557"/>
            <p14:sldId id="1558"/>
            <p14:sldId id="1197"/>
            <p14:sldId id="1273"/>
            <p14:sldId id="1313"/>
            <p14:sldId id="1629"/>
            <p14:sldId id="1630"/>
            <p14:sldId id="1633"/>
            <p14:sldId id="1632"/>
            <p14:sldId id="1623"/>
            <p14:sldId id="1560"/>
            <p14:sldId id="1615"/>
            <p14:sldId id="1561"/>
            <p14:sldId id="1621"/>
            <p14:sldId id="1569"/>
            <p14:sldId id="1570"/>
            <p14:sldId id="1619"/>
            <p14:sldId id="1611"/>
            <p14:sldId id="1612"/>
            <p14:sldId id="1634"/>
            <p14:sldId id="1562"/>
          </p14:sldIdLst>
        </p14:section>
        <p14:section name="Compulsory Slides" id="{F6B29FD8-C735-4346-9A78-4FFF5E98E3A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37D"/>
    <a:srgbClr val="0078D7"/>
    <a:srgbClr val="007396"/>
    <a:srgbClr val="FFFFFF"/>
    <a:srgbClr val="00BCF2"/>
    <a:srgbClr val="11CCFF"/>
    <a:srgbClr val="47D8FF"/>
    <a:srgbClr val="85E5FF"/>
    <a:srgbClr val="43D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94131" autoAdjust="0"/>
  </p:normalViewPr>
  <p:slideViewPr>
    <p:cSldViewPr>
      <p:cViewPr varScale="1">
        <p:scale>
          <a:sx n="107" d="100"/>
          <a:sy n="107" d="100"/>
        </p:scale>
        <p:origin x="444" y="114"/>
      </p:cViewPr>
      <p:guideLst/>
    </p:cSldViewPr>
  </p:slideViewPr>
  <p:outlineViewPr>
    <p:cViewPr>
      <p:scale>
        <a:sx n="33" d="100"/>
        <a:sy n="33" d="100"/>
      </p:scale>
      <p:origin x="0" y="-7666"/>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52E109-89C3-48B1-A9CF-E5943B08C6B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NZ"/>
        </a:p>
      </dgm:t>
    </dgm:pt>
    <dgm:pt modelId="{461B61DF-24C8-4F2C-8374-1D2CBED45623}">
      <dgm:prSet phldrT="[Text]" custT="1"/>
      <dgm:spPr>
        <a:solidFill>
          <a:schemeClr val="accent2"/>
        </a:solidFill>
      </dgm:spPr>
      <dgm:t>
        <a:bodyPr/>
        <a:lstStyle/>
        <a:p>
          <a:r>
            <a:rPr lang="en-NZ" sz="2800" dirty="0"/>
            <a:t>OWIN</a:t>
          </a:r>
        </a:p>
        <a:p>
          <a:r>
            <a:rPr lang="en-NZ" sz="2800" dirty="0"/>
            <a:t>(All)</a:t>
          </a:r>
        </a:p>
      </dgm:t>
    </dgm:pt>
    <dgm:pt modelId="{248271CC-BEDD-4EC5-82B8-8D5007C6E158}" type="parTrans" cxnId="{F72416F1-A8D6-4780-B1DC-060CF95AF58F}">
      <dgm:prSet/>
      <dgm:spPr/>
      <dgm:t>
        <a:bodyPr/>
        <a:lstStyle/>
        <a:p>
          <a:endParaRPr lang="en-NZ"/>
        </a:p>
      </dgm:t>
    </dgm:pt>
    <dgm:pt modelId="{64E387CF-DBB2-439F-80B5-6154B47B4081}" type="sibTrans" cxnId="{F72416F1-A8D6-4780-B1DC-060CF95AF58F}">
      <dgm:prSet/>
      <dgm:spPr/>
      <dgm:t>
        <a:bodyPr/>
        <a:lstStyle/>
        <a:p>
          <a:endParaRPr lang="en-NZ"/>
        </a:p>
      </dgm:t>
    </dgm:pt>
    <dgm:pt modelId="{CDCB80E6-77DF-4166-978E-1A6131E6050B}">
      <dgm:prSet phldrT="[Text]" custT="1"/>
      <dgm:spPr>
        <a:solidFill>
          <a:schemeClr val="accent3"/>
        </a:solidFill>
      </dgm:spPr>
      <dgm:t>
        <a:bodyPr/>
        <a:lstStyle/>
        <a:p>
          <a:r>
            <a:rPr lang="en-NZ" sz="2800" dirty="0">
              <a:latin typeface="+mn-lt"/>
            </a:rPr>
            <a:t>WIF</a:t>
          </a:r>
        </a:p>
        <a:p>
          <a:r>
            <a:rPr lang="en-NZ" sz="2800" dirty="0">
              <a:latin typeface="+mn-lt"/>
            </a:rPr>
            <a:t>(WS Federation)</a:t>
          </a:r>
          <a:endParaRPr lang="en-NZ" sz="2800" dirty="0"/>
        </a:p>
      </dgm:t>
    </dgm:pt>
    <dgm:pt modelId="{BE12D1BA-F8AC-4E9F-B2CA-26BAF88BDB4B}" type="parTrans" cxnId="{F163752A-431E-404E-AE5D-B3E4D33C1A40}">
      <dgm:prSet/>
      <dgm:spPr/>
      <dgm:t>
        <a:bodyPr/>
        <a:lstStyle/>
        <a:p>
          <a:endParaRPr lang="en-NZ"/>
        </a:p>
      </dgm:t>
    </dgm:pt>
    <dgm:pt modelId="{7C1E85CD-68C2-48E9-AB02-8F4825539470}" type="sibTrans" cxnId="{F163752A-431E-404E-AE5D-B3E4D33C1A40}">
      <dgm:prSet/>
      <dgm:spPr/>
      <dgm:t>
        <a:bodyPr/>
        <a:lstStyle/>
        <a:p>
          <a:endParaRPr lang="en-NZ"/>
        </a:p>
      </dgm:t>
    </dgm:pt>
    <dgm:pt modelId="{9520CE74-CB7B-4024-B3F4-A8CE8DE6CEC0}">
      <dgm:prSet phldrT="[Text]" custT="1"/>
      <dgm:spPr>
        <a:solidFill>
          <a:schemeClr val="accent6"/>
        </a:solidFill>
      </dgm:spPr>
      <dgm:t>
        <a:bodyPr/>
        <a:lstStyle/>
        <a:p>
          <a:r>
            <a:rPr lang="en-NZ" sz="2800" dirty="0">
              <a:latin typeface="+mn-lt"/>
            </a:rPr>
            <a:t>ADAL / MSAL</a:t>
          </a:r>
        </a:p>
        <a:p>
          <a:r>
            <a:rPr lang="en-NZ" sz="2800" dirty="0">
              <a:latin typeface="+mn-lt"/>
            </a:rPr>
            <a:t>(OpenID Connect / OAuth)</a:t>
          </a:r>
          <a:endParaRPr lang="en-NZ" sz="2800" dirty="0"/>
        </a:p>
      </dgm:t>
    </dgm:pt>
    <dgm:pt modelId="{0C60E970-BFC1-47D1-9717-F32BF7151D31}" type="parTrans" cxnId="{15EAA43A-DA85-495E-89E6-F720C45B5987}">
      <dgm:prSet/>
      <dgm:spPr/>
      <dgm:t>
        <a:bodyPr/>
        <a:lstStyle/>
        <a:p>
          <a:endParaRPr lang="en-NZ"/>
        </a:p>
      </dgm:t>
    </dgm:pt>
    <dgm:pt modelId="{AD2B4DD2-AEB2-470E-AA11-20C5DF53A321}" type="sibTrans" cxnId="{15EAA43A-DA85-495E-89E6-F720C45B5987}">
      <dgm:prSet/>
      <dgm:spPr/>
      <dgm:t>
        <a:bodyPr/>
        <a:lstStyle/>
        <a:p>
          <a:endParaRPr lang="en-NZ"/>
        </a:p>
      </dgm:t>
    </dgm:pt>
    <dgm:pt modelId="{C4AA9ED2-561F-4C73-A8DD-3F9AFAED5A03}" type="pres">
      <dgm:prSet presAssocID="{F652E109-89C3-48B1-A9CF-E5943B08C6B7}" presName="diagram" presStyleCnt="0">
        <dgm:presLayoutVars>
          <dgm:dir/>
          <dgm:resizeHandles val="exact"/>
        </dgm:presLayoutVars>
      </dgm:prSet>
      <dgm:spPr/>
      <dgm:t>
        <a:bodyPr/>
        <a:lstStyle/>
        <a:p>
          <a:endParaRPr lang="en-NZ"/>
        </a:p>
      </dgm:t>
    </dgm:pt>
    <dgm:pt modelId="{57E1402E-8CB6-4607-908D-DDC91A9F43C0}" type="pres">
      <dgm:prSet presAssocID="{461B61DF-24C8-4F2C-8374-1D2CBED45623}" presName="node" presStyleLbl="node1" presStyleIdx="0" presStyleCnt="3">
        <dgm:presLayoutVars>
          <dgm:bulletEnabled val="1"/>
        </dgm:presLayoutVars>
      </dgm:prSet>
      <dgm:spPr/>
      <dgm:t>
        <a:bodyPr/>
        <a:lstStyle/>
        <a:p>
          <a:endParaRPr lang="en-NZ"/>
        </a:p>
      </dgm:t>
    </dgm:pt>
    <dgm:pt modelId="{FDAE522A-5504-4F6C-B58E-07F2E942FCD4}" type="pres">
      <dgm:prSet presAssocID="{64E387CF-DBB2-439F-80B5-6154B47B4081}" presName="sibTrans" presStyleCnt="0"/>
      <dgm:spPr/>
    </dgm:pt>
    <dgm:pt modelId="{8678CD5F-EDF1-4A30-A98F-C7CAC9EDA05D}" type="pres">
      <dgm:prSet presAssocID="{CDCB80E6-77DF-4166-978E-1A6131E6050B}" presName="node" presStyleLbl="node1" presStyleIdx="1" presStyleCnt="3" custLinFactNeighborX="-349" custLinFactNeighborY="1763">
        <dgm:presLayoutVars>
          <dgm:bulletEnabled val="1"/>
        </dgm:presLayoutVars>
      </dgm:prSet>
      <dgm:spPr/>
      <dgm:t>
        <a:bodyPr/>
        <a:lstStyle/>
        <a:p>
          <a:endParaRPr lang="en-NZ"/>
        </a:p>
      </dgm:t>
    </dgm:pt>
    <dgm:pt modelId="{E1E9DFBA-0563-4AB4-A0D7-25DEF16FD651}" type="pres">
      <dgm:prSet presAssocID="{7C1E85CD-68C2-48E9-AB02-8F4825539470}" presName="sibTrans" presStyleCnt="0"/>
      <dgm:spPr/>
    </dgm:pt>
    <dgm:pt modelId="{6C0D24DC-B2E6-466A-B6EF-2DEF85371E04}" type="pres">
      <dgm:prSet presAssocID="{9520CE74-CB7B-4024-B3F4-A8CE8DE6CEC0}" presName="node" presStyleLbl="node1" presStyleIdx="2" presStyleCnt="3">
        <dgm:presLayoutVars>
          <dgm:bulletEnabled val="1"/>
        </dgm:presLayoutVars>
      </dgm:prSet>
      <dgm:spPr/>
      <dgm:t>
        <a:bodyPr/>
        <a:lstStyle/>
        <a:p>
          <a:endParaRPr lang="en-NZ"/>
        </a:p>
      </dgm:t>
    </dgm:pt>
  </dgm:ptLst>
  <dgm:cxnLst>
    <dgm:cxn modelId="{0A398F6A-60A0-474C-9BBB-477AC743FF73}" type="presOf" srcId="{CDCB80E6-77DF-4166-978E-1A6131E6050B}" destId="{8678CD5F-EDF1-4A30-A98F-C7CAC9EDA05D}" srcOrd="0" destOrd="0" presId="urn:microsoft.com/office/officeart/2005/8/layout/default"/>
    <dgm:cxn modelId="{CB0CE91B-1749-41EE-9B16-3BD1C078D153}" type="presOf" srcId="{461B61DF-24C8-4F2C-8374-1D2CBED45623}" destId="{57E1402E-8CB6-4607-908D-DDC91A9F43C0}" srcOrd="0" destOrd="0" presId="urn:microsoft.com/office/officeart/2005/8/layout/default"/>
    <dgm:cxn modelId="{1B044502-EA8B-4335-873C-D1D4A5EBD426}" type="presOf" srcId="{F652E109-89C3-48B1-A9CF-E5943B08C6B7}" destId="{C4AA9ED2-561F-4C73-A8DD-3F9AFAED5A03}" srcOrd="0" destOrd="0" presId="urn:microsoft.com/office/officeart/2005/8/layout/default"/>
    <dgm:cxn modelId="{087E6ECF-434B-4578-9575-54E009D6998A}" type="presOf" srcId="{9520CE74-CB7B-4024-B3F4-A8CE8DE6CEC0}" destId="{6C0D24DC-B2E6-466A-B6EF-2DEF85371E04}" srcOrd="0" destOrd="0" presId="urn:microsoft.com/office/officeart/2005/8/layout/default"/>
    <dgm:cxn modelId="{F163752A-431E-404E-AE5D-B3E4D33C1A40}" srcId="{F652E109-89C3-48B1-A9CF-E5943B08C6B7}" destId="{CDCB80E6-77DF-4166-978E-1A6131E6050B}" srcOrd="1" destOrd="0" parTransId="{BE12D1BA-F8AC-4E9F-B2CA-26BAF88BDB4B}" sibTransId="{7C1E85CD-68C2-48E9-AB02-8F4825539470}"/>
    <dgm:cxn modelId="{F72416F1-A8D6-4780-B1DC-060CF95AF58F}" srcId="{F652E109-89C3-48B1-A9CF-E5943B08C6B7}" destId="{461B61DF-24C8-4F2C-8374-1D2CBED45623}" srcOrd="0" destOrd="0" parTransId="{248271CC-BEDD-4EC5-82B8-8D5007C6E158}" sibTransId="{64E387CF-DBB2-439F-80B5-6154B47B4081}"/>
    <dgm:cxn modelId="{15EAA43A-DA85-495E-89E6-F720C45B5987}" srcId="{F652E109-89C3-48B1-A9CF-E5943B08C6B7}" destId="{9520CE74-CB7B-4024-B3F4-A8CE8DE6CEC0}" srcOrd="2" destOrd="0" parTransId="{0C60E970-BFC1-47D1-9717-F32BF7151D31}" sibTransId="{AD2B4DD2-AEB2-470E-AA11-20C5DF53A321}"/>
    <dgm:cxn modelId="{F40947E5-EDB4-4129-ABE5-5EDD1305584B}" type="presParOf" srcId="{C4AA9ED2-561F-4C73-A8DD-3F9AFAED5A03}" destId="{57E1402E-8CB6-4607-908D-DDC91A9F43C0}" srcOrd="0" destOrd="0" presId="urn:microsoft.com/office/officeart/2005/8/layout/default"/>
    <dgm:cxn modelId="{8B8C4221-B2EF-4424-8F04-F7BA9B7BC835}" type="presParOf" srcId="{C4AA9ED2-561F-4C73-A8DD-3F9AFAED5A03}" destId="{FDAE522A-5504-4F6C-B58E-07F2E942FCD4}" srcOrd="1" destOrd="0" presId="urn:microsoft.com/office/officeart/2005/8/layout/default"/>
    <dgm:cxn modelId="{D7B68792-DDB9-463F-A9A1-F7B83CBC001B}" type="presParOf" srcId="{C4AA9ED2-561F-4C73-A8DD-3F9AFAED5A03}" destId="{8678CD5F-EDF1-4A30-A98F-C7CAC9EDA05D}" srcOrd="2" destOrd="0" presId="urn:microsoft.com/office/officeart/2005/8/layout/default"/>
    <dgm:cxn modelId="{8417F0D4-6C47-4DDA-9967-FB38599C04BC}" type="presParOf" srcId="{C4AA9ED2-561F-4C73-A8DD-3F9AFAED5A03}" destId="{E1E9DFBA-0563-4AB4-A0D7-25DEF16FD651}" srcOrd="3" destOrd="0" presId="urn:microsoft.com/office/officeart/2005/8/layout/default"/>
    <dgm:cxn modelId="{C8499169-439B-4FF0-9E5B-BD25E46672BB}" type="presParOf" srcId="{C4AA9ED2-561F-4C73-A8DD-3F9AFAED5A03}" destId="{6C0D24DC-B2E6-466A-B6EF-2DEF85371E04}"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52E109-89C3-48B1-A9CF-E5943B08C6B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NZ"/>
        </a:p>
      </dgm:t>
    </dgm:pt>
    <dgm:pt modelId="{461B61DF-24C8-4F2C-8374-1D2CBED45623}">
      <dgm:prSet phldrT="[Text]"/>
      <dgm:spPr>
        <a:solidFill>
          <a:schemeClr val="accent2"/>
        </a:solidFill>
      </dgm:spPr>
      <dgm:t>
        <a:bodyPr/>
        <a:lstStyle/>
        <a:p>
          <a:r>
            <a:rPr lang="en-NZ" dirty="0">
              <a:latin typeface="+mn-lt"/>
            </a:rPr>
            <a:t>SDK available on multiple platforms</a:t>
          </a:r>
          <a:endParaRPr lang="en-NZ" dirty="0"/>
        </a:p>
      </dgm:t>
    </dgm:pt>
    <dgm:pt modelId="{248271CC-BEDD-4EC5-82B8-8D5007C6E158}" type="parTrans" cxnId="{F72416F1-A8D6-4780-B1DC-060CF95AF58F}">
      <dgm:prSet/>
      <dgm:spPr/>
      <dgm:t>
        <a:bodyPr/>
        <a:lstStyle/>
        <a:p>
          <a:endParaRPr lang="en-NZ"/>
        </a:p>
      </dgm:t>
    </dgm:pt>
    <dgm:pt modelId="{64E387CF-DBB2-439F-80B5-6154B47B4081}" type="sibTrans" cxnId="{F72416F1-A8D6-4780-B1DC-060CF95AF58F}">
      <dgm:prSet/>
      <dgm:spPr/>
      <dgm:t>
        <a:bodyPr/>
        <a:lstStyle/>
        <a:p>
          <a:endParaRPr lang="en-NZ"/>
        </a:p>
      </dgm:t>
    </dgm:pt>
    <dgm:pt modelId="{CDCB80E6-77DF-4166-978E-1A6131E6050B}">
      <dgm:prSet phldrT="[Text]"/>
      <dgm:spPr>
        <a:solidFill>
          <a:schemeClr val="accent3"/>
        </a:solidFill>
      </dgm:spPr>
      <dgm:t>
        <a:bodyPr/>
        <a:lstStyle/>
        <a:p>
          <a:r>
            <a:rPr lang="en-NZ" dirty="0">
              <a:latin typeface="+mn-lt"/>
            </a:rPr>
            <a:t>.NET, iOS, JavaScript, Android, Node.JS, Java, Windows Store, Windows Phone etc.</a:t>
          </a:r>
          <a:endParaRPr lang="en-NZ" dirty="0"/>
        </a:p>
      </dgm:t>
    </dgm:pt>
    <dgm:pt modelId="{BE12D1BA-F8AC-4E9F-B2CA-26BAF88BDB4B}" type="parTrans" cxnId="{F163752A-431E-404E-AE5D-B3E4D33C1A40}">
      <dgm:prSet/>
      <dgm:spPr/>
      <dgm:t>
        <a:bodyPr/>
        <a:lstStyle/>
        <a:p>
          <a:endParaRPr lang="en-NZ"/>
        </a:p>
      </dgm:t>
    </dgm:pt>
    <dgm:pt modelId="{7C1E85CD-68C2-48E9-AB02-8F4825539470}" type="sibTrans" cxnId="{F163752A-431E-404E-AE5D-B3E4D33C1A40}">
      <dgm:prSet/>
      <dgm:spPr/>
      <dgm:t>
        <a:bodyPr/>
        <a:lstStyle/>
        <a:p>
          <a:endParaRPr lang="en-NZ"/>
        </a:p>
      </dgm:t>
    </dgm:pt>
    <dgm:pt modelId="{1D5CB5B1-8B8C-44D2-A67E-AB17B1B57194}">
      <dgm:prSet phldrT="[Text]"/>
      <dgm:spPr>
        <a:solidFill>
          <a:schemeClr val="accent5"/>
        </a:solidFill>
      </dgm:spPr>
      <dgm:t>
        <a:bodyPr/>
        <a:lstStyle/>
        <a:p>
          <a:r>
            <a:rPr lang="en-NZ" dirty="0">
              <a:latin typeface="+mn-lt"/>
            </a:rPr>
            <a:t>Caching and automatic refresh token</a:t>
          </a:r>
          <a:endParaRPr lang="en-NZ" dirty="0"/>
        </a:p>
      </dgm:t>
    </dgm:pt>
    <dgm:pt modelId="{E320AB3A-075B-4AFD-AEAA-ED920C9A01FD}" type="parTrans" cxnId="{CA7215B2-AC23-480B-ACB7-13002E77AE52}">
      <dgm:prSet/>
      <dgm:spPr/>
      <dgm:t>
        <a:bodyPr/>
        <a:lstStyle/>
        <a:p>
          <a:endParaRPr lang="en-NZ"/>
        </a:p>
      </dgm:t>
    </dgm:pt>
    <dgm:pt modelId="{F90648C9-A906-4A38-9935-1BECE288B77E}" type="sibTrans" cxnId="{CA7215B2-AC23-480B-ACB7-13002E77AE52}">
      <dgm:prSet/>
      <dgm:spPr/>
      <dgm:t>
        <a:bodyPr/>
        <a:lstStyle/>
        <a:p>
          <a:endParaRPr lang="en-NZ"/>
        </a:p>
      </dgm:t>
    </dgm:pt>
    <dgm:pt modelId="{98894C95-7508-43DC-B3E3-DC7F8B239A62}">
      <dgm:prSet phldrT="[Text]"/>
      <dgm:spPr/>
      <dgm:t>
        <a:bodyPr/>
        <a:lstStyle/>
        <a:p>
          <a:r>
            <a:rPr lang="en-NZ" dirty="0">
              <a:latin typeface="+mn-lt"/>
            </a:rPr>
            <a:t>Asynchronous support</a:t>
          </a:r>
          <a:endParaRPr lang="en-NZ" dirty="0"/>
        </a:p>
      </dgm:t>
    </dgm:pt>
    <dgm:pt modelId="{189C664C-8A5B-45EF-9131-82FB3B76597B}" type="parTrans" cxnId="{172C9BDE-443A-40F1-9893-140439563B16}">
      <dgm:prSet/>
      <dgm:spPr/>
      <dgm:t>
        <a:bodyPr/>
        <a:lstStyle/>
        <a:p>
          <a:endParaRPr lang="en-NZ"/>
        </a:p>
      </dgm:t>
    </dgm:pt>
    <dgm:pt modelId="{EC5698DC-E726-41E7-8C14-6CC7184B75F4}" type="sibTrans" cxnId="{172C9BDE-443A-40F1-9893-140439563B16}">
      <dgm:prSet/>
      <dgm:spPr/>
      <dgm:t>
        <a:bodyPr/>
        <a:lstStyle/>
        <a:p>
          <a:endParaRPr lang="en-NZ"/>
        </a:p>
      </dgm:t>
    </dgm:pt>
    <dgm:pt modelId="{9520CE74-CB7B-4024-B3F4-A8CE8DE6CEC0}">
      <dgm:prSet phldrT="[Text]"/>
      <dgm:spPr>
        <a:solidFill>
          <a:schemeClr val="accent6"/>
        </a:solidFill>
      </dgm:spPr>
      <dgm:t>
        <a:bodyPr/>
        <a:lstStyle/>
        <a:p>
          <a:r>
            <a:rPr lang="en-NZ" dirty="0">
              <a:latin typeface="+mn-lt"/>
            </a:rPr>
            <a:t>Basis of Graph API and Azure Management Library</a:t>
          </a:r>
          <a:endParaRPr lang="en-NZ" dirty="0"/>
        </a:p>
      </dgm:t>
    </dgm:pt>
    <dgm:pt modelId="{0C60E970-BFC1-47D1-9717-F32BF7151D31}" type="parTrans" cxnId="{15EAA43A-DA85-495E-89E6-F720C45B5987}">
      <dgm:prSet/>
      <dgm:spPr/>
      <dgm:t>
        <a:bodyPr/>
        <a:lstStyle/>
        <a:p>
          <a:endParaRPr lang="en-NZ"/>
        </a:p>
      </dgm:t>
    </dgm:pt>
    <dgm:pt modelId="{AD2B4DD2-AEB2-470E-AA11-20C5DF53A321}" type="sibTrans" cxnId="{15EAA43A-DA85-495E-89E6-F720C45B5987}">
      <dgm:prSet/>
      <dgm:spPr/>
      <dgm:t>
        <a:bodyPr/>
        <a:lstStyle/>
        <a:p>
          <a:endParaRPr lang="en-NZ"/>
        </a:p>
      </dgm:t>
    </dgm:pt>
    <dgm:pt modelId="{326ED705-5BC0-4D73-A480-420AD4871F36}">
      <dgm:prSet phldrT="[Text]"/>
      <dgm:spPr>
        <a:solidFill>
          <a:schemeClr val="accent1"/>
        </a:solidFill>
      </dgm:spPr>
      <dgm:t>
        <a:bodyPr/>
        <a:lstStyle/>
        <a:p>
          <a:r>
            <a:rPr lang="en-NZ" dirty="0"/>
            <a:t>Open source</a:t>
          </a:r>
        </a:p>
      </dgm:t>
    </dgm:pt>
    <dgm:pt modelId="{AEC5182B-9AF9-47D8-85F5-17EFCF448477}" type="sibTrans" cxnId="{3CDDD68F-0348-4137-9DEE-B193F5C306BA}">
      <dgm:prSet/>
      <dgm:spPr/>
      <dgm:t>
        <a:bodyPr/>
        <a:lstStyle/>
        <a:p>
          <a:endParaRPr lang="en-NZ"/>
        </a:p>
      </dgm:t>
    </dgm:pt>
    <dgm:pt modelId="{BA20439A-1CDB-4BDB-82CF-DDA91C14FEE0}" type="parTrans" cxnId="{3CDDD68F-0348-4137-9DEE-B193F5C306BA}">
      <dgm:prSet/>
      <dgm:spPr/>
      <dgm:t>
        <a:bodyPr/>
        <a:lstStyle/>
        <a:p>
          <a:endParaRPr lang="en-NZ"/>
        </a:p>
      </dgm:t>
    </dgm:pt>
    <dgm:pt modelId="{C4AA9ED2-561F-4C73-A8DD-3F9AFAED5A03}" type="pres">
      <dgm:prSet presAssocID="{F652E109-89C3-48B1-A9CF-E5943B08C6B7}" presName="diagram" presStyleCnt="0">
        <dgm:presLayoutVars>
          <dgm:dir/>
          <dgm:resizeHandles val="exact"/>
        </dgm:presLayoutVars>
      </dgm:prSet>
      <dgm:spPr/>
      <dgm:t>
        <a:bodyPr/>
        <a:lstStyle/>
        <a:p>
          <a:endParaRPr lang="en-NZ"/>
        </a:p>
      </dgm:t>
    </dgm:pt>
    <dgm:pt modelId="{57E1402E-8CB6-4607-908D-DDC91A9F43C0}" type="pres">
      <dgm:prSet presAssocID="{461B61DF-24C8-4F2C-8374-1D2CBED45623}" presName="node" presStyleLbl="node1" presStyleIdx="0" presStyleCnt="6">
        <dgm:presLayoutVars>
          <dgm:bulletEnabled val="1"/>
        </dgm:presLayoutVars>
      </dgm:prSet>
      <dgm:spPr/>
      <dgm:t>
        <a:bodyPr/>
        <a:lstStyle/>
        <a:p>
          <a:endParaRPr lang="en-NZ"/>
        </a:p>
      </dgm:t>
    </dgm:pt>
    <dgm:pt modelId="{FDAE522A-5504-4F6C-B58E-07F2E942FCD4}" type="pres">
      <dgm:prSet presAssocID="{64E387CF-DBB2-439F-80B5-6154B47B4081}" presName="sibTrans" presStyleCnt="0"/>
      <dgm:spPr/>
    </dgm:pt>
    <dgm:pt modelId="{8678CD5F-EDF1-4A30-A98F-C7CAC9EDA05D}" type="pres">
      <dgm:prSet presAssocID="{CDCB80E6-77DF-4166-978E-1A6131E6050B}" presName="node" presStyleLbl="node1" presStyleIdx="1" presStyleCnt="6" custLinFactNeighborX="-349" custLinFactNeighborY="1763">
        <dgm:presLayoutVars>
          <dgm:bulletEnabled val="1"/>
        </dgm:presLayoutVars>
      </dgm:prSet>
      <dgm:spPr/>
      <dgm:t>
        <a:bodyPr/>
        <a:lstStyle/>
        <a:p>
          <a:endParaRPr lang="en-NZ"/>
        </a:p>
      </dgm:t>
    </dgm:pt>
    <dgm:pt modelId="{E1E9DFBA-0563-4AB4-A0D7-25DEF16FD651}" type="pres">
      <dgm:prSet presAssocID="{7C1E85CD-68C2-48E9-AB02-8F4825539470}" presName="sibTrans" presStyleCnt="0"/>
      <dgm:spPr/>
    </dgm:pt>
    <dgm:pt modelId="{14F8A563-58D2-45D9-BC80-A5F6A107D54E}" type="pres">
      <dgm:prSet presAssocID="{1D5CB5B1-8B8C-44D2-A67E-AB17B1B57194}" presName="node" presStyleLbl="node1" presStyleIdx="2" presStyleCnt="6">
        <dgm:presLayoutVars>
          <dgm:bulletEnabled val="1"/>
        </dgm:presLayoutVars>
      </dgm:prSet>
      <dgm:spPr/>
      <dgm:t>
        <a:bodyPr/>
        <a:lstStyle/>
        <a:p>
          <a:endParaRPr lang="en-NZ"/>
        </a:p>
      </dgm:t>
    </dgm:pt>
    <dgm:pt modelId="{8658145A-EED1-4314-9E33-CB7F2BABAC2F}" type="pres">
      <dgm:prSet presAssocID="{F90648C9-A906-4A38-9935-1BECE288B77E}" presName="sibTrans" presStyleCnt="0"/>
      <dgm:spPr/>
    </dgm:pt>
    <dgm:pt modelId="{CC3C31FB-16E9-44B1-A639-3F33E5AB57CB}" type="pres">
      <dgm:prSet presAssocID="{98894C95-7508-43DC-B3E3-DC7F8B239A62}" presName="node" presStyleLbl="node1" presStyleIdx="3" presStyleCnt="6">
        <dgm:presLayoutVars>
          <dgm:bulletEnabled val="1"/>
        </dgm:presLayoutVars>
      </dgm:prSet>
      <dgm:spPr/>
      <dgm:t>
        <a:bodyPr/>
        <a:lstStyle/>
        <a:p>
          <a:endParaRPr lang="en-NZ"/>
        </a:p>
      </dgm:t>
    </dgm:pt>
    <dgm:pt modelId="{4B58FDD0-1570-4072-80F2-C5A8992067AD}" type="pres">
      <dgm:prSet presAssocID="{EC5698DC-E726-41E7-8C14-6CC7184B75F4}" presName="sibTrans" presStyleCnt="0"/>
      <dgm:spPr/>
    </dgm:pt>
    <dgm:pt modelId="{6C0D24DC-B2E6-466A-B6EF-2DEF85371E04}" type="pres">
      <dgm:prSet presAssocID="{9520CE74-CB7B-4024-B3F4-A8CE8DE6CEC0}" presName="node" presStyleLbl="node1" presStyleIdx="4" presStyleCnt="6">
        <dgm:presLayoutVars>
          <dgm:bulletEnabled val="1"/>
        </dgm:presLayoutVars>
      </dgm:prSet>
      <dgm:spPr/>
      <dgm:t>
        <a:bodyPr/>
        <a:lstStyle/>
        <a:p>
          <a:endParaRPr lang="en-NZ"/>
        </a:p>
      </dgm:t>
    </dgm:pt>
    <dgm:pt modelId="{665E0D53-B13B-4C69-9161-008158178038}" type="pres">
      <dgm:prSet presAssocID="{AD2B4DD2-AEB2-470E-AA11-20C5DF53A321}" presName="sibTrans" presStyleCnt="0"/>
      <dgm:spPr/>
    </dgm:pt>
    <dgm:pt modelId="{76776101-80B7-4C7E-ACB0-6FF14B871E44}" type="pres">
      <dgm:prSet presAssocID="{326ED705-5BC0-4D73-A480-420AD4871F36}" presName="node" presStyleLbl="node1" presStyleIdx="5" presStyleCnt="6">
        <dgm:presLayoutVars>
          <dgm:bulletEnabled val="1"/>
        </dgm:presLayoutVars>
      </dgm:prSet>
      <dgm:spPr/>
      <dgm:t>
        <a:bodyPr/>
        <a:lstStyle/>
        <a:p>
          <a:endParaRPr lang="en-NZ"/>
        </a:p>
      </dgm:t>
    </dgm:pt>
  </dgm:ptLst>
  <dgm:cxnLst>
    <dgm:cxn modelId="{6E4F647A-3FE8-45FF-8257-6957B5956782}" type="presOf" srcId="{F652E109-89C3-48B1-A9CF-E5943B08C6B7}" destId="{C4AA9ED2-561F-4C73-A8DD-3F9AFAED5A03}" srcOrd="0" destOrd="0" presId="urn:microsoft.com/office/officeart/2005/8/layout/default"/>
    <dgm:cxn modelId="{CA7215B2-AC23-480B-ACB7-13002E77AE52}" srcId="{F652E109-89C3-48B1-A9CF-E5943B08C6B7}" destId="{1D5CB5B1-8B8C-44D2-A67E-AB17B1B57194}" srcOrd="2" destOrd="0" parTransId="{E320AB3A-075B-4AFD-AEAA-ED920C9A01FD}" sibTransId="{F90648C9-A906-4A38-9935-1BECE288B77E}"/>
    <dgm:cxn modelId="{A4AE30A7-CC80-4C24-AF17-A94A35551806}" type="presOf" srcId="{98894C95-7508-43DC-B3E3-DC7F8B239A62}" destId="{CC3C31FB-16E9-44B1-A639-3F33E5AB57CB}" srcOrd="0" destOrd="0" presId="urn:microsoft.com/office/officeart/2005/8/layout/default"/>
    <dgm:cxn modelId="{E4D91417-B087-4C06-A672-246C57CCA82B}" type="presOf" srcId="{326ED705-5BC0-4D73-A480-420AD4871F36}" destId="{76776101-80B7-4C7E-ACB0-6FF14B871E44}" srcOrd="0" destOrd="0" presId="urn:microsoft.com/office/officeart/2005/8/layout/default"/>
    <dgm:cxn modelId="{15EAA43A-DA85-495E-89E6-F720C45B5987}" srcId="{F652E109-89C3-48B1-A9CF-E5943B08C6B7}" destId="{9520CE74-CB7B-4024-B3F4-A8CE8DE6CEC0}" srcOrd="4" destOrd="0" parTransId="{0C60E970-BFC1-47D1-9717-F32BF7151D31}" sibTransId="{AD2B4DD2-AEB2-470E-AA11-20C5DF53A321}"/>
    <dgm:cxn modelId="{FDD6B60A-916F-406B-9ABB-399D2E3BE6F6}" type="presOf" srcId="{461B61DF-24C8-4F2C-8374-1D2CBED45623}" destId="{57E1402E-8CB6-4607-908D-DDC91A9F43C0}" srcOrd="0" destOrd="0" presId="urn:microsoft.com/office/officeart/2005/8/layout/default"/>
    <dgm:cxn modelId="{F526220B-F81A-4645-B3F4-C6EF19F77B14}" type="presOf" srcId="{9520CE74-CB7B-4024-B3F4-A8CE8DE6CEC0}" destId="{6C0D24DC-B2E6-466A-B6EF-2DEF85371E04}" srcOrd="0" destOrd="0" presId="urn:microsoft.com/office/officeart/2005/8/layout/default"/>
    <dgm:cxn modelId="{172C9BDE-443A-40F1-9893-140439563B16}" srcId="{F652E109-89C3-48B1-A9CF-E5943B08C6B7}" destId="{98894C95-7508-43DC-B3E3-DC7F8B239A62}" srcOrd="3" destOrd="0" parTransId="{189C664C-8A5B-45EF-9131-82FB3B76597B}" sibTransId="{EC5698DC-E726-41E7-8C14-6CC7184B75F4}"/>
    <dgm:cxn modelId="{3CDDD68F-0348-4137-9DEE-B193F5C306BA}" srcId="{F652E109-89C3-48B1-A9CF-E5943B08C6B7}" destId="{326ED705-5BC0-4D73-A480-420AD4871F36}" srcOrd="5" destOrd="0" parTransId="{BA20439A-1CDB-4BDB-82CF-DDA91C14FEE0}" sibTransId="{AEC5182B-9AF9-47D8-85F5-17EFCF448477}"/>
    <dgm:cxn modelId="{451BE2F3-1071-450F-935D-C9B0AB9E919C}" type="presOf" srcId="{CDCB80E6-77DF-4166-978E-1A6131E6050B}" destId="{8678CD5F-EDF1-4A30-A98F-C7CAC9EDA05D}" srcOrd="0" destOrd="0" presId="urn:microsoft.com/office/officeart/2005/8/layout/default"/>
    <dgm:cxn modelId="{F163752A-431E-404E-AE5D-B3E4D33C1A40}" srcId="{F652E109-89C3-48B1-A9CF-E5943B08C6B7}" destId="{CDCB80E6-77DF-4166-978E-1A6131E6050B}" srcOrd="1" destOrd="0" parTransId="{BE12D1BA-F8AC-4E9F-B2CA-26BAF88BDB4B}" sibTransId="{7C1E85CD-68C2-48E9-AB02-8F4825539470}"/>
    <dgm:cxn modelId="{B16A32E5-74CF-4AAB-AB74-8DBB282C52A1}" type="presOf" srcId="{1D5CB5B1-8B8C-44D2-A67E-AB17B1B57194}" destId="{14F8A563-58D2-45D9-BC80-A5F6A107D54E}" srcOrd="0" destOrd="0" presId="urn:microsoft.com/office/officeart/2005/8/layout/default"/>
    <dgm:cxn modelId="{F72416F1-A8D6-4780-B1DC-060CF95AF58F}" srcId="{F652E109-89C3-48B1-A9CF-E5943B08C6B7}" destId="{461B61DF-24C8-4F2C-8374-1D2CBED45623}" srcOrd="0" destOrd="0" parTransId="{248271CC-BEDD-4EC5-82B8-8D5007C6E158}" sibTransId="{64E387CF-DBB2-439F-80B5-6154B47B4081}"/>
    <dgm:cxn modelId="{28A82C19-C056-42B5-B92D-0D75579D680F}" type="presParOf" srcId="{C4AA9ED2-561F-4C73-A8DD-3F9AFAED5A03}" destId="{57E1402E-8CB6-4607-908D-DDC91A9F43C0}" srcOrd="0" destOrd="0" presId="urn:microsoft.com/office/officeart/2005/8/layout/default"/>
    <dgm:cxn modelId="{4CCEE288-1666-415D-A308-B00057AF4495}" type="presParOf" srcId="{C4AA9ED2-561F-4C73-A8DD-3F9AFAED5A03}" destId="{FDAE522A-5504-4F6C-B58E-07F2E942FCD4}" srcOrd="1" destOrd="0" presId="urn:microsoft.com/office/officeart/2005/8/layout/default"/>
    <dgm:cxn modelId="{7D12FAD9-4E3E-41D6-872F-B781D0628BB0}" type="presParOf" srcId="{C4AA9ED2-561F-4C73-A8DD-3F9AFAED5A03}" destId="{8678CD5F-EDF1-4A30-A98F-C7CAC9EDA05D}" srcOrd="2" destOrd="0" presId="urn:microsoft.com/office/officeart/2005/8/layout/default"/>
    <dgm:cxn modelId="{70AFB31E-FCDB-4B70-B70D-C0A7CEFBB256}" type="presParOf" srcId="{C4AA9ED2-561F-4C73-A8DD-3F9AFAED5A03}" destId="{E1E9DFBA-0563-4AB4-A0D7-25DEF16FD651}" srcOrd="3" destOrd="0" presId="urn:microsoft.com/office/officeart/2005/8/layout/default"/>
    <dgm:cxn modelId="{BAD48823-A2B6-4D84-AA47-65E92309E416}" type="presParOf" srcId="{C4AA9ED2-561F-4C73-A8DD-3F9AFAED5A03}" destId="{14F8A563-58D2-45D9-BC80-A5F6A107D54E}" srcOrd="4" destOrd="0" presId="urn:microsoft.com/office/officeart/2005/8/layout/default"/>
    <dgm:cxn modelId="{F96D9EF0-D48E-4C1C-A890-04EB44B05874}" type="presParOf" srcId="{C4AA9ED2-561F-4C73-A8DD-3F9AFAED5A03}" destId="{8658145A-EED1-4314-9E33-CB7F2BABAC2F}" srcOrd="5" destOrd="0" presId="urn:microsoft.com/office/officeart/2005/8/layout/default"/>
    <dgm:cxn modelId="{E71F4023-AB8F-4386-A984-83130B718072}" type="presParOf" srcId="{C4AA9ED2-561F-4C73-A8DD-3F9AFAED5A03}" destId="{CC3C31FB-16E9-44B1-A639-3F33E5AB57CB}" srcOrd="6" destOrd="0" presId="urn:microsoft.com/office/officeart/2005/8/layout/default"/>
    <dgm:cxn modelId="{89B12075-6C69-4F15-A20F-14D7EFFFAA06}" type="presParOf" srcId="{C4AA9ED2-561F-4C73-A8DD-3F9AFAED5A03}" destId="{4B58FDD0-1570-4072-80F2-C5A8992067AD}" srcOrd="7" destOrd="0" presId="urn:microsoft.com/office/officeart/2005/8/layout/default"/>
    <dgm:cxn modelId="{C719A3C3-E7B3-4F1E-AE4E-CAD786C59103}" type="presParOf" srcId="{C4AA9ED2-561F-4C73-A8DD-3F9AFAED5A03}" destId="{6C0D24DC-B2E6-466A-B6EF-2DEF85371E04}" srcOrd="8" destOrd="0" presId="urn:microsoft.com/office/officeart/2005/8/layout/default"/>
    <dgm:cxn modelId="{6DD69783-1A39-404D-AF4D-415C8E9CDB3D}" type="presParOf" srcId="{C4AA9ED2-561F-4C73-A8DD-3F9AFAED5A03}" destId="{665E0D53-B13B-4C69-9161-008158178038}" srcOrd="9" destOrd="0" presId="urn:microsoft.com/office/officeart/2005/8/layout/default"/>
    <dgm:cxn modelId="{0AC0271F-4046-4CBE-851A-1D44F103091B}" type="presParOf" srcId="{C4AA9ED2-561F-4C73-A8DD-3F9AFAED5A03}" destId="{76776101-80B7-4C7E-ACB0-6FF14B871E44}"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6FBBFD-776B-4709-802A-489F0623B878}"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NZ"/>
        </a:p>
      </dgm:t>
    </dgm:pt>
    <dgm:pt modelId="{D9E98D84-F51C-430D-9562-02C8774248E4}">
      <dgm:prSet phldrT="[Text]" custT="1"/>
      <dgm:spPr>
        <a:solidFill>
          <a:schemeClr val="accent2"/>
        </a:solidFill>
      </dgm:spPr>
      <dgm:t>
        <a:bodyPr/>
        <a:lstStyle/>
        <a:p>
          <a:r>
            <a:rPr lang="en-NZ" sz="2800" dirty="0">
              <a:latin typeface="+mn-lt"/>
            </a:rPr>
            <a:t>Can federate with 3</a:t>
          </a:r>
          <a:r>
            <a:rPr lang="en-NZ" sz="2800" baseline="30000" dirty="0">
              <a:latin typeface="+mn-lt"/>
            </a:rPr>
            <a:t>rd</a:t>
          </a:r>
          <a:r>
            <a:rPr lang="en-NZ" sz="2800" dirty="0">
              <a:latin typeface="+mn-lt"/>
            </a:rPr>
            <a:t> party application in Gallery e.g. SalesForce</a:t>
          </a:r>
          <a:endParaRPr lang="en-NZ" sz="2800" dirty="0"/>
        </a:p>
      </dgm:t>
    </dgm:pt>
    <dgm:pt modelId="{988B6E58-D608-4579-98FC-3A6C5E7AF0DA}" type="parTrans" cxnId="{1F686790-CF97-4DD1-AD12-4B717EA7A574}">
      <dgm:prSet/>
      <dgm:spPr/>
      <dgm:t>
        <a:bodyPr/>
        <a:lstStyle/>
        <a:p>
          <a:endParaRPr lang="en-NZ"/>
        </a:p>
      </dgm:t>
    </dgm:pt>
    <dgm:pt modelId="{BB599765-94FA-4028-87DA-64E98614FA93}" type="sibTrans" cxnId="{1F686790-CF97-4DD1-AD12-4B717EA7A574}">
      <dgm:prSet/>
      <dgm:spPr/>
      <dgm:t>
        <a:bodyPr/>
        <a:lstStyle/>
        <a:p>
          <a:endParaRPr lang="en-NZ"/>
        </a:p>
      </dgm:t>
    </dgm:pt>
    <dgm:pt modelId="{F847190B-8587-41C3-B3E8-AE7D0C5A3737}">
      <dgm:prSet phldrT="[Text]" custT="1"/>
      <dgm:spPr/>
      <dgm:t>
        <a:bodyPr/>
        <a:lstStyle/>
        <a:p>
          <a:r>
            <a:rPr lang="en-NZ" sz="4000" dirty="0">
              <a:latin typeface="+mj-lt"/>
            </a:rPr>
            <a:t>AAD as an IDP</a:t>
          </a:r>
        </a:p>
      </dgm:t>
    </dgm:pt>
    <dgm:pt modelId="{49F86B30-3BC3-408D-B2D2-1912D7111DAA}" type="sibTrans" cxnId="{DC3CDCDB-C11C-4406-973A-873D537B1FEF}">
      <dgm:prSet/>
      <dgm:spPr/>
      <dgm:t>
        <a:bodyPr/>
        <a:lstStyle/>
        <a:p>
          <a:endParaRPr lang="en-NZ"/>
        </a:p>
      </dgm:t>
    </dgm:pt>
    <dgm:pt modelId="{F20BE9AB-22C1-4EEB-850A-5B44FC6FDD32}" type="parTrans" cxnId="{DC3CDCDB-C11C-4406-973A-873D537B1FEF}">
      <dgm:prSet/>
      <dgm:spPr/>
      <dgm:t>
        <a:bodyPr/>
        <a:lstStyle/>
        <a:p>
          <a:endParaRPr lang="en-NZ"/>
        </a:p>
      </dgm:t>
    </dgm:pt>
    <dgm:pt modelId="{ABAC78AA-13F9-4211-AAC2-FF55C2D50DA5}">
      <dgm:prSet phldrT="[Text]" custT="1"/>
      <dgm:spPr>
        <a:solidFill>
          <a:schemeClr val="accent6"/>
        </a:solidFill>
      </dgm:spPr>
      <dgm:t>
        <a:bodyPr/>
        <a:lstStyle/>
        <a:p>
          <a:r>
            <a:rPr lang="en-NZ" sz="2800" dirty="0">
              <a:latin typeface="+mn-lt"/>
            </a:rPr>
            <a:t>Can federate with e.g. ADFS via metadata</a:t>
          </a:r>
          <a:endParaRPr lang="en-NZ" sz="2800" dirty="0"/>
        </a:p>
      </dgm:t>
    </dgm:pt>
    <dgm:pt modelId="{D9A94C1D-88ED-4D86-9BEB-9D1D91B7AF64}" type="sibTrans" cxnId="{8109FA32-1F5B-4861-96A7-ACE976899343}">
      <dgm:prSet/>
      <dgm:spPr/>
      <dgm:t>
        <a:bodyPr/>
        <a:lstStyle/>
        <a:p>
          <a:endParaRPr lang="en-NZ"/>
        </a:p>
      </dgm:t>
    </dgm:pt>
    <dgm:pt modelId="{F50F38F1-08B2-48C1-9190-8116C20B3842}" type="parTrans" cxnId="{8109FA32-1F5B-4861-96A7-ACE976899343}">
      <dgm:prSet/>
      <dgm:spPr/>
      <dgm:t>
        <a:bodyPr/>
        <a:lstStyle/>
        <a:p>
          <a:endParaRPr lang="en-NZ"/>
        </a:p>
      </dgm:t>
    </dgm:pt>
    <dgm:pt modelId="{A0C00BAC-1E8C-4FD0-BB72-452722830066}">
      <dgm:prSet phldrT="[Text]" custT="1"/>
      <dgm:spPr>
        <a:solidFill>
          <a:schemeClr val="accent5"/>
        </a:solidFill>
      </dgm:spPr>
      <dgm:t>
        <a:bodyPr/>
        <a:lstStyle/>
        <a:p>
          <a:r>
            <a:rPr lang="en-NZ" sz="2800" dirty="0">
              <a:latin typeface="+mn-lt"/>
            </a:rPr>
            <a:t>Can use user name and password via the Access Panel e.g. Twitter</a:t>
          </a:r>
          <a:endParaRPr lang="en-NZ" sz="2800" dirty="0"/>
        </a:p>
      </dgm:t>
    </dgm:pt>
    <dgm:pt modelId="{CBA2F204-2208-4E23-9F94-1514F0DB1957}" type="sibTrans" cxnId="{E97E80F1-A0CA-447A-8B87-40E4BEA7FA16}">
      <dgm:prSet/>
      <dgm:spPr/>
      <dgm:t>
        <a:bodyPr/>
        <a:lstStyle/>
        <a:p>
          <a:endParaRPr lang="en-NZ"/>
        </a:p>
      </dgm:t>
    </dgm:pt>
    <dgm:pt modelId="{BC1803A2-4030-4FA2-9339-BED231741E31}" type="parTrans" cxnId="{E97E80F1-A0CA-447A-8B87-40E4BEA7FA16}">
      <dgm:prSet/>
      <dgm:spPr/>
      <dgm:t>
        <a:bodyPr/>
        <a:lstStyle/>
        <a:p>
          <a:endParaRPr lang="en-NZ"/>
        </a:p>
      </dgm:t>
    </dgm:pt>
    <dgm:pt modelId="{C527D460-2BB8-45F7-A5C6-15493C3E9335}">
      <dgm:prSet phldrT="[Text]" custT="1"/>
      <dgm:spPr/>
      <dgm:t>
        <a:bodyPr/>
        <a:lstStyle/>
        <a:p>
          <a:r>
            <a:rPr lang="en-NZ" sz="2800" dirty="0">
              <a:latin typeface="+mn-lt"/>
            </a:rPr>
            <a:t>Can federate with 3</a:t>
          </a:r>
          <a:r>
            <a:rPr lang="en-NZ" sz="2800" baseline="30000" dirty="0">
              <a:latin typeface="+mn-lt"/>
            </a:rPr>
            <a:t>rd</a:t>
          </a:r>
          <a:r>
            <a:rPr lang="en-NZ" sz="2800" dirty="0">
              <a:latin typeface="+mn-lt"/>
            </a:rPr>
            <a:t> party application not in Gallery via the Access Panel / Custom / SAML-P</a:t>
          </a:r>
          <a:endParaRPr lang="en-NZ" sz="2800" dirty="0"/>
        </a:p>
      </dgm:t>
    </dgm:pt>
    <dgm:pt modelId="{EABFA282-CC17-4CAC-9569-86708743E91D}" type="sibTrans" cxnId="{E3EA8E30-FD70-4968-925E-02FB12F5F960}">
      <dgm:prSet/>
      <dgm:spPr/>
      <dgm:t>
        <a:bodyPr/>
        <a:lstStyle/>
        <a:p>
          <a:endParaRPr lang="en-NZ"/>
        </a:p>
      </dgm:t>
    </dgm:pt>
    <dgm:pt modelId="{5973C2F8-352C-49C7-ADD0-CFAEF8A11D37}" type="parTrans" cxnId="{E3EA8E30-FD70-4968-925E-02FB12F5F960}">
      <dgm:prSet/>
      <dgm:spPr/>
      <dgm:t>
        <a:bodyPr/>
        <a:lstStyle/>
        <a:p>
          <a:endParaRPr lang="en-NZ"/>
        </a:p>
      </dgm:t>
    </dgm:pt>
    <dgm:pt modelId="{48B06BE8-E8CA-4064-91C4-521B1600B7CC}" type="pres">
      <dgm:prSet presAssocID="{AC6FBBFD-776B-4709-802A-489F0623B878}" presName="Name0" presStyleCnt="0">
        <dgm:presLayoutVars>
          <dgm:chPref val="1"/>
          <dgm:dir/>
          <dgm:animOne val="branch"/>
          <dgm:animLvl val="lvl"/>
          <dgm:resizeHandles/>
        </dgm:presLayoutVars>
      </dgm:prSet>
      <dgm:spPr/>
      <dgm:t>
        <a:bodyPr/>
        <a:lstStyle/>
        <a:p>
          <a:endParaRPr lang="en-NZ"/>
        </a:p>
      </dgm:t>
    </dgm:pt>
    <dgm:pt modelId="{021FA135-21EE-45FA-99BA-8B2916C822F3}" type="pres">
      <dgm:prSet presAssocID="{F847190B-8587-41C3-B3E8-AE7D0C5A3737}" presName="vertOne" presStyleCnt="0"/>
      <dgm:spPr/>
    </dgm:pt>
    <dgm:pt modelId="{3298883E-7C71-48E8-9088-E80A028E6B25}" type="pres">
      <dgm:prSet presAssocID="{F847190B-8587-41C3-B3E8-AE7D0C5A3737}" presName="txOne" presStyleLbl="node0" presStyleIdx="0" presStyleCnt="1">
        <dgm:presLayoutVars>
          <dgm:chPref val="3"/>
        </dgm:presLayoutVars>
      </dgm:prSet>
      <dgm:spPr/>
      <dgm:t>
        <a:bodyPr/>
        <a:lstStyle/>
        <a:p>
          <a:endParaRPr lang="en-NZ"/>
        </a:p>
      </dgm:t>
    </dgm:pt>
    <dgm:pt modelId="{94C5DB97-D677-4CF9-A354-145B04CD4108}" type="pres">
      <dgm:prSet presAssocID="{F847190B-8587-41C3-B3E8-AE7D0C5A3737}" presName="parTransOne" presStyleCnt="0"/>
      <dgm:spPr/>
    </dgm:pt>
    <dgm:pt modelId="{B3C02AAD-B111-486F-84F6-066832085E2A}" type="pres">
      <dgm:prSet presAssocID="{F847190B-8587-41C3-B3E8-AE7D0C5A3737}" presName="horzOne" presStyleCnt="0"/>
      <dgm:spPr/>
    </dgm:pt>
    <dgm:pt modelId="{59FA0DA2-D8B8-4423-AEAF-D5CBC5876A9B}" type="pres">
      <dgm:prSet presAssocID="{C527D460-2BB8-45F7-A5C6-15493C3E9335}" presName="vertTwo" presStyleCnt="0"/>
      <dgm:spPr/>
    </dgm:pt>
    <dgm:pt modelId="{103DB4F2-3127-4C7E-B362-3C0BDE33AF8F}" type="pres">
      <dgm:prSet presAssocID="{C527D460-2BB8-45F7-A5C6-15493C3E9335}" presName="txTwo" presStyleLbl="node2" presStyleIdx="0" presStyleCnt="2" custLinFactX="7630" custLinFactNeighborX="100000" custLinFactNeighborY="-20024">
        <dgm:presLayoutVars>
          <dgm:chPref val="3"/>
        </dgm:presLayoutVars>
      </dgm:prSet>
      <dgm:spPr/>
      <dgm:t>
        <a:bodyPr/>
        <a:lstStyle/>
        <a:p>
          <a:endParaRPr lang="en-NZ"/>
        </a:p>
      </dgm:t>
    </dgm:pt>
    <dgm:pt modelId="{56F88B8A-CC9A-4837-B76B-6105B986EE3B}" type="pres">
      <dgm:prSet presAssocID="{C527D460-2BB8-45F7-A5C6-15493C3E9335}" presName="parTransTwo" presStyleCnt="0"/>
      <dgm:spPr/>
    </dgm:pt>
    <dgm:pt modelId="{AA12090F-6644-4FC3-83C5-289D167419B5}" type="pres">
      <dgm:prSet presAssocID="{C527D460-2BB8-45F7-A5C6-15493C3E9335}" presName="horzTwo" presStyleCnt="0"/>
      <dgm:spPr/>
    </dgm:pt>
    <dgm:pt modelId="{4EAD7864-80CD-48BE-AD68-7B9E88F76B78}" type="pres">
      <dgm:prSet presAssocID="{A0C00BAC-1E8C-4FD0-BB72-452722830066}" presName="vertThree" presStyleCnt="0"/>
      <dgm:spPr/>
    </dgm:pt>
    <dgm:pt modelId="{620D4D52-0427-43A8-A54C-6ECE832C66CA}" type="pres">
      <dgm:prSet presAssocID="{A0C00BAC-1E8C-4FD0-BB72-452722830066}" presName="txThree" presStyleLbl="node3" presStyleIdx="0" presStyleCnt="2">
        <dgm:presLayoutVars>
          <dgm:chPref val="3"/>
        </dgm:presLayoutVars>
      </dgm:prSet>
      <dgm:spPr/>
      <dgm:t>
        <a:bodyPr/>
        <a:lstStyle/>
        <a:p>
          <a:endParaRPr lang="en-NZ"/>
        </a:p>
      </dgm:t>
    </dgm:pt>
    <dgm:pt modelId="{CC5EB4CF-DE1E-4613-A990-B802A134A31F}" type="pres">
      <dgm:prSet presAssocID="{A0C00BAC-1E8C-4FD0-BB72-452722830066}" presName="horzThree" presStyleCnt="0"/>
      <dgm:spPr/>
    </dgm:pt>
    <dgm:pt modelId="{7E6E2CD1-4870-4112-87BB-AE0387E5A55E}" type="pres">
      <dgm:prSet presAssocID="{EABFA282-CC17-4CAC-9569-86708743E91D}" presName="sibSpaceTwo" presStyleCnt="0"/>
      <dgm:spPr/>
    </dgm:pt>
    <dgm:pt modelId="{7B909C49-459C-4CCC-94EF-2A430219EAA0}" type="pres">
      <dgm:prSet presAssocID="{D9E98D84-F51C-430D-9562-02C8774248E4}" presName="vertTwo" presStyleCnt="0"/>
      <dgm:spPr/>
    </dgm:pt>
    <dgm:pt modelId="{2BA31A55-E64B-40DC-9F63-1E87DA9EBB2E}" type="pres">
      <dgm:prSet presAssocID="{D9E98D84-F51C-430D-9562-02C8774248E4}" presName="txTwo" presStyleLbl="node2" presStyleIdx="1" presStyleCnt="2" custLinFactX="-8132" custLinFactNeighborX="-100000" custLinFactNeighborY="-20024">
        <dgm:presLayoutVars>
          <dgm:chPref val="3"/>
        </dgm:presLayoutVars>
      </dgm:prSet>
      <dgm:spPr/>
      <dgm:t>
        <a:bodyPr/>
        <a:lstStyle/>
        <a:p>
          <a:endParaRPr lang="en-NZ"/>
        </a:p>
      </dgm:t>
    </dgm:pt>
    <dgm:pt modelId="{3B8063CC-77DE-4491-9E99-A733B8FF1456}" type="pres">
      <dgm:prSet presAssocID="{D9E98D84-F51C-430D-9562-02C8774248E4}" presName="parTransTwo" presStyleCnt="0"/>
      <dgm:spPr/>
    </dgm:pt>
    <dgm:pt modelId="{5F20F8D1-CFF7-4720-9150-8412DA3906A3}" type="pres">
      <dgm:prSet presAssocID="{D9E98D84-F51C-430D-9562-02C8774248E4}" presName="horzTwo" presStyleCnt="0"/>
      <dgm:spPr/>
    </dgm:pt>
    <dgm:pt modelId="{21BDEE69-4031-40F1-A332-85C20713D461}" type="pres">
      <dgm:prSet presAssocID="{ABAC78AA-13F9-4211-AAC2-FF55C2D50DA5}" presName="vertThree" presStyleCnt="0"/>
      <dgm:spPr/>
    </dgm:pt>
    <dgm:pt modelId="{1CE511B8-42D5-4B05-8138-0E03C1757DE2}" type="pres">
      <dgm:prSet presAssocID="{ABAC78AA-13F9-4211-AAC2-FF55C2D50DA5}" presName="txThree" presStyleLbl="node3" presStyleIdx="1" presStyleCnt="2">
        <dgm:presLayoutVars>
          <dgm:chPref val="3"/>
        </dgm:presLayoutVars>
      </dgm:prSet>
      <dgm:spPr/>
      <dgm:t>
        <a:bodyPr/>
        <a:lstStyle/>
        <a:p>
          <a:endParaRPr lang="en-NZ"/>
        </a:p>
      </dgm:t>
    </dgm:pt>
    <dgm:pt modelId="{DF0D1810-0E06-437D-BE93-F06BC0DE1480}" type="pres">
      <dgm:prSet presAssocID="{ABAC78AA-13F9-4211-AAC2-FF55C2D50DA5}" presName="horzThree" presStyleCnt="0"/>
      <dgm:spPr/>
    </dgm:pt>
  </dgm:ptLst>
  <dgm:cxnLst>
    <dgm:cxn modelId="{37E8AA6E-7602-47F9-BADE-ABB18F26E6E3}" type="presOf" srcId="{D9E98D84-F51C-430D-9562-02C8774248E4}" destId="{2BA31A55-E64B-40DC-9F63-1E87DA9EBB2E}" srcOrd="0" destOrd="0" presId="urn:microsoft.com/office/officeart/2005/8/layout/hierarchy4"/>
    <dgm:cxn modelId="{520F24C4-4BD6-4E15-BBDD-4BC8F102A550}" type="presOf" srcId="{ABAC78AA-13F9-4211-AAC2-FF55C2D50DA5}" destId="{1CE511B8-42D5-4B05-8138-0E03C1757DE2}" srcOrd="0" destOrd="0" presId="urn:microsoft.com/office/officeart/2005/8/layout/hierarchy4"/>
    <dgm:cxn modelId="{E97E80F1-A0CA-447A-8B87-40E4BEA7FA16}" srcId="{C527D460-2BB8-45F7-A5C6-15493C3E9335}" destId="{A0C00BAC-1E8C-4FD0-BB72-452722830066}" srcOrd="0" destOrd="0" parTransId="{BC1803A2-4030-4FA2-9339-BED231741E31}" sibTransId="{CBA2F204-2208-4E23-9F94-1514F0DB1957}"/>
    <dgm:cxn modelId="{E3EA8E30-FD70-4968-925E-02FB12F5F960}" srcId="{F847190B-8587-41C3-B3E8-AE7D0C5A3737}" destId="{C527D460-2BB8-45F7-A5C6-15493C3E9335}" srcOrd="0" destOrd="0" parTransId="{5973C2F8-352C-49C7-ADD0-CFAEF8A11D37}" sibTransId="{EABFA282-CC17-4CAC-9569-86708743E91D}"/>
    <dgm:cxn modelId="{68AE14B7-B24C-42BA-9485-3AC26B0A86CF}" type="presOf" srcId="{C527D460-2BB8-45F7-A5C6-15493C3E9335}" destId="{103DB4F2-3127-4C7E-B362-3C0BDE33AF8F}" srcOrd="0" destOrd="0" presId="urn:microsoft.com/office/officeart/2005/8/layout/hierarchy4"/>
    <dgm:cxn modelId="{8109FA32-1F5B-4861-96A7-ACE976899343}" srcId="{D9E98D84-F51C-430D-9562-02C8774248E4}" destId="{ABAC78AA-13F9-4211-AAC2-FF55C2D50DA5}" srcOrd="0" destOrd="0" parTransId="{F50F38F1-08B2-48C1-9190-8116C20B3842}" sibTransId="{D9A94C1D-88ED-4D86-9BEB-9D1D91B7AF64}"/>
    <dgm:cxn modelId="{1F686790-CF97-4DD1-AD12-4B717EA7A574}" srcId="{F847190B-8587-41C3-B3E8-AE7D0C5A3737}" destId="{D9E98D84-F51C-430D-9562-02C8774248E4}" srcOrd="1" destOrd="0" parTransId="{988B6E58-D608-4579-98FC-3A6C5E7AF0DA}" sibTransId="{BB599765-94FA-4028-87DA-64E98614FA93}"/>
    <dgm:cxn modelId="{DC3CDCDB-C11C-4406-973A-873D537B1FEF}" srcId="{AC6FBBFD-776B-4709-802A-489F0623B878}" destId="{F847190B-8587-41C3-B3E8-AE7D0C5A3737}" srcOrd="0" destOrd="0" parTransId="{F20BE9AB-22C1-4EEB-850A-5B44FC6FDD32}" sibTransId="{49F86B30-3BC3-408D-B2D2-1912D7111DAA}"/>
    <dgm:cxn modelId="{9D91C28D-02EB-48CD-A49E-3CF984449ED1}" type="presOf" srcId="{AC6FBBFD-776B-4709-802A-489F0623B878}" destId="{48B06BE8-E8CA-4064-91C4-521B1600B7CC}" srcOrd="0" destOrd="0" presId="urn:microsoft.com/office/officeart/2005/8/layout/hierarchy4"/>
    <dgm:cxn modelId="{A3B5A7DC-A34D-4B28-A907-9AA11E9AED23}" type="presOf" srcId="{A0C00BAC-1E8C-4FD0-BB72-452722830066}" destId="{620D4D52-0427-43A8-A54C-6ECE832C66CA}" srcOrd="0" destOrd="0" presId="urn:microsoft.com/office/officeart/2005/8/layout/hierarchy4"/>
    <dgm:cxn modelId="{DA2934B2-32CF-4670-B225-AA09073E8867}" type="presOf" srcId="{F847190B-8587-41C3-B3E8-AE7D0C5A3737}" destId="{3298883E-7C71-48E8-9088-E80A028E6B25}" srcOrd="0" destOrd="0" presId="urn:microsoft.com/office/officeart/2005/8/layout/hierarchy4"/>
    <dgm:cxn modelId="{10C0A736-1C9E-41EC-BDDC-B5D21087FFC5}" type="presParOf" srcId="{48B06BE8-E8CA-4064-91C4-521B1600B7CC}" destId="{021FA135-21EE-45FA-99BA-8B2916C822F3}" srcOrd="0" destOrd="0" presId="urn:microsoft.com/office/officeart/2005/8/layout/hierarchy4"/>
    <dgm:cxn modelId="{511A0763-3918-4C99-A040-4388B843CACC}" type="presParOf" srcId="{021FA135-21EE-45FA-99BA-8B2916C822F3}" destId="{3298883E-7C71-48E8-9088-E80A028E6B25}" srcOrd="0" destOrd="0" presId="urn:microsoft.com/office/officeart/2005/8/layout/hierarchy4"/>
    <dgm:cxn modelId="{9BB14DBD-6804-4D23-9A7B-4A82E8C7CE3D}" type="presParOf" srcId="{021FA135-21EE-45FA-99BA-8B2916C822F3}" destId="{94C5DB97-D677-4CF9-A354-145B04CD4108}" srcOrd="1" destOrd="0" presId="urn:microsoft.com/office/officeart/2005/8/layout/hierarchy4"/>
    <dgm:cxn modelId="{1750B555-DC18-4760-8C43-E9A2074B22F1}" type="presParOf" srcId="{021FA135-21EE-45FA-99BA-8B2916C822F3}" destId="{B3C02AAD-B111-486F-84F6-066832085E2A}" srcOrd="2" destOrd="0" presId="urn:microsoft.com/office/officeart/2005/8/layout/hierarchy4"/>
    <dgm:cxn modelId="{91B2973C-8B7B-4AE1-B1B9-2EFEE71E8E5E}" type="presParOf" srcId="{B3C02AAD-B111-486F-84F6-066832085E2A}" destId="{59FA0DA2-D8B8-4423-AEAF-D5CBC5876A9B}" srcOrd="0" destOrd="0" presId="urn:microsoft.com/office/officeart/2005/8/layout/hierarchy4"/>
    <dgm:cxn modelId="{211DA264-46A9-40A3-8277-B3D5CE4BF0F7}" type="presParOf" srcId="{59FA0DA2-D8B8-4423-AEAF-D5CBC5876A9B}" destId="{103DB4F2-3127-4C7E-B362-3C0BDE33AF8F}" srcOrd="0" destOrd="0" presId="urn:microsoft.com/office/officeart/2005/8/layout/hierarchy4"/>
    <dgm:cxn modelId="{2E571EFA-C463-4BC2-B856-AF4D4845C7FC}" type="presParOf" srcId="{59FA0DA2-D8B8-4423-AEAF-D5CBC5876A9B}" destId="{56F88B8A-CC9A-4837-B76B-6105B986EE3B}" srcOrd="1" destOrd="0" presId="urn:microsoft.com/office/officeart/2005/8/layout/hierarchy4"/>
    <dgm:cxn modelId="{BCBCD748-072F-4427-9B75-55B00D1C79A9}" type="presParOf" srcId="{59FA0DA2-D8B8-4423-AEAF-D5CBC5876A9B}" destId="{AA12090F-6644-4FC3-83C5-289D167419B5}" srcOrd="2" destOrd="0" presId="urn:microsoft.com/office/officeart/2005/8/layout/hierarchy4"/>
    <dgm:cxn modelId="{4A923C93-F82B-4E47-8D07-DA91657A2E09}" type="presParOf" srcId="{AA12090F-6644-4FC3-83C5-289D167419B5}" destId="{4EAD7864-80CD-48BE-AD68-7B9E88F76B78}" srcOrd="0" destOrd="0" presId="urn:microsoft.com/office/officeart/2005/8/layout/hierarchy4"/>
    <dgm:cxn modelId="{F9A20155-940D-4F2F-83E8-B07352D1E4A4}" type="presParOf" srcId="{4EAD7864-80CD-48BE-AD68-7B9E88F76B78}" destId="{620D4D52-0427-43A8-A54C-6ECE832C66CA}" srcOrd="0" destOrd="0" presId="urn:microsoft.com/office/officeart/2005/8/layout/hierarchy4"/>
    <dgm:cxn modelId="{B7B42D29-BED7-47D8-9676-A966E358788F}" type="presParOf" srcId="{4EAD7864-80CD-48BE-AD68-7B9E88F76B78}" destId="{CC5EB4CF-DE1E-4613-A990-B802A134A31F}" srcOrd="1" destOrd="0" presId="urn:microsoft.com/office/officeart/2005/8/layout/hierarchy4"/>
    <dgm:cxn modelId="{15A39854-E77E-48B0-9DD8-926846B2F5F3}" type="presParOf" srcId="{B3C02AAD-B111-486F-84F6-066832085E2A}" destId="{7E6E2CD1-4870-4112-87BB-AE0387E5A55E}" srcOrd="1" destOrd="0" presId="urn:microsoft.com/office/officeart/2005/8/layout/hierarchy4"/>
    <dgm:cxn modelId="{8330F391-8098-4CAB-8C12-10A1326F93C5}" type="presParOf" srcId="{B3C02AAD-B111-486F-84F6-066832085E2A}" destId="{7B909C49-459C-4CCC-94EF-2A430219EAA0}" srcOrd="2" destOrd="0" presId="urn:microsoft.com/office/officeart/2005/8/layout/hierarchy4"/>
    <dgm:cxn modelId="{3BE346D0-D7C5-4B67-BB25-3CFCEABC4573}" type="presParOf" srcId="{7B909C49-459C-4CCC-94EF-2A430219EAA0}" destId="{2BA31A55-E64B-40DC-9F63-1E87DA9EBB2E}" srcOrd="0" destOrd="0" presId="urn:microsoft.com/office/officeart/2005/8/layout/hierarchy4"/>
    <dgm:cxn modelId="{72F6A8C0-33F7-45DF-95DA-05EF373C227A}" type="presParOf" srcId="{7B909C49-459C-4CCC-94EF-2A430219EAA0}" destId="{3B8063CC-77DE-4491-9E99-A733B8FF1456}" srcOrd="1" destOrd="0" presId="urn:microsoft.com/office/officeart/2005/8/layout/hierarchy4"/>
    <dgm:cxn modelId="{08A4BFA3-70F2-4915-BCE3-C34643072B7D}" type="presParOf" srcId="{7B909C49-459C-4CCC-94EF-2A430219EAA0}" destId="{5F20F8D1-CFF7-4720-9150-8412DA3906A3}" srcOrd="2" destOrd="0" presId="urn:microsoft.com/office/officeart/2005/8/layout/hierarchy4"/>
    <dgm:cxn modelId="{6D193135-18F4-4D71-8589-4679AA0DCA0D}" type="presParOf" srcId="{5F20F8D1-CFF7-4720-9150-8412DA3906A3}" destId="{21BDEE69-4031-40F1-A332-85C20713D461}" srcOrd="0" destOrd="0" presId="urn:microsoft.com/office/officeart/2005/8/layout/hierarchy4"/>
    <dgm:cxn modelId="{CF4018C9-2C47-4805-BA6B-7254E89EF879}" type="presParOf" srcId="{21BDEE69-4031-40F1-A332-85C20713D461}" destId="{1CE511B8-42D5-4B05-8138-0E03C1757DE2}" srcOrd="0" destOrd="0" presId="urn:microsoft.com/office/officeart/2005/8/layout/hierarchy4"/>
    <dgm:cxn modelId="{A05A42FE-D02F-4C3F-AB3C-B60E220D97A2}" type="presParOf" srcId="{21BDEE69-4031-40F1-A332-85C20713D461}" destId="{DF0D1810-0E06-437D-BE93-F06BC0DE1480}"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4/23/2018 9:35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4/23/2018 9:35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RB</a:t>
            </a:r>
          </a:p>
        </p:txBody>
      </p:sp>
      <p:sp>
        <p:nvSpPr>
          <p:cNvPr id="4" name="Header Placeholder 3"/>
          <p:cNvSpPr>
            <a:spLocks noGrp="1"/>
          </p:cNvSpPr>
          <p:nvPr>
            <p:ph type="hdr" sz="quarter" idx="10"/>
          </p:nvPr>
        </p:nvSpPr>
        <p:spPr/>
        <p:txBody>
          <a:bodyPr/>
          <a:lstStyle/>
          <a:p>
            <a:r>
              <a:rPr lang="en-US" dirty="0"/>
              <a:t>TechEd 2013</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4/23/2018 9:35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73334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Header Placeholder 3"/>
          <p:cNvSpPr>
            <a:spLocks noGrp="1"/>
          </p:cNvSpPr>
          <p:nvPr>
            <p:ph type="hdr" sz="quarter" idx="10"/>
          </p:nvPr>
        </p:nvSpPr>
        <p:spPr/>
        <p:txBody>
          <a:bodyPr/>
          <a:lstStyle/>
          <a:p>
            <a:r>
              <a:rPr lang="en-US" dirty="0"/>
              <a:t>TechEd 2013</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4/23/2018 9:35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787206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ew Standard Master">
    <p:bg>
      <p:bgPr>
        <a:solidFill>
          <a:srgbClr val="0078D7"/>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16865" y="400918"/>
            <a:ext cx="10725150" cy="864096"/>
          </a:xfrm>
          <a:prstGeom prst="rect">
            <a:avLst/>
          </a:prstGeom>
        </p:spPr>
        <p:txBody>
          <a:bodyPr vert="horz" lIns="91440" tIns="45720" rIns="91440" bIns="45720" rtlCol="0" anchor="ctr">
            <a:normAutofit/>
          </a:bodyPr>
          <a:lstStyle>
            <a:lvl1pPr>
              <a:defRPr sz="5400"/>
            </a:lvl1pPr>
          </a:lstStyle>
          <a:p>
            <a:r>
              <a:rPr lang="en-US" dirty="0"/>
              <a:t>Click to edit Master title style</a:t>
            </a:r>
            <a:endParaRPr lang="en-NZ" dirty="0"/>
          </a:p>
        </p:txBody>
      </p:sp>
      <p:sp>
        <p:nvSpPr>
          <p:cNvPr id="3" name="Content Placeholder 2"/>
          <p:cNvSpPr>
            <a:spLocks noGrp="1"/>
          </p:cNvSpPr>
          <p:nvPr>
            <p:ph sz="quarter" idx="10"/>
          </p:nvPr>
        </p:nvSpPr>
        <p:spPr>
          <a:xfrm>
            <a:off x="316865" y="1481138"/>
            <a:ext cx="10724515" cy="2092881"/>
          </a:xfrm>
        </p:spPr>
        <p:txBody>
          <a:bodyPr/>
          <a:lstStyle>
            <a:lvl1pPr marL="0" indent="0">
              <a:buNone/>
              <a:defRPr/>
            </a:lvl1pPr>
            <a:lvl2pPr marL="0" indent="0">
              <a:buNone/>
              <a:defRPr sz="2000"/>
            </a:lvl2pPr>
            <a:lvl3pPr marL="0" indent="0">
              <a:buNone/>
              <a:defRPr/>
            </a:lvl3pPr>
            <a:lvl4pPr marL="0" indent="0">
              <a:buNone/>
              <a:defRPr sz="2000"/>
            </a:lvl4pPr>
            <a:lvl5pPr marL="0" indent="0">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Tree>
    <p:extLst>
      <p:ext uri="{BB962C8B-B14F-4D97-AF65-F5344CB8AC3E}">
        <p14:creationId xmlns:p14="http://schemas.microsoft.com/office/powerpoint/2010/main" val="16830960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898285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158347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a:xfrm>
            <a:off x="855663" y="6483350"/>
            <a:ext cx="2797175" cy="371475"/>
          </a:xfrm>
          <a:prstGeom prst="rect">
            <a:avLst/>
          </a:prstGeom>
        </p:spPr>
        <p:txBody>
          <a:bodyPr/>
          <a:lstStyle/>
          <a:p>
            <a:fld id="{0626A314-07C3-4D18-A5FC-2D5811D0A94B}" type="datetimeFigureOut">
              <a:rPr lang="en-NZ" smtClean="0"/>
              <a:t>23/04/2018</a:t>
            </a:fld>
            <a:endParaRPr lang="en-NZ" dirty="0"/>
          </a:p>
        </p:txBody>
      </p:sp>
      <p:sp>
        <p:nvSpPr>
          <p:cNvPr id="4" name="Footer Placeholder 3"/>
          <p:cNvSpPr>
            <a:spLocks noGrp="1"/>
          </p:cNvSpPr>
          <p:nvPr>
            <p:ph type="ftr" sz="quarter" idx="11"/>
          </p:nvPr>
        </p:nvSpPr>
        <p:spPr>
          <a:xfrm>
            <a:off x="4119563" y="6483350"/>
            <a:ext cx="4197350" cy="371475"/>
          </a:xfrm>
          <a:prstGeom prst="rect">
            <a:avLst/>
          </a:prstGeom>
        </p:spPr>
        <p:txBody>
          <a:bodyPr/>
          <a:lstStyle/>
          <a:p>
            <a:endParaRPr lang="en-NZ" dirty="0"/>
          </a:p>
        </p:txBody>
      </p:sp>
      <p:sp>
        <p:nvSpPr>
          <p:cNvPr id="5" name="Slide Number Placeholder 4"/>
          <p:cNvSpPr>
            <a:spLocks noGrp="1"/>
          </p:cNvSpPr>
          <p:nvPr>
            <p:ph type="sldNum" sz="quarter" idx="12"/>
          </p:nvPr>
        </p:nvSpPr>
        <p:spPr>
          <a:xfrm>
            <a:off x="8783638" y="6483350"/>
            <a:ext cx="2797175" cy="371475"/>
          </a:xfrm>
          <a:prstGeom prst="rect">
            <a:avLst/>
          </a:prstGeom>
        </p:spPr>
        <p:txBody>
          <a:bodyPr/>
          <a:lstStyle/>
          <a:p>
            <a:fld id="{FB0C7228-8968-4EAD-A859-852F0E05042B}" type="slidenum">
              <a:rPr lang="en-NZ" smtClean="0"/>
              <a:t>‹#›</a:t>
            </a:fld>
            <a:endParaRPr lang="en-NZ"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30162" y="1"/>
            <a:ext cx="12496800" cy="7002462"/>
          </a:xfrm>
          <a:prstGeom prst="rect">
            <a:avLst/>
          </a:prstGeom>
        </p:spPr>
      </p:pic>
      <p:sp>
        <p:nvSpPr>
          <p:cNvPr id="7" name="Rectangle 6"/>
          <p:cNvSpPr/>
          <p:nvPr userDrawn="1"/>
        </p:nvSpPr>
        <p:spPr bwMode="gray">
          <a:xfrm>
            <a:off x="-30162" y="6537325"/>
            <a:ext cx="12496800" cy="465138"/>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99837" y="6678217"/>
            <a:ext cx="822951" cy="175415"/>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8007" y="2875069"/>
            <a:ext cx="4261830" cy="2782028"/>
          </a:xfrm>
          <a:prstGeom prst="rect">
            <a:avLst/>
          </a:prstGeom>
        </p:spPr>
      </p:pic>
    </p:spTree>
    <p:extLst>
      <p:ext uri="{BB962C8B-B14F-4D97-AF65-F5344CB8AC3E}">
        <p14:creationId xmlns:p14="http://schemas.microsoft.com/office/powerpoint/2010/main" val="223933129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4921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5173661"/>
            <a:ext cx="12436475" cy="1820863"/>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6294438" y="6123709"/>
            <a:ext cx="5867384" cy="726353"/>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solidFill>
                  <a:schemeClr val="bg1"/>
                </a:solidFill>
                <a:cs typeface="Segoe UI" pitchFamily="34" charset="0"/>
              </a:rPr>
              <a:t>© 2015 Microsoft Corporation. All rights reserved.</a:t>
            </a:r>
          </a:p>
          <a:p>
            <a:pPr algn="r" defTabSz="932290" eaLnBrk="0" hangingPunct="0"/>
            <a:r>
              <a:rPr lang="en-US" sz="700" dirty="0">
                <a:solidFill>
                  <a:schemeClr val="bg1"/>
                </a:solidFill>
                <a:cs typeface="Segoe UI" pitchFamily="34" charset="0"/>
              </a:rPr>
              <a:t>Microsoft, Windows and other product names are or may be registered trademarks and/or trademarks in the U.S. and/or other countries.</a:t>
            </a:r>
          </a:p>
          <a:p>
            <a:pPr algn="r" defTabSz="932290" eaLnBrk="0" hangingPunct="0"/>
            <a:r>
              <a:rPr lang="en-US" sz="700" dirty="0">
                <a:solidFill>
                  <a:schemeClr val="bg1"/>
                </a:solidFill>
                <a:cs typeface="Segoe UI" pitchFamily="34" charset="0"/>
              </a:rPr>
              <a:t>MICROSOFT MAKES NO WARRANTIES, EXPRESS, IMPLIED OR STATUTORY, AS TO THE INFORMATION IN THIS PRESENTATION.</a:t>
            </a:r>
          </a:p>
          <a:p>
            <a:pPr algn="r" defTabSz="932215" eaLnBrk="0" hangingPunct="0"/>
            <a:r>
              <a:rPr lang="en-US" sz="700" dirty="0">
                <a:gradFill>
                  <a:gsLst>
                    <a:gs pos="12389">
                      <a:srgbClr val="FFFFFF"/>
                    </a:gs>
                    <a:gs pos="54000">
                      <a:srgbClr val="FFFFFF"/>
                    </a:gs>
                  </a:gsLst>
                  <a:lin ang="5400000" scaled="0"/>
                </a:gradFill>
                <a:cs typeface="Segoe UI" pitchFamily="34" charset="0"/>
              </a:rPr>
              <a:t>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637" y="5750695"/>
            <a:ext cx="3291840" cy="701671"/>
          </a:xfrm>
          <a:prstGeom prst="rect">
            <a:avLst/>
          </a:prstGeom>
        </p:spPr>
      </p:pic>
    </p:spTree>
    <p:extLst>
      <p:ext uri="{BB962C8B-B14F-4D97-AF65-F5344CB8AC3E}">
        <p14:creationId xmlns:p14="http://schemas.microsoft.com/office/powerpoint/2010/main" val="172939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a:xfrm>
            <a:off x="855663" y="6483350"/>
            <a:ext cx="2797175" cy="371475"/>
          </a:xfrm>
          <a:prstGeom prst="rect">
            <a:avLst/>
          </a:prstGeom>
        </p:spPr>
        <p:txBody>
          <a:bodyPr/>
          <a:lstStyle/>
          <a:p>
            <a:fld id="{0626A314-07C3-4D18-A5FC-2D5811D0A94B}" type="datetimeFigureOut">
              <a:rPr lang="en-NZ" smtClean="0"/>
              <a:t>23/04/2018</a:t>
            </a:fld>
            <a:endParaRPr lang="en-NZ" dirty="0"/>
          </a:p>
        </p:txBody>
      </p:sp>
      <p:sp>
        <p:nvSpPr>
          <p:cNvPr id="4" name="Footer Placeholder 3"/>
          <p:cNvSpPr>
            <a:spLocks noGrp="1"/>
          </p:cNvSpPr>
          <p:nvPr>
            <p:ph type="ftr" sz="quarter" idx="11"/>
          </p:nvPr>
        </p:nvSpPr>
        <p:spPr>
          <a:xfrm>
            <a:off x="4119563" y="6483350"/>
            <a:ext cx="4197350" cy="371475"/>
          </a:xfrm>
          <a:prstGeom prst="rect">
            <a:avLst/>
          </a:prstGeom>
        </p:spPr>
        <p:txBody>
          <a:bodyPr/>
          <a:lstStyle/>
          <a:p>
            <a:endParaRPr lang="en-NZ" dirty="0"/>
          </a:p>
        </p:txBody>
      </p:sp>
      <p:sp>
        <p:nvSpPr>
          <p:cNvPr id="5" name="Slide Number Placeholder 4"/>
          <p:cNvSpPr>
            <a:spLocks noGrp="1"/>
          </p:cNvSpPr>
          <p:nvPr>
            <p:ph type="sldNum" sz="quarter" idx="12"/>
          </p:nvPr>
        </p:nvSpPr>
        <p:spPr>
          <a:xfrm>
            <a:off x="8783638" y="6483350"/>
            <a:ext cx="2797175" cy="371475"/>
          </a:xfrm>
          <a:prstGeom prst="rect">
            <a:avLst/>
          </a:prstGeom>
        </p:spPr>
        <p:txBody>
          <a:bodyPr/>
          <a:lstStyle/>
          <a:p>
            <a:fld id="{FB0C7228-8968-4EAD-A859-852F0E05042B}" type="slidenum">
              <a:rPr lang="en-NZ" smtClean="0"/>
              <a:t>‹#›</a:t>
            </a:fld>
            <a:endParaRPr lang="en-NZ"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30162" y="1"/>
            <a:ext cx="12496800" cy="7002462"/>
          </a:xfrm>
          <a:prstGeom prst="rect">
            <a:avLst/>
          </a:prstGeom>
        </p:spPr>
      </p:pic>
    </p:spTree>
    <p:extLst>
      <p:ext uri="{BB962C8B-B14F-4D97-AF65-F5344CB8AC3E}">
        <p14:creationId xmlns:p14="http://schemas.microsoft.com/office/powerpoint/2010/main" val="82053931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ssion Title Slide">
    <p:spTree>
      <p:nvGrpSpPr>
        <p:cNvPr id="1" name=""/>
        <p:cNvGrpSpPr/>
        <p:nvPr/>
      </p:nvGrpSpPr>
      <p:grpSpPr>
        <a:xfrm>
          <a:off x="0" y="0"/>
          <a:ext cx="0" cy="0"/>
          <a:chOff x="0" y="0"/>
          <a:chExt cx="0" cy="0"/>
        </a:xfrm>
      </p:grpSpPr>
      <p:sp>
        <p:nvSpPr>
          <p:cNvPr id="28" name="Rectangle 27"/>
          <p:cNvSpPr/>
          <p:nvPr userDrawn="1"/>
        </p:nvSpPr>
        <p:spPr bwMode="auto">
          <a:xfrm>
            <a:off x="-66" y="3943350"/>
            <a:ext cx="6687522"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userDrawn="1"/>
        </p:nvSpPr>
        <p:spPr bwMode="auto">
          <a:xfrm>
            <a:off x="6687458" y="3943350"/>
            <a:ext cx="3279251" cy="182880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userDrawn="1"/>
        </p:nvSpPr>
        <p:spPr bwMode="ltGray">
          <a:xfrm>
            <a:off x="-66" y="2125663"/>
            <a:ext cx="9966775"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Title 1"/>
          <p:cNvSpPr>
            <a:spLocks noGrp="1"/>
          </p:cNvSpPr>
          <p:nvPr>
            <p:ph type="title" hasCustomPrompt="1"/>
          </p:nvPr>
        </p:nvSpPr>
        <p:spPr>
          <a:xfrm>
            <a:off x="359999" y="2125678"/>
            <a:ext cx="9606709" cy="1828786"/>
          </a:xfrm>
          <a:noFill/>
        </p:spPr>
        <p:txBody>
          <a:bodyPr lIns="180000" tIns="180000" rIns="180000" bIns="180000" anchor="b" anchorCtr="0"/>
          <a:lstStyle>
            <a:lvl1pPr>
              <a:defRPr sz="3500" spc="-100" baseline="0">
                <a:gradFill>
                  <a:gsLst>
                    <a:gs pos="5833">
                      <a:srgbClr val="FFFFFF"/>
                    </a:gs>
                    <a:gs pos="18000">
                      <a:srgbClr val="FFFFFF"/>
                    </a:gs>
                  </a:gsLst>
                  <a:lin ang="5400000" scaled="0"/>
                </a:gradFill>
              </a:defRPr>
            </a:lvl1pPr>
          </a:lstStyle>
          <a:p>
            <a:r>
              <a:rPr lang="en-US" dirty="0"/>
              <a:t>Session Title</a:t>
            </a:r>
          </a:p>
        </p:txBody>
      </p:sp>
      <p:sp>
        <p:nvSpPr>
          <p:cNvPr id="32" name="Text Placeholder 4"/>
          <p:cNvSpPr>
            <a:spLocks noGrp="1"/>
          </p:cNvSpPr>
          <p:nvPr>
            <p:ph type="body" sz="quarter" idx="12" hasCustomPrompt="1"/>
          </p:nvPr>
        </p:nvSpPr>
        <p:spPr>
          <a:xfrm>
            <a:off x="360001" y="3955786"/>
            <a:ext cx="6327456" cy="1828007"/>
          </a:xfrm>
          <a:noFill/>
        </p:spPr>
        <p:txBody>
          <a:bodyPr lIns="180000" tIns="180000" rIns="180000" bIns="180000">
            <a:noAutofit/>
          </a:bodyPr>
          <a:lstStyle>
            <a:lvl1pPr marL="0" indent="0">
              <a:spcBef>
                <a:spcPts val="0"/>
              </a:spcBef>
              <a:buNone/>
              <a:defRPr sz="3500" spc="0" baseline="0">
                <a:gradFill>
                  <a:gsLst>
                    <a:gs pos="0">
                      <a:schemeClr val="bg2"/>
                    </a:gs>
                    <a:gs pos="100000">
                      <a:schemeClr val="bg2"/>
                    </a:gs>
                  </a:gsLst>
                  <a:lin ang="5400000" scaled="0"/>
                </a:gradFill>
                <a:latin typeface="+mj-lt"/>
              </a:defRPr>
            </a:lvl1pPr>
          </a:lstStyle>
          <a:p>
            <a:pPr lvl="0"/>
            <a:r>
              <a:rPr lang="en-US" dirty="0"/>
              <a:t>Speaker Name</a:t>
            </a:r>
          </a:p>
        </p:txBody>
      </p:sp>
      <p:pic>
        <p:nvPicPr>
          <p:cNvPr id="120" name="Picture 1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515" y="339989"/>
            <a:ext cx="2574853" cy="1287427"/>
          </a:xfrm>
          <a:prstGeom prst="rect">
            <a:avLst/>
          </a:prstGeom>
        </p:spPr>
      </p:pic>
      <p:sp>
        <p:nvSpPr>
          <p:cNvPr id="121" name="Text Placeholder 4"/>
          <p:cNvSpPr>
            <a:spLocks noGrp="1"/>
          </p:cNvSpPr>
          <p:nvPr>
            <p:ph type="body" sz="quarter" idx="14" hasCustomPrompt="1"/>
          </p:nvPr>
        </p:nvSpPr>
        <p:spPr>
          <a:xfrm>
            <a:off x="6687457" y="3955786"/>
            <a:ext cx="3279251" cy="1828007"/>
          </a:xfrm>
          <a:noFill/>
        </p:spPr>
        <p:txBody>
          <a:bodyPr lIns="180000" tIns="180000" rIns="180000" bIns="180000">
            <a:noAutofit/>
          </a:bodyPr>
          <a:lstStyle>
            <a:lvl1pPr marL="0" indent="0">
              <a:spcBef>
                <a:spcPts val="0"/>
              </a:spcBef>
              <a:buNone/>
              <a:defRPr sz="3500" spc="0" baseline="0">
                <a:solidFill>
                  <a:schemeClr val="tx1"/>
                </a:solidFill>
                <a:latin typeface="+mj-lt"/>
              </a:defRPr>
            </a:lvl1pPr>
          </a:lstStyle>
          <a:p>
            <a:pPr lvl="0"/>
            <a:r>
              <a:rPr lang="en-US" dirty="0"/>
              <a:t>ABC101</a:t>
            </a:r>
          </a:p>
        </p:txBody>
      </p:sp>
      <p:pic>
        <p:nvPicPr>
          <p:cNvPr id="35" name="Picture 3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97514" y="6236900"/>
            <a:ext cx="1552931" cy="332660"/>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61249" y="4053296"/>
            <a:ext cx="1106651" cy="1632985"/>
          </a:xfrm>
          <a:prstGeom prst="rect">
            <a:avLst/>
          </a:prstGeom>
        </p:spPr>
      </p:pic>
    </p:spTree>
    <p:extLst>
      <p:ext uri="{BB962C8B-B14F-4D97-AF65-F5344CB8AC3E}">
        <p14:creationId xmlns:p14="http://schemas.microsoft.com/office/powerpoint/2010/main" val="354809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Optional Demo Title</a:t>
            </a:r>
          </a:p>
        </p:txBody>
      </p:sp>
    </p:spTree>
    <p:extLst>
      <p:ext uri="{BB962C8B-B14F-4D97-AF65-F5344CB8AC3E}">
        <p14:creationId xmlns:p14="http://schemas.microsoft.com/office/powerpoint/2010/main" val="1344255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a:t>
            </a:r>
          </a:p>
        </p:txBody>
      </p:sp>
      <p:sp>
        <p:nvSpPr>
          <p:cNvPr id="3"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Optional Video Title</a:t>
            </a:r>
          </a:p>
        </p:txBody>
      </p:sp>
    </p:spTree>
    <p:extLst>
      <p:ext uri="{BB962C8B-B14F-4D97-AF65-F5344CB8AC3E}">
        <p14:creationId xmlns:p14="http://schemas.microsoft.com/office/powerpoint/2010/main" val="41076258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9109420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282411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1641908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16323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687851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544927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844266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39214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180154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09863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544334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16616872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34973120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0476832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147746542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80765236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271134313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906782649"/>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28324371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8447389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6605469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24094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80808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Click icon to add picture</a:t>
            </a:r>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a:t>Click icon to add picture</a:t>
            </a:r>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a:t>Click icon to add picture</a:t>
            </a:r>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Click icon to add picture</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14237760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ssion Title Slide">
    <p:spTree>
      <p:nvGrpSpPr>
        <p:cNvPr id="1" name=""/>
        <p:cNvGrpSpPr/>
        <p:nvPr/>
      </p:nvGrpSpPr>
      <p:grpSpPr>
        <a:xfrm>
          <a:off x="0" y="0"/>
          <a:ext cx="0" cy="0"/>
          <a:chOff x="0" y="0"/>
          <a:chExt cx="0" cy="0"/>
        </a:xfrm>
      </p:grpSpPr>
      <p:sp>
        <p:nvSpPr>
          <p:cNvPr id="28" name="Rectangle 27"/>
          <p:cNvSpPr/>
          <p:nvPr userDrawn="1"/>
        </p:nvSpPr>
        <p:spPr bwMode="auto">
          <a:xfrm>
            <a:off x="-66" y="3943350"/>
            <a:ext cx="6687522"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userDrawn="1"/>
        </p:nvSpPr>
        <p:spPr bwMode="auto">
          <a:xfrm>
            <a:off x="6687458" y="3943350"/>
            <a:ext cx="3279251" cy="182880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userDrawn="1"/>
        </p:nvSpPr>
        <p:spPr bwMode="ltGray">
          <a:xfrm>
            <a:off x="-66" y="2125663"/>
            <a:ext cx="9966775"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Title 1"/>
          <p:cNvSpPr>
            <a:spLocks noGrp="1"/>
          </p:cNvSpPr>
          <p:nvPr>
            <p:ph type="title" hasCustomPrompt="1"/>
          </p:nvPr>
        </p:nvSpPr>
        <p:spPr>
          <a:xfrm>
            <a:off x="359999" y="2125678"/>
            <a:ext cx="9606709" cy="1828786"/>
          </a:xfrm>
          <a:noFill/>
        </p:spPr>
        <p:txBody>
          <a:bodyPr lIns="180000" tIns="180000" rIns="180000" bIns="180000" anchor="b" anchorCtr="0"/>
          <a:lstStyle>
            <a:lvl1pPr>
              <a:defRPr sz="3500" spc="-100" baseline="0">
                <a:gradFill>
                  <a:gsLst>
                    <a:gs pos="5833">
                      <a:srgbClr val="FFFFFF"/>
                    </a:gs>
                    <a:gs pos="18000">
                      <a:srgbClr val="FFFFFF"/>
                    </a:gs>
                  </a:gsLst>
                  <a:lin ang="5400000" scaled="0"/>
                </a:gradFill>
              </a:defRPr>
            </a:lvl1pPr>
          </a:lstStyle>
          <a:p>
            <a:r>
              <a:rPr lang="en-US" dirty="0"/>
              <a:t>Session Title</a:t>
            </a:r>
          </a:p>
        </p:txBody>
      </p:sp>
      <p:sp>
        <p:nvSpPr>
          <p:cNvPr id="32" name="Text Placeholder 4"/>
          <p:cNvSpPr>
            <a:spLocks noGrp="1"/>
          </p:cNvSpPr>
          <p:nvPr>
            <p:ph type="body" sz="quarter" idx="12" hasCustomPrompt="1"/>
          </p:nvPr>
        </p:nvSpPr>
        <p:spPr>
          <a:xfrm>
            <a:off x="360001" y="3955786"/>
            <a:ext cx="6327456" cy="1828007"/>
          </a:xfrm>
          <a:noFill/>
        </p:spPr>
        <p:txBody>
          <a:bodyPr lIns="180000" tIns="180000" rIns="180000" bIns="180000">
            <a:noAutofit/>
          </a:bodyPr>
          <a:lstStyle>
            <a:lvl1pPr marL="0" indent="0">
              <a:spcBef>
                <a:spcPts val="0"/>
              </a:spcBef>
              <a:buNone/>
              <a:defRPr sz="3500" spc="0" baseline="0">
                <a:gradFill>
                  <a:gsLst>
                    <a:gs pos="0">
                      <a:schemeClr val="bg2"/>
                    </a:gs>
                    <a:gs pos="100000">
                      <a:schemeClr val="bg2"/>
                    </a:gs>
                  </a:gsLst>
                  <a:lin ang="5400000" scaled="0"/>
                </a:gradFill>
                <a:latin typeface="+mj-lt"/>
              </a:defRPr>
            </a:lvl1pPr>
          </a:lstStyle>
          <a:p>
            <a:pPr lvl="0"/>
            <a:r>
              <a:rPr lang="en-US" dirty="0"/>
              <a:t>Speaker Name</a:t>
            </a:r>
          </a:p>
        </p:txBody>
      </p:sp>
      <p:pic>
        <p:nvPicPr>
          <p:cNvPr id="120" name="Picture 1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515" y="339989"/>
            <a:ext cx="2574853" cy="1287427"/>
          </a:xfrm>
          <a:prstGeom prst="rect">
            <a:avLst/>
          </a:prstGeom>
        </p:spPr>
      </p:pic>
      <p:sp>
        <p:nvSpPr>
          <p:cNvPr id="121" name="Text Placeholder 4"/>
          <p:cNvSpPr>
            <a:spLocks noGrp="1"/>
          </p:cNvSpPr>
          <p:nvPr>
            <p:ph type="body" sz="quarter" idx="14" hasCustomPrompt="1"/>
          </p:nvPr>
        </p:nvSpPr>
        <p:spPr>
          <a:xfrm>
            <a:off x="6687457" y="3955786"/>
            <a:ext cx="3279251" cy="1828007"/>
          </a:xfrm>
          <a:noFill/>
        </p:spPr>
        <p:txBody>
          <a:bodyPr lIns="180000" tIns="180000" rIns="180000" bIns="180000">
            <a:noAutofit/>
          </a:bodyPr>
          <a:lstStyle>
            <a:lvl1pPr marL="0" indent="0">
              <a:spcBef>
                <a:spcPts val="0"/>
              </a:spcBef>
              <a:buNone/>
              <a:defRPr sz="3500" spc="0" baseline="0">
                <a:solidFill>
                  <a:schemeClr val="tx1"/>
                </a:solidFill>
                <a:latin typeface="+mj-lt"/>
              </a:defRPr>
            </a:lvl1pPr>
          </a:lstStyle>
          <a:p>
            <a:pPr lvl="0"/>
            <a:r>
              <a:rPr lang="en-US" dirty="0"/>
              <a:t>ABC101</a:t>
            </a:r>
          </a:p>
        </p:txBody>
      </p:sp>
      <p:pic>
        <p:nvPicPr>
          <p:cNvPr id="35" name="Picture 3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97514" y="6236900"/>
            <a:ext cx="1552931" cy="332660"/>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08638" y="2821767"/>
            <a:ext cx="2766239" cy="2950655"/>
          </a:xfrm>
          <a:prstGeom prst="rect">
            <a:avLst/>
          </a:prstGeom>
        </p:spPr>
      </p:pic>
      <p:sp>
        <p:nvSpPr>
          <p:cNvPr id="15" name="Rectangle 14"/>
          <p:cNvSpPr/>
          <p:nvPr userDrawn="1"/>
        </p:nvSpPr>
        <p:spPr bwMode="auto">
          <a:xfrm>
            <a:off x="10185200" y="4307143"/>
            <a:ext cx="1032095" cy="156855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503224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Optional Demo Title</a:t>
            </a:r>
          </a:p>
        </p:txBody>
      </p:sp>
    </p:spTree>
    <p:extLst>
      <p:ext uri="{BB962C8B-B14F-4D97-AF65-F5344CB8AC3E}">
        <p14:creationId xmlns:p14="http://schemas.microsoft.com/office/powerpoint/2010/main" val="19294944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a:t>
            </a:r>
          </a:p>
        </p:txBody>
      </p:sp>
      <p:sp>
        <p:nvSpPr>
          <p:cNvPr id="3"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Optional Video Title</a:t>
            </a:r>
          </a:p>
        </p:txBody>
      </p:sp>
    </p:spTree>
    <p:extLst>
      <p:ext uri="{BB962C8B-B14F-4D97-AF65-F5344CB8AC3E}">
        <p14:creationId xmlns:p14="http://schemas.microsoft.com/office/powerpoint/2010/main" val="14650835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8466242"/>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4548418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986786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3114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43892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535417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998740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845741"/>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567622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60232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853018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65866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image" Target="../media/image1.png"/><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337" r:id="rId1"/>
    <p:sldLayoutId id="2147484334" r:id="rId2"/>
    <p:sldLayoutId id="2147484240" r:id="rId3"/>
    <p:sldLayoutId id="2147484272" r:id="rId4"/>
    <p:sldLayoutId id="2147484241" r:id="rId5"/>
    <p:sldLayoutId id="2147484273" r:id="rId6"/>
    <p:sldLayoutId id="2147484244" r:id="rId7"/>
    <p:sldLayoutId id="2147484274" r:id="rId8"/>
    <p:sldLayoutId id="2147484245" r:id="rId9"/>
    <p:sldLayoutId id="2147484275" r:id="rId10"/>
    <p:sldLayoutId id="2147484247" r:id="rId11"/>
    <p:sldLayoutId id="2147484249" r:id="rId12"/>
    <p:sldLayoutId id="2147484250" r:id="rId13"/>
    <p:sldLayoutId id="2147484264" r:id="rId14"/>
    <p:sldLayoutId id="2147484251" r:id="rId15"/>
    <p:sldLayoutId id="2147484270" r:id="rId16"/>
    <p:sldLayoutId id="2147484252" r:id="rId17"/>
    <p:sldLayoutId id="2147484253" r:id="rId18"/>
    <p:sldLayoutId id="2147484254" r:id="rId19"/>
    <p:sldLayoutId id="2147484271" r:id="rId20"/>
    <p:sldLayoutId id="2147484257" r:id="rId21"/>
    <p:sldLayoutId id="2147484258" r:id="rId22"/>
    <p:sldLayoutId id="2147484259" r:id="rId23"/>
    <p:sldLayoutId id="2147484260" r:id="rId24"/>
    <p:sldLayoutId id="2147484261" r:id="rId25"/>
    <p:sldLayoutId id="2147484263" r:id="rId26"/>
    <p:sldLayoutId id="2147484333" r:id="rId27"/>
  </p:sldLayoutIdLst>
  <p:transition>
    <p:fade/>
  </p:transition>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4169514"/>
      </p:ext>
    </p:extLst>
  </p:cSld>
  <p:clrMap bg1="dk1" tx1="lt1" bg2="dk2" tx2="lt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 id="2147484350" r:id="rId12"/>
    <p:sldLayoutId id="2147484351" r:id="rId13"/>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8359722"/>
      </p:ext>
    </p:extLst>
  </p:cSld>
  <p:clrMap bg1="dk1" tx1="lt1" bg2="dk2" tx2="lt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 id="2147484364" r:id="rId12"/>
    <p:sldLayoutId id="2147484365" r:id="rId1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8378472"/>
      </p:ext>
    </p:extLst>
  </p:cSld>
  <p:clrMap bg1="dk1" tx1="lt1" bg2="dk2" tx2="lt2" accent1="accent1" accent2="accent2" accent3="accent3" accent4="accent4" accent5="accent5" accent6="accent6" hlink="hlink" folHlink="folHlink"/>
  <p:sldLayoutIdLst>
    <p:sldLayoutId id="2147484367" r:id="rId1"/>
    <p:sldLayoutId id="2147484368" r:id="rId2"/>
    <p:sldLayoutId id="2147484369" r:id="rId3"/>
    <p:sldLayoutId id="2147484370" r:id="rId4"/>
    <p:sldLayoutId id="2147484371" r:id="rId5"/>
    <p:sldLayoutId id="2147484372" r:id="rId6"/>
    <p:sldLayoutId id="2147484373" r:id="rId7"/>
    <p:sldLayoutId id="2147484374" r:id="rId8"/>
    <p:sldLayoutId id="2147484375" r:id="rId9"/>
    <p:sldLayoutId id="2147484376" r:id="rId10"/>
    <p:sldLayoutId id="2147484377" r:id="rId11"/>
    <p:sldLayoutId id="2147484378" r:id="rId12"/>
    <p:sldLayoutId id="2147484379" r:id="rId13"/>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3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1.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1.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4.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0.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544934"/>
            <a:ext cx="10056812" cy="2751698"/>
          </a:xfrm>
        </p:spPr>
        <p:txBody>
          <a:bodyPr/>
          <a:lstStyle/>
          <a:p>
            <a:r>
              <a:rPr lang="en-NZ" sz="4000" dirty="0"/>
              <a:t>Global Azure Bootcamp</a:t>
            </a:r>
            <a:br>
              <a:rPr lang="en-NZ" sz="4000" dirty="0"/>
            </a:br>
            <a:r>
              <a:rPr lang="en-NZ" sz="4000" dirty="0"/>
              <a:t/>
            </a:r>
            <a:br>
              <a:rPr lang="en-NZ" sz="4000" dirty="0"/>
            </a:br>
            <a:r>
              <a:rPr lang="en-NZ" sz="4000" dirty="0"/>
              <a:t>Auckland 2018</a:t>
            </a:r>
            <a:br>
              <a:rPr lang="en-NZ" sz="4000" dirty="0"/>
            </a:br>
            <a:r>
              <a:rPr lang="en-NZ" sz="4000" dirty="0"/>
              <a:t/>
            </a:r>
            <a:br>
              <a:rPr lang="en-NZ" sz="4000" dirty="0"/>
            </a:br>
            <a:r>
              <a:rPr lang="en-NZ" sz="4000" dirty="0"/>
              <a:t>Azure Active Directory</a:t>
            </a:r>
            <a:br>
              <a:rPr lang="en-NZ" sz="4000" dirty="0"/>
            </a:br>
            <a:endParaRPr lang="en-NZ" sz="4000" dirty="0"/>
          </a:p>
        </p:txBody>
      </p:sp>
      <p:sp>
        <p:nvSpPr>
          <p:cNvPr id="3" name="Text Placeholder 2"/>
          <p:cNvSpPr>
            <a:spLocks noGrp="1"/>
          </p:cNvSpPr>
          <p:nvPr>
            <p:ph type="body" sz="quarter" idx="12"/>
          </p:nvPr>
        </p:nvSpPr>
        <p:spPr/>
        <p:txBody>
          <a:bodyPr/>
          <a:lstStyle/>
          <a:p>
            <a:r>
              <a:rPr lang="en-NZ" dirty="0"/>
              <a:t>Rory Braybrook</a:t>
            </a:r>
          </a:p>
          <a:p>
            <a:endParaRPr lang="en-NZ" dirty="0"/>
          </a:p>
          <a:p>
            <a:r>
              <a:rPr lang="en-NZ" dirty="0"/>
              <a:t>@rbrayb</a:t>
            </a:r>
          </a:p>
        </p:txBody>
      </p:sp>
    </p:spTree>
    <p:extLst>
      <p:ext uri="{BB962C8B-B14F-4D97-AF65-F5344CB8AC3E}">
        <p14:creationId xmlns:p14="http://schemas.microsoft.com/office/powerpoint/2010/main" val="1147389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76284" y="373452"/>
            <a:ext cx="8524568" cy="6247619"/>
          </a:xfrm>
          <a:prstGeom prst="rect">
            <a:avLst/>
          </a:prstGeom>
        </p:spPr>
      </p:pic>
      <p:sp>
        <p:nvSpPr>
          <p:cNvPr id="3" name="Rectangle 2"/>
          <p:cNvSpPr/>
          <p:nvPr/>
        </p:nvSpPr>
        <p:spPr bwMode="auto">
          <a:xfrm>
            <a:off x="8522493" y="5945534"/>
            <a:ext cx="1152128" cy="488898"/>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8882533" y="5153446"/>
            <a:ext cx="792088" cy="488898"/>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553338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7912" y="310544"/>
            <a:ext cx="11889564" cy="917575"/>
          </a:xfrm>
        </p:spPr>
        <p:txBody>
          <a:bodyPr/>
          <a:lstStyle/>
          <a:p>
            <a:pPr algn="ctr"/>
            <a:r>
              <a:rPr lang="en-NZ" sz="4000" dirty="0"/>
              <a:t>WS Federation</a:t>
            </a:r>
          </a:p>
        </p:txBody>
      </p:sp>
      <p:pic>
        <p:nvPicPr>
          <p:cNvPr id="12" name="Picture 11"/>
          <p:cNvPicPr>
            <a:picLocks noChangeAspect="1"/>
          </p:cNvPicPr>
          <p:nvPr/>
        </p:nvPicPr>
        <p:blipFill>
          <a:blip r:embed="rId2"/>
          <a:stretch>
            <a:fillRect/>
          </a:stretch>
        </p:blipFill>
        <p:spPr>
          <a:xfrm>
            <a:off x="198956" y="1784228"/>
            <a:ext cx="12088520" cy="3809524"/>
          </a:xfrm>
          <a:prstGeom prst="rect">
            <a:avLst/>
          </a:prstGeom>
        </p:spPr>
      </p:pic>
      <p:sp>
        <p:nvSpPr>
          <p:cNvPr id="3" name="TextBox 2"/>
          <p:cNvSpPr txBox="1"/>
          <p:nvPr/>
        </p:nvSpPr>
        <p:spPr>
          <a:xfrm>
            <a:off x="6434261" y="6449590"/>
            <a:ext cx="6120680" cy="627864"/>
          </a:xfrm>
          <a:prstGeom prst="rect">
            <a:avLst/>
          </a:prstGeom>
          <a:noFill/>
        </p:spPr>
        <p:txBody>
          <a:bodyPr wrap="square" lIns="182880" tIns="146304" rIns="182880" bIns="146304" rtlCol="0">
            <a:spAutoFit/>
          </a:bodyPr>
          <a:lstStyle/>
          <a:p>
            <a:pPr>
              <a:lnSpc>
                <a:spcPct val="90000"/>
              </a:lnSpc>
              <a:spcAft>
                <a:spcPts val="600"/>
              </a:spcAft>
            </a:pPr>
            <a:r>
              <a:rPr lang="en-NZ" sz="2400" b="1" u="sng" dirty="0"/>
              <a:t>http://blogs.technet.com/b/askpfeplat/</a:t>
            </a:r>
            <a:endParaRPr lang="en-NZ"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32911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7912" y="310544"/>
            <a:ext cx="11889564" cy="917575"/>
          </a:xfrm>
        </p:spPr>
        <p:txBody>
          <a:bodyPr/>
          <a:lstStyle/>
          <a:p>
            <a:pPr algn="ctr"/>
            <a:r>
              <a:rPr lang="en-NZ" sz="4000" dirty="0"/>
              <a:t>SAML-P</a:t>
            </a:r>
          </a:p>
        </p:txBody>
      </p:sp>
      <p:pic>
        <p:nvPicPr>
          <p:cNvPr id="3" name="Picture 2"/>
          <p:cNvPicPr>
            <a:picLocks noChangeAspect="1"/>
          </p:cNvPicPr>
          <p:nvPr/>
        </p:nvPicPr>
        <p:blipFill>
          <a:blip r:embed="rId2"/>
          <a:stretch>
            <a:fillRect/>
          </a:stretch>
        </p:blipFill>
        <p:spPr>
          <a:xfrm>
            <a:off x="397912" y="1592500"/>
            <a:ext cx="11889563" cy="3809524"/>
          </a:xfrm>
          <a:prstGeom prst="rect">
            <a:avLst/>
          </a:prstGeom>
        </p:spPr>
      </p:pic>
      <p:sp>
        <p:nvSpPr>
          <p:cNvPr id="5" name="Rectangle 4"/>
          <p:cNvSpPr/>
          <p:nvPr/>
        </p:nvSpPr>
        <p:spPr>
          <a:xfrm>
            <a:off x="7879971" y="6521598"/>
            <a:ext cx="4556504" cy="369332"/>
          </a:xfrm>
          <a:prstGeom prst="rect">
            <a:avLst/>
          </a:prstGeom>
        </p:spPr>
        <p:txBody>
          <a:bodyPr wrap="none">
            <a:spAutoFit/>
          </a:bodyPr>
          <a:lstStyle/>
          <a:p>
            <a:r>
              <a:rPr lang="en-NZ" b="1" u="sng" dirty="0"/>
              <a:t>http://blogs.technet.com/b/askpfeplat/ </a:t>
            </a:r>
          </a:p>
        </p:txBody>
      </p:sp>
    </p:spTree>
    <p:extLst>
      <p:ext uri="{BB962C8B-B14F-4D97-AF65-F5344CB8AC3E}">
        <p14:creationId xmlns:p14="http://schemas.microsoft.com/office/powerpoint/2010/main" val="2386261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7912" y="310544"/>
            <a:ext cx="11889564" cy="917575"/>
          </a:xfrm>
        </p:spPr>
        <p:txBody>
          <a:bodyPr/>
          <a:lstStyle/>
          <a:p>
            <a:pPr algn="ctr"/>
            <a:r>
              <a:rPr lang="en-NZ" sz="4000" dirty="0"/>
              <a:t>SAML token attributes</a:t>
            </a:r>
          </a:p>
        </p:txBody>
      </p:sp>
      <p:pic>
        <p:nvPicPr>
          <p:cNvPr id="5" name="Picture 4"/>
          <p:cNvPicPr>
            <a:picLocks noChangeAspect="1"/>
          </p:cNvPicPr>
          <p:nvPr/>
        </p:nvPicPr>
        <p:blipFill>
          <a:blip r:embed="rId2"/>
          <a:stretch>
            <a:fillRect/>
          </a:stretch>
        </p:blipFill>
        <p:spPr>
          <a:xfrm>
            <a:off x="397912" y="1634625"/>
            <a:ext cx="11636771" cy="4285714"/>
          </a:xfrm>
          <a:prstGeom prst="rect">
            <a:avLst/>
          </a:prstGeom>
        </p:spPr>
      </p:pic>
    </p:spTree>
    <p:extLst>
      <p:ext uri="{BB962C8B-B14F-4D97-AF65-F5344CB8AC3E}">
        <p14:creationId xmlns:p14="http://schemas.microsoft.com/office/powerpoint/2010/main" val="222895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7912" y="310544"/>
            <a:ext cx="11889564" cy="917575"/>
          </a:xfrm>
        </p:spPr>
        <p:txBody>
          <a:bodyPr/>
          <a:lstStyle/>
          <a:p>
            <a:pPr algn="ctr"/>
            <a:r>
              <a:rPr lang="en-NZ" sz="4000" dirty="0"/>
              <a:t>SAML token attributes</a:t>
            </a:r>
          </a:p>
        </p:txBody>
      </p:sp>
      <p:pic>
        <p:nvPicPr>
          <p:cNvPr id="5" name="Picture 4"/>
          <p:cNvPicPr>
            <a:picLocks noChangeAspect="1"/>
          </p:cNvPicPr>
          <p:nvPr/>
        </p:nvPicPr>
        <p:blipFill>
          <a:blip r:embed="rId2"/>
          <a:stretch>
            <a:fillRect/>
          </a:stretch>
        </p:blipFill>
        <p:spPr>
          <a:xfrm>
            <a:off x="397912" y="1634625"/>
            <a:ext cx="11636771" cy="4285714"/>
          </a:xfrm>
          <a:prstGeom prst="rect">
            <a:avLst/>
          </a:prstGeom>
        </p:spPr>
      </p:pic>
      <p:sp>
        <p:nvSpPr>
          <p:cNvPr id="4" name="Rectangle 3"/>
          <p:cNvSpPr/>
          <p:nvPr/>
        </p:nvSpPr>
        <p:spPr bwMode="auto">
          <a:xfrm>
            <a:off x="2905869" y="4793406"/>
            <a:ext cx="432048" cy="360040"/>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3625949" y="4505374"/>
            <a:ext cx="1296144" cy="360040"/>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82720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7912" y="310544"/>
            <a:ext cx="11889564" cy="917575"/>
          </a:xfrm>
        </p:spPr>
        <p:txBody>
          <a:bodyPr/>
          <a:lstStyle/>
          <a:p>
            <a:pPr algn="ctr"/>
            <a:r>
              <a:rPr lang="en-NZ" sz="4000" dirty="0"/>
              <a:t>OAuth2</a:t>
            </a:r>
          </a:p>
        </p:txBody>
      </p:sp>
      <p:pic>
        <p:nvPicPr>
          <p:cNvPr id="4" name="Picture 3"/>
          <p:cNvPicPr>
            <a:picLocks noChangeAspect="1"/>
          </p:cNvPicPr>
          <p:nvPr/>
        </p:nvPicPr>
        <p:blipFill>
          <a:blip r:embed="rId2"/>
          <a:stretch>
            <a:fillRect/>
          </a:stretch>
        </p:blipFill>
        <p:spPr>
          <a:xfrm>
            <a:off x="407110" y="2129189"/>
            <a:ext cx="11784256" cy="3809524"/>
          </a:xfrm>
          <a:prstGeom prst="rect">
            <a:avLst/>
          </a:prstGeom>
        </p:spPr>
      </p:pic>
      <p:sp>
        <p:nvSpPr>
          <p:cNvPr id="6" name="Rectangle 5"/>
          <p:cNvSpPr/>
          <p:nvPr/>
        </p:nvSpPr>
        <p:spPr>
          <a:xfrm>
            <a:off x="7879971" y="6625193"/>
            <a:ext cx="4556504" cy="369332"/>
          </a:xfrm>
          <a:prstGeom prst="rect">
            <a:avLst/>
          </a:prstGeom>
        </p:spPr>
        <p:txBody>
          <a:bodyPr wrap="none">
            <a:spAutoFit/>
          </a:bodyPr>
          <a:lstStyle/>
          <a:p>
            <a:r>
              <a:rPr lang="en-NZ" b="1" u="sng" dirty="0"/>
              <a:t>http://blogs.technet.com/b/askpfeplat/ </a:t>
            </a:r>
          </a:p>
        </p:txBody>
      </p:sp>
    </p:spTree>
    <p:extLst>
      <p:ext uri="{BB962C8B-B14F-4D97-AF65-F5344CB8AC3E}">
        <p14:creationId xmlns:p14="http://schemas.microsoft.com/office/powerpoint/2010/main" val="3761387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7912" y="310544"/>
            <a:ext cx="11889564" cy="917575"/>
          </a:xfrm>
        </p:spPr>
        <p:txBody>
          <a:bodyPr/>
          <a:lstStyle/>
          <a:p>
            <a:pPr algn="ctr"/>
            <a:r>
              <a:rPr lang="en-NZ" sz="4000" dirty="0"/>
              <a:t>OAuth2 JWT</a:t>
            </a:r>
          </a:p>
        </p:txBody>
      </p:sp>
      <p:pic>
        <p:nvPicPr>
          <p:cNvPr id="5" name="Snagit_SNG84B">
            <a:extLst>
              <a:ext uri="{FF2B5EF4-FFF2-40B4-BE49-F238E27FC236}">
                <a16:creationId xmlns="" xmlns:a16="http://schemas.microsoft.com/office/drawing/2014/main" id="{2BB3E935-5051-4633-9464-A319FCB3CABC}"/>
              </a:ext>
            </a:extLst>
          </p:cNvPr>
          <p:cNvPicPr>
            <a:picLocks noChangeAspect="1"/>
          </p:cNvPicPr>
          <p:nvPr/>
        </p:nvPicPr>
        <p:blipFill>
          <a:blip r:embed="rId2"/>
          <a:stretch>
            <a:fillRect/>
          </a:stretch>
        </p:blipFill>
        <p:spPr>
          <a:xfrm>
            <a:off x="1751570" y="1120998"/>
            <a:ext cx="8933333" cy="5276190"/>
          </a:xfrm>
          <a:prstGeom prst="rect">
            <a:avLst/>
          </a:prstGeom>
        </p:spPr>
      </p:pic>
    </p:spTree>
    <p:extLst>
      <p:ext uri="{BB962C8B-B14F-4D97-AF65-F5344CB8AC3E}">
        <p14:creationId xmlns:p14="http://schemas.microsoft.com/office/powerpoint/2010/main" val="2703842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000" dirty="0"/>
              <a:t>Manipulate AAD using API</a:t>
            </a:r>
          </a:p>
        </p:txBody>
      </p:sp>
      <p:sp>
        <p:nvSpPr>
          <p:cNvPr id="4" name="Rectangle 3"/>
          <p:cNvSpPr/>
          <p:nvPr/>
        </p:nvSpPr>
        <p:spPr bwMode="auto">
          <a:xfrm>
            <a:off x="4842376" y="2672199"/>
            <a:ext cx="2733393" cy="13429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73" tIns="146218" rIns="182773" bIns="146218" numCol="1" spcCol="0" rtlCol="0" fromWordArt="0" anchor="t" anchorCtr="0" forceAA="0" compatLnSpc="1">
            <a:prstTxWarp prst="textNoShape">
              <a:avLst/>
            </a:prstTxWarp>
            <a:noAutofit/>
          </a:bodyPr>
          <a:lstStyle/>
          <a:p>
            <a:pPr algn="ctr" defTabSz="931927" fontAlgn="base">
              <a:lnSpc>
                <a:spcPct val="90000"/>
              </a:lnSpc>
              <a:spcBef>
                <a:spcPct val="0"/>
              </a:spcBef>
              <a:spcAft>
                <a:spcPct val="0"/>
              </a:spcAft>
            </a:pPr>
            <a:endParaRPr lang="en-NZ" sz="1600" dirty="0">
              <a:gradFill>
                <a:gsLst>
                  <a:gs pos="0">
                    <a:srgbClr val="FFFFFF"/>
                  </a:gs>
                  <a:gs pos="100000">
                    <a:srgbClr val="FFFFFF"/>
                  </a:gs>
                </a:gsLst>
                <a:lin ang="5400000" scaled="0"/>
              </a:gradFill>
              <a:ea typeface="Segoe UI" pitchFamily="34" charset="0"/>
              <a:cs typeface="Segoe UI" pitchFamily="34" charset="0"/>
            </a:endParaRPr>
          </a:p>
          <a:p>
            <a:pPr algn="ctr" defTabSz="931927" fontAlgn="base">
              <a:lnSpc>
                <a:spcPct val="90000"/>
              </a:lnSpc>
              <a:spcBef>
                <a:spcPct val="0"/>
              </a:spcBef>
              <a:spcAft>
                <a:spcPct val="0"/>
              </a:spcAft>
            </a:pPr>
            <a:r>
              <a:rPr lang="en-NZ" sz="4000" dirty="0">
                <a:gradFill>
                  <a:gsLst>
                    <a:gs pos="0">
                      <a:srgbClr val="FFFFFF"/>
                    </a:gs>
                    <a:gs pos="100000">
                      <a:srgbClr val="FFFFFF"/>
                    </a:gs>
                  </a:gsLst>
                  <a:lin ang="5400000" scaled="0"/>
                </a:gradFill>
                <a:latin typeface="Segoe UI Light"/>
                <a:ea typeface="Segoe UI" pitchFamily="34" charset="0"/>
                <a:cs typeface="Segoe UI" pitchFamily="34" charset="0"/>
              </a:rPr>
              <a:t>AAD</a:t>
            </a:r>
          </a:p>
        </p:txBody>
      </p:sp>
      <p:cxnSp>
        <p:nvCxnSpPr>
          <p:cNvPr id="11" name="Straight Arrow Connector 10"/>
          <p:cNvCxnSpPr>
            <a:stCxn id="4" idx="2"/>
          </p:cNvCxnSpPr>
          <p:nvPr/>
        </p:nvCxnSpPr>
        <p:spPr>
          <a:xfrm>
            <a:off x="6209071" y="4015202"/>
            <a:ext cx="0" cy="1133465"/>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auto">
          <a:xfrm>
            <a:off x="8942470" y="3065879"/>
            <a:ext cx="2359743" cy="15529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73" tIns="146218" rIns="182773" bIns="146218" numCol="1" spcCol="0" rtlCol="0" fromWordArt="0" anchor="t" anchorCtr="0" forceAA="0" compatLnSpc="1">
            <a:prstTxWarp prst="textNoShape">
              <a:avLst/>
            </a:prstTxWarp>
            <a:noAutofit/>
          </a:bodyPr>
          <a:lstStyle/>
          <a:p>
            <a:pPr algn="ctr" defTabSz="931927" fontAlgn="base">
              <a:lnSpc>
                <a:spcPct val="90000"/>
              </a:lnSpc>
              <a:spcBef>
                <a:spcPct val="0"/>
              </a:spcBef>
              <a:spcAft>
                <a:spcPct val="0"/>
              </a:spcAft>
            </a:pPr>
            <a:r>
              <a:rPr lang="en-NZ" sz="2400" dirty="0">
                <a:gradFill>
                  <a:gsLst>
                    <a:gs pos="0">
                      <a:srgbClr val="FFFFFF"/>
                    </a:gs>
                    <a:gs pos="100000">
                      <a:srgbClr val="FFFFFF"/>
                    </a:gs>
                  </a:gsLst>
                  <a:lin ang="5400000" scaled="0"/>
                </a:gradFill>
                <a:ea typeface="Segoe UI" pitchFamily="34" charset="0"/>
                <a:cs typeface="Segoe UI" pitchFamily="34" charset="0"/>
              </a:rPr>
              <a:t>Use token in REST call to  endpoint</a:t>
            </a:r>
          </a:p>
        </p:txBody>
      </p:sp>
      <p:cxnSp>
        <p:nvCxnSpPr>
          <p:cNvPr id="14" name="Straight Arrow Connector 13"/>
          <p:cNvCxnSpPr/>
          <p:nvPr/>
        </p:nvCxnSpPr>
        <p:spPr>
          <a:xfrm flipV="1">
            <a:off x="7166498" y="4686693"/>
            <a:ext cx="2558846" cy="930622"/>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1"/>
            <a:endCxn id="4" idx="3"/>
          </p:cNvCxnSpPr>
          <p:nvPr/>
        </p:nvCxnSpPr>
        <p:spPr>
          <a:xfrm flipH="1" flipV="1">
            <a:off x="7575772" y="3343697"/>
            <a:ext cx="1366697" cy="498651"/>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Hexagon 20"/>
          <p:cNvSpPr/>
          <p:nvPr/>
        </p:nvSpPr>
        <p:spPr bwMode="auto">
          <a:xfrm>
            <a:off x="5353668" y="5148660"/>
            <a:ext cx="1740311" cy="1237390"/>
          </a:xfrm>
          <a:prstGeom prst="hexag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73" tIns="146218" rIns="182773" bIns="146218" numCol="1" spcCol="0" rtlCol="0" fromWordArt="0" anchor="t" anchorCtr="0" forceAA="0" compatLnSpc="1">
            <a:prstTxWarp prst="textNoShape">
              <a:avLst/>
            </a:prstTxWarp>
            <a:noAutofit/>
          </a:bodyPr>
          <a:lstStyle/>
          <a:p>
            <a:pPr algn="ctr" defTabSz="931927" fontAlgn="base">
              <a:lnSpc>
                <a:spcPct val="90000"/>
              </a:lnSpc>
              <a:spcBef>
                <a:spcPct val="0"/>
              </a:spcBef>
              <a:spcAft>
                <a:spcPct val="0"/>
              </a:spcAft>
            </a:pPr>
            <a:r>
              <a:rPr lang="en-NZ" sz="2400" dirty="0">
                <a:gradFill>
                  <a:gsLst>
                    <a:gs pos="0">
                      <a:srgbClr val="FFFFFF"/>
                    </a:gs>
                    <a:gs pos="100000">
                      <a:srgbClr val="FFFFFF"/>
                    </a:gs>
                  </a:gsLst>
                  <a:lin ang="5400000" scaled="0"/>
                </a:gradFill>
                <a:ea typeface="Segoe UI" pitchFamily="34" charset="0"/>
                <a:cs typeface="Segoe UI" pitchFamily="34" charset="0"/>
              </a:rPr>
              <a:t>Token issued</a:t>
            </a:r>
          </a:p>
        </p:txBody>
      </p:sp>
      <p:sp>
        <p:nvSpPr>
          <p:cNvPr id="28" name="Rectangle 27"/>
          <p:cNvSpPr/>
          <p:nvPr/>
        </p:nvSpPr>
        <p:spPr bwMode="auto">
          <a:xfrm>
            <a:off x="1492043" y="2700807"/>
            <a:ext cx="2227006" cy="129785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73" tIns="146218" rIns="182773" bIns="146218" numCol="1" spcCol="0" rtlCol="0" fromWordArt="0" anchor="t" anchorCtr="0" forceAA="0" compatLnSpc="1">
            <a:prstTxWarp prst="textNoShape">
              <a:avLst/>
            </a:prstTxWarp>
            <a:noAutofit/>
          </a:bodyPr>
          <a:lstStyle/>
          <a:p>
            <a:pPr algn="ctr" defTabSz="931927" fontAlgn="base">
              <a:lnSpc>
                <a:spcPct val="90000"/>
              </a:lnSpc>
              <a:spcBef>
                <a:spcPct val="0"/>
              </a:spcBef>
              <a:spcAft>
                <a:spcPct val="0"/>
              </a:spcAft>
            </a:pPr>
            <a:r>
              <a:rPr lang="en-NZ" sz="2400" dirty="0">
                <a:gradFill>
                  <a:gsLst>
                    <a:gs pos="0">
                      <a:srgbClr val="FFFFFF"/>
                    </a:gs>
                    <a:gs pos="100000">
                      <a:srgbClr val="FFFFFF"/>
                    </a:gs>
                  </a:gsLst>
                  <a:lin ang="5400000" scaled="0"/>
                </a:gradFill>
                <a:ea typeface="Segoe UI" pitchFamily="34" charset="0"/>
                <a:cs typeface="Segoe UI" pitchFamily="34" charset="0"/>
              </a:rPr>
              <a:t>Use OAuth endpoint to get token</a:t>
            </a:r>
          </a:p>
        </p:txBody>
      </p:sp>
      <p:cxnSp>
        <p:nvCxnSpPr>
          <p:cNvPr id="31" name="Straight Arrow Connector 30"/>
          <p:cNvCxnSpPr>
            <a:stCxn id="28" idx="3"/>
            <a:endCxn id="4" idx="1"/>
          </p:cNvCxnSpPr>
          <p:nvPr/>
        </p:nvCxnSpPr>
        <p:spPr>
          <a:xfrm flipV="1">
            <a:off x="3719049" y="3343704"/>
            <a:ext cx="1123330" cy="6033"/>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5926" y="2700807"/>
            <a:ext cx="4095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1823" y="4306058"/>
            <a:ext cx="4095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1795" y="5357780"/>
            <a:ext cx="4095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7007" y="2940039"/>
            <a:ext cx="4095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4585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7912" y="310544"/>
            <a:ext cx="11889564" cy="917575"/>
          </a:xfrm>
        </p:spPr>
        <p:txBody>
          <a:bodyPr/>
          <a:lstStyle/>
          <a:p>
            <a:pPr algn="ctr"/>
            <a:r>
              <a:rPr lang="en-NZ" sz="4000" dirty="0"/>
              <a:t>OAuth2 token</a:t>
            </a:r>
          </a:p>
        </p:txBody>
      </p:sp>
      <p:pic>
        <p:nvPicPr>
          <p:cNvPr id="5" name="Picture 4"/>
          <p:cNvPicPr>
            <a:picLocks noChangeAspect="1"/>
          </p:cNvPicPr>
          <p:nvPr/>
        </p:nvPicPr>
        <p:blipFill>
          <a:blip r:embed="rId2"/>
          <a:stretch>
            <a:fillRect/>
          </a:stretch>
        </p:blipFill>
        <p:spPr>
          <a:xfrm>
            <a:off x="279399" y="4217342"/>
            <a:ext cx="12007257" cy="1274497"/>
          </a:xfrm>
          <a:prstGeom prst="rect">
            <a:avLst/>
          </a:prstGeom>
        </p:spPr>
      </p:pic>
      <p:sp>
        <p:nvSpPr>
          <p:cNvPr id="6" name="Rectangle 5"/>
          <p:cNvSpPr/>
          <p:nvPr/>
        </p:nvSpPr>
        <p:spPr>
          <a:xfrm>
            <a:off x="7730971" y="6233566"/>
            <a:ext cx="4556504" cy="369332"/>
          </a:xfrm>
          <a:prstGeom prst="rect">
            <a:avLst/>
          </a:prstGeom>
        </p:spPr>
        <p:txBody>
          <a:bodyPr wrap="none">
            <a:spAutoFit/>
          </a:bodyPr>
          <a:lstStyle/>
          <a:p>
            <a:r>
              <a:rPr lang="en-NZ" b="1" u="sng" dirty="0">
                <a:solidFill>
                  <a:srgbClr val="FFFFFF"/>
                </a:solidFill>
              </a:rPr>
              <a:t>http://blogs.technet.com/b/askpfeplat/ </a:t>
            </a:r>
          </a:p>
        </p:txBody>
      </p:sp>
      <p:sp>
        <p:nvSpPr>
          <p:cNvPr id="7" name="Rectangle 6"/>
          <p:cNvSpPr/>
          <p:nvPr/>
        </p:nvSpPr>
        <p:spPr bwMode="auto">
          <a:xfrm>
            <a:off x="382812" y="4221112"/>
            <a:ext cx="650030" cy="488898"/>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3985169" y="4221112"/>
            <a:ext cx="531735" cy="488898"/>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960834" y="4701080"/>
            <a:ext cx="504055" cy="308350"/>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2617018" y="4701080"/>
            <a:ext cx="650030" cy="308350"/>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319488" y="4701080"/>
            <a:ext cx="815852" cy="308350"/>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7369546" y="4665497"/>
            <a:ext cx="648072" cy="343933"/>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673621" y="1451035"/>
            <a:ext cx="2795154" cy="186863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NZ" sz="2800" dirty="0">
                <a:gradFill>
                  <a:gsLst>
                    <a:gs pos="0">
                      <a:srgbClr val="FFFFFF"/>
                    </a:gs>
                    <a:gs pos="100000">
                      <a:srgbClr val="FFFFFF"/>
                    </a:gs>
                  </a:gsLst>
                  <a:lin ang="5400000" scaled="0"/>
                </a:gradFill>
                <a:ea typeface="Segoe UI" pitchFamily="34" charset="0"/>
                <a:cs typeface="Segoe UI" pitchFamily="34" charset="0"/>
              </a:rPr>
              <a:t>Access token</a:t>
            </a:r>
          </a:p>
        </p:txBody>
      </p:sp>
      <p:sp>
        <p:nvSpPr>
          <p:cNvPr id="14" name="Oval 13"/>
          <p:cNvSpPr/>
          <p:nvPr/>
        </p:nvSpPr>
        <p:spPr bwMode="auto">
          <a:xfrm>
            <a:off x="4706069" y="1451035"/>
            <a:ext cx="2795154" cy="1868634"/>
          </a:xfrm>
          <a:prstGeom prst="ellipse">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NZ" sz="2400" dirty="0">
                <a:gradFill>
                  <a:gsLst>
                    <a:gs pos="0">
                      <a:srgbClr val="FFFFFF"/>
                    </a:gs>
                    <a:gs pos="100000">
                      <a:srgbClr val="FFFFFF"/>
                    </a:gs>
                  </a:gsLst>
                  <a:lin ang="5400000" scaled="0"/>
                </a:gradFill>
                <a:ea typeface="Segoe UI" pitchFamily="34" charset="0"/>
                <a:cs typeface="Segoe UI" pitchFamily="34" charset="0"/>
              </a:rPr>
              <a:t>ID token (OpenID Connect)</a:t>
            </a:r>
          </a:p>
        </p:txBody>
      </p:sp>
      <p:sp>
        <p:nvSpPr>
          <p:cNvPr id="15" name="Oval 14"/>
          <p:cNvSpPr/>
          <p:nvPr/>
        </p:nvSpPr>
        <p:spPr bwMode="auto">
          <a:xfrm>
            <a:off x="8738517" y="1451035"/>
            <a:ext cx="2795154" cy="1868635"/>
          </a:xfrm>
          <a:prstGeom prst="ellipse">
            <a:avLst/>
          </a:prstGeom>
          <a:solidFill>
            <a:srgbClr val="87C4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NZ" sz="2400" dirty="0">
                <a:gradFill>
                  <a:gsLst>
                    <a:gs pos="0">
                      <a:srgbClr val="FFFFFF"/>
                    </a:gs>
                    <a:gs pos="100000">
                      <a:srgbClr val="FFFFFF"/>
                    </a:gs>
                  </a:gsLst>
                  <a:lin ang="5400000" scaled="0"/>
                </a:gradFill>
                <a:ea typeface="Segoe UI" pitchFamily="34" charset="0"/>
                <a:cs typeface="Segoe UI" pitchFamily="34" charset="0"/>
              </a:rPr>
              <a:t>Refresh token</a:t>
            </a:r>
          </a:p>
        </p:txBody>
      </p:sp>
    </p:spTree>
    <p:extLst>
      <p:ext uri="{BB962C8B-B14F-4D97-AF65-F5344CB8AC3E}">
        <p14:creationId xmlns:p14="http://schemas.microsoft.com/office/powerpoint/2010/main" val="1448245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Debug the tokens</a:t>
            </a:r>
          </a:p>
        </p:txBody>
      </p:sp>
      <p:sp>
        <p:nvSpPr>
          <p:cNvPr id="5" name="Rectangle 2"/>
          <p:cNvSpPr>
            <a:spLocks noGrp="1" noChangeArrowheads="1"/>
          </p:cNvSpPr>
          <p:nvPr>
            <p:ph type="body" sz="quarter" idx="10"/>
          </p:nvPr>
        </p:nvSpPr>
        <p:spPr bwMode="auto">
          <a:xfrm>
            <a:off x="35278" y="2507134"/>
            <a:ext cx="1257998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1"/>
                </a:solidFill>
                <a:latin typeface="Segoe UI" panose="020B0502040204020203" pitchFamily="34" charset="0"/>
                <a:cs typeface="Segoe UI" panose="020B0502040204020203" pitchFamily="34" charset="0"/>
              </a:rPr>
              <a:t>jwt.io</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solidFill>
                <a:schemeClr val="tx1"/>
              </a:solidFill>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1"/>
                </a:solidFill>
                <a:latin typeface="Segoe UI" panose="020B0502040204020203" pitchFamily="34" charset="0"/>
                <a:cs typeface="Segoe UI" panose="020B0502040204020203" pitchFamily="34" charset="0"/>
              </a:rPr>
              <a:t>jwt.ms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solidFill>
                <a:schemeClr val="tx1"/>
              </a:solidFill>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1"/>
                </a:solidFill>
                <a:latin typeface="Segoe UI" panose="020B0502040204020203" pitchFamily="34" charset="0"/>
                <a:cs typeface="Segoe UI" panose="020B0502040204020203" pitchFamily="34" charset="0"/>
              </a:rPr>
              <a:t>samltool.io</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solidFill>
                <a:schemeClr val="tx1"/>
              </a:solidFill>
              <a:latin typeface="Segoe UI" panose="020B0502040204020203" pitchFamily="34" charset="0"/>
              <a:cs typeface="Segoe UI" panose="020B0502040204020203" pitchFamily="34" charset="0"/>
            </a:endParaRPr>
          </a:p>
          <a:p>
            <a:pPr marL="342900" lvl="0" indent="-342900" defTabSz="914400" eaLnBrk="0" fontAlgn="base" hangingPunct="0">
              <a:lnSpc>
                <a:spcPct val="100000"/>
              </a:lnSpc>
              <a:spcBef>
                <a:spcPct val="0"/>
              </a:spcBef>
              <a:spcAft>
                <a:spcPct val="0"/>
              </a:spcAft>
              <a:buSzTx/>
              <a:buFont typeface="Arial" panose="020B0604020202020204" pitchFamily="34" charset="0"/>
              <a:buChar char="•"/>
            </a:pPr>
            <a:r>
              <a:rPr lang="en-NZ" sz="2400" dirty="0">
                <a:latin typeface="+mn-lt"/>
              </a:rPr>
              <a:t>https://adfshelp.microsoft.com/</a:t>
            </a:r>
            <a:endParaRPr lang="en-US" altLang="en-US" sz="2400" dirty="0">
              <a:solidFill>
                <a:schemeClr val="tx1"/>
              </a:solidFill>
              <a:latin typeface="+mn-lt"/>
              <a:cs typeface="Segoe UI" panose="020B0502040204020203"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6455704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3BE0CA9-C9FF-481D-B3F4-EF335E5C69B7}"/>
              </a:ext>
            </a:extLst>
          </p:cNvPr>
          <p:cNvSpPr>
            <a:spLocks noGrp="1"/>
          </p:cNvSpPr>
          <p:nvPr>
            <p:ph type="title"/>
          </p:nvPr>
        </p:nvSpPr>
        <p:spPr/>
        <p:txBody>
          <a:bodyPr/>
          <a:lstStyle/>
          <a:p>
            <a:r>
              <a:rPr lang="en-NZ" dirty="0"/>
              <a:t>The reach</a:t>
            </a:r>
          </a:p>
        </p:txBody>
      </p:sp>
      <p:pic>
        <p:nvPicPr>
          <p:cNvPr id="10" name="Snagit_SNG81F">
            <a:extLst>
              <a:ext uri="{FF2B5EF4-FFF2-40B4-BE49-F238E27FC236}">
                <a16:creationId xmlns="" xmlns:a16="http://schemas.microsoft.com/office/drawing/2014/main" id="{397C1FD2-2120-4466-806F-9DDC8B2ADB21}"/>
              </a:ext>
            </a:extLst>
          </p:cNvPr>
          <p:cNvPicPr>
            <a:picLocks noChangeAspect="1"/>
          </p:cNvPicPr>
          <p:nvPr/>
        </p:nvPicPr>
        <p:blipFill>
          <a:blip r:embed="rId2"/>
          <a:stretch>
            <a:fillRect/>
          </a:stretch>
        </p:blipFill>
        <p:spPr>
          <a:xfrm>
            <a:off x="1156532" y="2345134"/>
            <a:ext cx="9791104" cy="3610882"/>
          </a:xfrm>
          <a:prstGeom prst="rect">
            <a:avLst/>
          </a:prstGeom>
        </p:spPr>
      </p:pic>
    </p:spTree>
    <p:extLst>
      <p:ext uri="{BB962C8B-B14F-4D97-AF65-F5344CB8AC3E}">
        <p14:creationId xmlns:p14="http://schemas.microsoft.com/office/powerpoint/2010/main" val="297856947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4000" dirty="0"/>
              <a:t>Use cases</a:t>
            </a:r>
          </a:p>
        </p:txBody>
      </p:sp>
      <p:sp>
        <p:nvSpPr>
          <p:cNvPr id="3" name="Text Placeholder 2"/>
          <p:cNvSpPr>
            <a:spLocks noGrp="1"/>
          </p:cNvSpPr>
          <p:nvPr>
            <p:ph type="body" sz="quarter" idx="12"/>
          </p:nvPr>
        </p:nvSpPr>
        <p:spPr/>
        <p:txBody>
          <a:bodyPr/>
          <a:lstStyle/>
          <a:p>
            <a:endParaRPr lang="en-NZ" dirty="0"/>
          </a:p>
        </p:txBody>
      </p:sp>
    </p:spTree>
    <p:extLst>
      <p:ext uri="{BB962C8B-B14F-4D97-AF65-F5344CB8AC3E}">
        <p14:creationId xmlns:p14="http://schemas.microsoft.com/office/powerpoint/2010/main" val="353687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000" dirty="0"/>
              <a:t>Authentication scenarios</a:t>
            </a:r>
          </a:p>
        </p:txBody>
      </p:sp>
      <p:sp>
        <p:nvSpPr>
          <p:cNvPr id="4" name="Rectangle 3"/>
          <p:cNvSpPr/>
          <p:nvPr/>
        </p:nvSpPr>
        <p:spPr bwMode="auto">
          <a:xfrm>
            <a:off x="5463819" y="3968109"/>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a:solidFill>
                <a:srgbClr val="FFFFFF">
                  <a:alpha val="98824"/>
                </a:srgbClr>
              </a:solidFill>
              <a:ea typeface="Segoe UI" pitchFamily="34" charset="0"/>
              <a:cs typeface="Segoe UI" pitchFamily="34" charset="0"/>
            </a:endParaRPr>
          </a:p>
        </p:txBody>
      </p:sp>
      <p:sp>
        <p:nvSpPr>
          <p:cNvPr id="5" name="Rectangle 4"/>
          <p:cNvSpPr/>
          <p:nvPr/>
        </p:nvSpPr>
        <p:spPr bwMode="auto">
          <a:xfrm>
            <a:off x="5463819" y="1845470"/>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a:solidFill>
                <a:srgbClr val="FFFFFF">
                  <a:alpha val="98824"/>
                </a:srgbClr>
              </a:solidFill>
              <a:ea typeface="Segoe UI" pitchFamily="34" charset="0"/>
              <a:cs typeface="Segoe UI" pitchFamily="34" charset="0"/>
            </a:endParaRPr>
          </a:p>
        </p:txBody>
      </p:sp>
      <p:sp>
        <p:nvSpPr>
          <p:cNvPr id="6" name="TextBox 5"/>
          <p:cNvSpPr txBox="1"/>
          <p:nvPr/>
        </p:nvSpPr>
        <p:spPr>
          <a:xfrm>
            <a:off x="970386" y="5633547"/>
            <a:ext cx="4002367" cy="849463"/>
          </a:xfrm>
          <a:prstGeom prst="rect">
            <a:avLst/>
          </a:prstGeom>
          <a:noFill/>
        </p:spPr>
        <p:txBody>
          <a:bodyPr wrap="square" lIns="91440" tIns="91440" rIns="91440" bIns="91440" rtlCol="0">
            <a:spAutoFit/>
          </a:bodyPr>
          <a:lstStyle/>
          <a:p>
            <a:pPr algn="ctr">
              <a:lnSpc>
                <a:spcPct val="90000"/>
              </a:lnSpc>
              <a:spcBef>
                <a:spcPct val="20000"/>
              </a:spcBef>
              <a:buSzPct val="90000"/>
            </a:pPr>
            <a:r>
              <a:rPr lang="en-US" sz="2400" i="1" dirty="0">
                <a:solidFill>
                  <a:srgbClr val="FFFFFF">
                    <a:alpha val="99000"/>
                  </a:srgbClr>
                </a:solidFill>
              </a:rPr>
              <a:t>Clients using wide variety of devices/languages/platforms</a:t>
            </a:r>
          </a:p>
        </p:txBody>
      </p:sp>
      <p:sp>
        <p:nvSpPr>
          <p:cNvPr id="7" name="TextBox 6"/>
          <p:cNvSpPr txBox="1"/>
          <p:nvPr/>
        </p:nvSpPr>
        <p:spPr>
          <a:xfrm>
            <a:off x="6826952" y="5633547"/>
            <a:ext cx="4608512" cy="849463"/>
          </a:xfrm>
          <a:prstGeom prst="rect">
            <a:avLst/>
          </a:prstGeom>
          <a:noFill/>
        </p:spPr>
        <p:txBody>
          <a:bodyPr wrap="square" lIns="91440" tIns="91440" rIns="91440" bIns="91440" rtlCol="0">
            <a:spAutoFit/>
          </a:bodyPr>
          <a:lstStyle/>
          <a:p>
            <a:pPr algn="ctr">
              <a:lnSpc>
                <a:spcPct val="90000"/>
              </a:lnSpc>
              <a:spcBef>
                <a:spcPct val="20000"/>
              </a:spcBef>
              <a:buSzPct val="90000"/>
            </a:pPr>
            <a:r>
              <a:rPr lang="en-US" sz="2400" i="1" dirty="0">
                <a:solidFill>
                  <a:srgbClr val="FFFFFF">
                    <a:alpha val="99000"/>
                  </a:srgbClr>
                </a:solidFill>
              </a:rPr>
              <a:t>Server applications using wide variety of platforms/languages</a:t>
            </a:r>
          </a:p>
        </p:txBody>
      </p:sp>
      <p:sp>
        <p:nvSpPr>
          <p:cNvPr id="8" name="Rectangle 7"/>
          <p:cNvSpPr/>
          <p:nvPr/>
        </p:nvSpPr>
        <p:spPr bwMode="auto">
          <a:xfrm>
            <a:off x="931479" y="1703259"/>
            <a:ext cx="1547027" cy="60363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dirty="0">
                <a:solidFill>
                  <a:srgbClr val="FFFFFF">
                    <a:alpha val="98824"/>
                  </a:srgbClr>
                </a:solidFill>
                <a:ea typeface="Segoe UI" pitchFamily="34" charset="0"/>
                <a:cs typeface="Segoe UI" pitchFamily="34" charset="0"/>
              </a:rPr>
              <a:t>Browser</a:t>
            </a:r>
          </a:p>
        </p:txBody>
      </p:sp>
      <p:sp>
        <p:nvSpPr>
          <p:cNvPr id="9" name="Rectangle 8"/>
          <p:cNvSpPr/>
          <p:nvPr/>
        </p:nvSpPr>
        <p:spPr bwMode="auto">
          <a:xfrm>
            <a:off x="928851" y="3041420"/>
            <a:ext cx="1547028" cy="60363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dirty="0">
                <a:solidFill>
                  <a:srgbClr val="FFFFFF">
                    <a:alpha val="98824"/>
                  </a:srgbClr>
                </a:solidFill>
                <a:ea typeface="Segoe UI" pitchFamily="34" charset="0"/>
                <a:cs typeface="Segoe UI" pitchFamily="34" charset="0"/>
              </a:rPr>
              <a:t>Native app</a:t>
            </a:r>
          </a:p>
        </p:txBody>
      </p:sp>
      <p:sp>
        <p:nvSpPr>
          <p:cNvPr id="10" name="Rectangle 9"/>
          <p:cNvSpPr/>
          <p:nvPr/>
        </p:nvSpPr>
        <p:spPr bwMode="auto">
          <a:xfrm>
            <a:off x="928850" y="4662424"/>
            <a:ext cx="1547027" cy="60363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dirty="0">
                <a:solidFill>
                  <a:srgbClr val="FFFFFF">
                    <a:alpha val="98824"/>
                  </a:srgbClr>
                </a:solidFill>
                <a:ea typeface="Segoe UI" pitchFamily="34" charset="0"/>
                <a:cs typeface="Segoe UI" pitchFamily="34" charset="0"/>
              </a:rPr>
              <a:t>Server app</a:t>
            </a:r>
          </a:p>
        </p:txBody>
      </p:sp>
      <p:sp>
        <p:nvSpPr>
          <p:cNvPr id="11" name="Rectangle 10"/>
          <p:cNvSpPr/>
          <p:nvPr/>
        </p:nvSpPr>
        <p:spPr bwMode="auto">
          <a:xfrm>
            <a:off x="5311419" y="1693070"/>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rgbClr val="FFFFFF">
                    <a:alpha val="98824"/>
                  </a:srgbClr>
                </a:solidFill>
                <a:ea typeface="Segoe UI" pitchFamily="34" charset="0"/>
                <a:cs typeface="Segoe UI" pitchFamily="34" charset="0"/>
              </a:rPr>
              <a:t>Web application</a:t>
            </a:r>
          </a:p>
        </p:txBody>
      </p:sp>
      <p:sp>
        <p:nvSpPr>
          <p:cNvPr id="12" name="Rectangle 11"/>
          <p:cNvSpPr/>
          <p:nvPr/>
        </p:nvSpPr>
        <p:spPr bwMode="auto">
          <a:xfrm>
            <a:off x="5311419" y="3815709"/>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rgbClr val="FFFFFF">
                    <a:alpha val="98824"/>
                  </a:srgbClr>
                </a:solidFill>
                <a:ea typeface="Segoe UI" pitchFamily="34" charset="0"/>
                <a:cs typeface="Segoe UI" pitchFamily="34" charset="0"/>
              </a:rPr>
              <a:t>Web API</a:t>
            </a:r>
          </a:p>
        </p:txBody>
      </p:sp>
      <p:sp>
        <p:nvSpPr>
          <p:cNvPr id="13" name="Oval 12"/>
          <p:cNvSpPr/>
          <p:nvPr/>
        </p:nvSpPr>
        <p:spPr bwMode="auto">
          <a:xfrm>
            <a:off x="4694237" y="4289844"/>
            <a:ext cx="304800" cy="304800"/>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ea typeface="Segoe UI" pitchFamily="34" charset="0"/>
              <a:cs typeface="Segoe UI" pitchFamily="34" charset="0"/>
            </a:endParaRPr>
          </a:p>
        </p:txBody>
      </p:sp>
      <p:cxnSp>
        <p:nvCxnSpPr>
          <p:cNvPr id="14" name="Straight Connector 13"/>
          <p:cNvCxnSpPr>
            <a:stCxn id="13" idx="6"/>
            <a:endCxn id="12" idx="1"/>
          </p:cNvCxnSpPr>
          <p:nvPr/>
        </p:nvCxnSpPr>
        <p:spPr>
          <a:xfrm>
            <a:off x="4999037" y="4442244"/>
            <a:ext cx="312382"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8" idx="2"/>
          </p:cNvCxnSpPr>
          <p:nvPr/>
        </p:nvCxnSpPr>
        <p:spPr>
          <a:xfrm>
            <a:off x="2478506" y="2005079"/>
            <a:ext cx="2215731" cy="31452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3" idx="2"/>
          </p:cNvCxnSpPr>
          <p:nvPr/>
        </p:nvCxnSpPr>
        <p:spPr>
          <a:xfrm>
            <a:off x="2475879" y="3343240"/>
            <a:ext cx="2218358" cy="109900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a:endCxn id="13" idx="3"/>
          </p:cNvCxnSpPr>
          <p:nvPr/>
        </p:nvCxnSpPr>
        <p:spPr>
          <a:xfrm flipV="1">
            <a:off x="2475877" y="4550007"/>
            <a:ext cx="2262997" cy="41423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bwMode="auto">
          <a:xfrm>
            <a:off x="4694237" y="2167206"/>
            <a:ext cx="304800" cy="304800"/>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ea typeface="Segoe UI" pitchFamily="34" charset="0"/>
              <a:cs typeface="Segoe UI" pitchFamily="34" charset="0"/>
            </a:endParaRPr>
          </a:p>
        </p:txBody>
      </p:sp>
      <p:cxnSp>
        <p:nvCxnSpPr>
          <p:cNvPr id="19" name="Straight Connector 18"/>
          <p:cNvCxnSpPr>
            <a:stCxn id="18" idx="6"/>
            <a:endCxn id="11" idx="1"/>
          </p:cNvCxnSpPr>
          <p:nvPr/>
        </p:nvCxnSpPr>
        <p:spPr>
          <a:xfrm>
            <a:off x="4999037" y="2319606"/>
            <a:ext cx="31238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2"/>
            <a:endCxn id="13" idx="0"/>
          </p:cNvCxnSpPr>
          <p:nvPr/>
        </p:nvCxnSpPr>
        <p:spPr>
          <a:xfrm rot="5400000">
            <a:off x="4747961" y="3044818"/>
            <a:ext cx="1343703" cy="1146349"/>
          </a:xfrm>
          <a:prstGeom prst="bentConnector3">
            <a:avLst>
              <a:gd name="adj1" fmla="val 50000"/>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1" name="Picture 3" descr="C:\Users\skwan\AppData\Local\Microsoft\Windows\Temporary Internet Files\Content.IE5\XV12CURU\MC90043524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930" y="4301648"/>
            <a:ext cx="673972"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skwan\AppData\Local\Microsoft\Windows\Temporary Internet Files\Content.IE5\UEHX77PN\MC90043983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037" y="2838657"/>
            <a:ext cx="896340" cy="8963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skwan\AppData\Local\Microsoft\Windows\Temporary Internet Files\Content.IE5\Y3QCPM7G\MC90044133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6464" y="1470431"/>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bwMode="auto">
          <a:xfrm>
            <a:off x="10121593" y="3965932"/>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a:solidFill>
                <a:srgbClr val="FFFFFF">
                  <a:alpha val="98824"/>
                </a:srgbClr>
              </a:solidFill>
              <a:ea typeface="Segoe UI" pitchFamily="34" charset="0"/>
              <a:cs typeface="Segoe UI" pitchFamily="34" charset="0"/>
            </a:endParaRPr>
          </a:p>
        </p:txBody>
      </p:sp>
      <p:sp>
        <p:nvSpPr>
          <p:cNvPr id="25" name="Rectangle 24"/>
          <p:cNvSpPr/>
          <p:nvPr/>
        </p:nvSpPr>
        <p:spPr bwMode="auto">
          <a:xfrm>
            <a:off x="10121593" y="1843293"/>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a:solidFill>
                <a:srgbClr val="FFFFFF">
                  <a:alpha val="98824"/>
                </a:srgbClr>
              </a:solidFill>
              <a:ea typeface="Segoe UI" pitchFamily="34" charset="0"/>
              <a:cs typeface="Segoe UI" pitchFamily="34" charset="0"/>
            </a:endParaRPr>
          </a:p>
        </p:txBody>
      </p:sp>
      <p:sp>
        <p:nvSpPr>
          <p:cNvPr id="26" name="Rectangle 25"/>
          <p:cNvSpPr/>
          <p:nvPr/>
        </p:nvSpPr>
        <p:spPr bwMode="auto">
          <a:xfrm>
            <a:off x="9969193" y="1690893"/>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rgbClr val="FFFFFF">
                    <a:alpha val="98824"/>
                  </a:srgbClr>
                </a:solidFill>
                <a:ea typeface="Segoe UI" pitchFamily="34" charset="0"/>
                <a:cs typeface="Segoe UI" pitchFamily="34" charset="0"/>
              </a:rPr>
              <a:t>Web API</a:t>
            </a:r>
          </a:p>
        </p:txBody>
      </p:sp>
      <p:sp>
        <p:nvSpPr>
          <p:cNvPr id="27" name="Rectangle 26"/>
          <p:cNvSpPr/>
          <p:nvPr/>
        </p:nvSpPr>
        <p:spPr bwMode="auto">
          <a:xfrm>
            <a:off x="9969193" y="3813532"/>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rgbClr val="FFFFFF">
                    <a:alpha val="98824"/>
                  </a:srgbClr>
                </a:solidFill>
                <a:ea typeface="Segoe UI" pitchFamily="34" charset="0"/>
                <a:cs typeface="Segoe UI" pitchFamily="34" charset="0"/>
              </a:rPr>
              <a:t>Web API</a:t>
            </a:r>
          </a:p>
        </p:txBody>
      </p:sp>
      <p:sp>
        <p:nvSpPr>
          <p:cNvPr id="28" name="Oval 27"/>
          <p:cNvSpPr/>
          <p:nvPr/>
        </p:nvSpPr>
        <p:spPr bwMode="auto">
          <a:xfrm>
            <a:off x="9352011" y="4287667"/>
            <a:ext cx="304800" cy="304800"/>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ea typeface="Segoe UI" pitchFamily="34" charset="0"/>
              <a:cs typeface="Segoe UI" pitchFamily="34" charset="0"/>
            </a:endParaRPr>
          </a:p>
        </p:txBody>
      </p:sp>
      <p:cxnSp>
        <p:nvCxnSpPr>
          <p:cNvPr id="29" name="Straight Connector 28"/>
          <p:cNvCxnSpPr>
            <a:stCxn id="28" idx="6"/>
            <a:endCxn id="27" idx="1"/>
          </p:cNvCxnSpPr>
          <p:nvPr/>
        </p:nvCxnSpPr>
        <p:spPr>
          <a:xfrm>
            <a:off x="9656811" y="4440067"/>
            <a:ext cx="312382"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bwMode="auto">
          <a:xfrm>
            <a:off x="9352011" y="2165029"/>
            <a:ext cx="304800" cy="304800"/>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ea typeface="Segoe UI" pitchFamily="34" charset="0"/>
              <a:cs typeface="Segoe UI" pitchFamily="34" charset="0"/>
            </a:endParaRPr>
          </a:p>
        </p:txBody>
      </p:sp>
      <p:cxnSp>
        <p:nvCxnSpPr>
          <p:cNvPr id="31" name="Straight Connector 30"/>
          <p:cNvCxnSpPr>
            <a:stCxn id="30" idx="6"/>
            <a:endCxn id="26" idx="1"/>
          </p:cNvCxnSpPr>
          <p:nvPr/>
        </p:nvCxnSpPr>
        <p:spPr>
          <a:xfrm>
            <a:off x="9656811" y="2317429"/>
            <a:ext cx="31238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3"/>
            <a:endCxn id="28" idx="2"/>
          </p:cNvCxnSpPr>
          <p:nvPr/>
        </p:nvCxnSpPr>
        <p:spPr>
          <a:xfrm flipV="1">
            <a:off x="6674552" y="4440067"/>
            <a:ext cx="2677459" cy="217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3"/>
            <a:endCxn id="30" idx="2"/>
          </p:cNvCxnSpPr>
          <p:nvPr/>
        </p:nvCxnSpPr>
        <p:spPr>
          <a:xfrm flipV="1">
            <a:off x="6674552" y="2317429"/>
            <a:ext cx="2677459" cy="217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5" idx="3"/>
            <a:endCxn id="13" idx="1"/>
          </p:cNvCxnSpPr>
          <p:nvPr/>
        </p:nvCxnSpPr>
        <p:spPr>
          <a:xfrm>
            <a:off x="2590800" y="2343699"/>
            <a:ext cx="2148074" cy="199078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2016369" y="2165029"/>
            <a:ext cx="574431" cy="357340"/>
          </a:xfrm>
          <a:prstGeom prst="rect">
            <a:avLst/>
          </a:prstGeom>
          <a:solidFill>
            <a:schemeClr val="accent2"/>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js</a:t>
            </a:r>
          </a:p>
        </p:txBody>
      </p:sp>
      <p:sp>
        <p:nvSpPr>
          <p:cNvPr id="36" name="TextBox 35"/>
          <p:cNvSpPr txBox="1"/>
          <p:nvPr/>
        </p:nvSpPr>
        <p:spPr>
          <a:xfrm>
            <a:off x="8522493" y="6588260"/>
            <a:ext cx="3913982" cy="406265"/>
          </a:xfrm>
          <a:prstGeom prst="rect">
            <a:avLst/>
          </a:prstGeom>
          <a:noFill/>
        </p:spPr>
        <p:txBody>
          <a:bodyPr wrap="square" lIns="91440" tIns="91440" rIns="91440" bIns="91440" rtlCol="0">
            <a:spAutoFit/>
          </a:bodyPr>
          <a:lstStyle/>
          <a:p>
            <a:pPr algn="ctr">
              <a:lnSpc>
                <a:spcPct val="90000"/>
              </a:lnSpc>
              <a:spcBef>
                <a:spcPct val="20000"/>
              </a:spcBef>
              <a:buSzPct val="90000"/>
            </a:pPr>
            <a:r>
              <a:rPr lang="en-NZ" sz="1600" i="1" dirty="0"/>
              <a:t>video.ch9.ms/teched/2012/na/SIA209.pptx</a:t>
            </a:r>
            <a:endParaRPr lang="en-US" sz="1600" i="1" dirty="0">
              <a:solidFill>
                <a:srgbClr val="FFFFFF">
                  <a:alpha val="99000"/>
                </a:srgbClr>
              </a:solidFill>
            </a:endParaRPr>
          </a:p>
        </p:txBody>
      </p:sp>
    </p:spTree>
    <p:extLst>
      <p:ext uri="{BB962C8B-B14F-4D97-AF65-F5344CB8AC3E}">
        <p14:creationId xmlns:p14="http://schemas.microsoft.com/office/powerpoint/2010/main" val="338872161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000" dirty="0"/>
              <a:t>Authentication scenarios</a:t>
            </a:r>
          </a:p>
        </p:txBody>
      </p:sp>
      <p:sp>
        <p:nvSpPr>
          <p:cNvPr id="4" name="Rectangle 3"/>
          <p:cNvSpPr/>
          <p:nvPr/>
        </p:nvSpPr>
        <p:spPr bwMode="auto">
          <a:xfrm>
            <a:off x="5463819" y="3968109"/>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a:solidFill>
                <a:srgbClr val="FFFFFF">
                  <a:alpha val="98824"/>
                </a:srgbClr>
              </a:solidFill>
              <a:ea typeface="Segoe UI" pitchFamily="34" charset="0"/>
              <a:cs typeface="Segoe UI" pitchFamily="34" charset="0"/>
            </a:endParaRPr>
          </a:p>
        </p:txBody>
      </p:sp>
      <p:sp>
        <p:nvSpPr>
          <p:cNvPr id="5" name="Rectangle 4"/>
          <p:cNvSpPr/>
          <p:nvPr/>
        </p:nvSpPr>
        <p:spPr bwMode="auto">
          <a:xfrm>
            <a:off x="5463819" y="1845470"/>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a:solidFill>
                <a:srgbClr val="FFFFFF">
                  <a:alpha val="98824"/>
                </a:srgbClr>
              </a:solidFill>
              <a:ea typeface="Segoe UI" pitchFamily="34" charset="0"/>
              <a:cs typeface="Segoe UI" pitchFamily="34" charset="0"/>
            </a:endParaRPr>
          </a:p>
        </p:txBody>
      </p:sp>
      <p:sp>
        <p:nvSpPr>
          <p:cNvPr id="6" name="Rectangle 5"/>
          <p:cNvSpPr/>
          <p:nvPr/>
        </p:nvSpPr>
        <p:spPr bwMode="auto">
          <a:xfrm>
            <a:off x="931479" y="1703259"/>
            <a:ext cx="1547027" cy="60363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dirty="0">
                <a:solidFill>
                  <a:srgbClr val="FFFFFF">
                    <a:alpha val="98824"/>
                  </a:srgbClr>
                </a:solidFill>
                <a:ea typeface="Segoe UI" pitchFamily="34" charset="0"/>
                <a:cs typeface="Segoe UI" pitchFamily="34" charset="0"/>
              </a:rPr>
              <a:t>Browser</a:t>
            </a:r>
          </a:p>
        </p:txBody>
      </p:sp>
      <p:sp>
        <p:nvSpPr>
          <p:cNvPr id="7" name="Rectangle 6"/>
          <p:cNvSpPr/>
          <p:nvPr/>
        </p:nvSpPr>
        <p:spPr bwMode="auto">
          <a:xfrm>
            <a:off x="928851" y="3041420"/>
            <a:ext cx="1547028" cy="60363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dirty="0">
                <a:solidFill>
                  <a:srgbClr val="FFFFFF">
                    <a:alpha val="98824"/>
                  </a:srgbClr>
                </a:solidFill>
                <a:ea typeface="Segoe UI" pitchFamily="34" charset="0"/>
                <a:cs typeface="Segoe UI" pitchFamily="34" charset="0"/>
              </a:rPr>
              <a:t>Native app</a:t>
            </a:r>
          </a:p>
        </p:txBody>
      </p:sp>
      <p:sp>
        <p:nvSpPr>
          <p:cNvPr id="8" name="Rectangle 7"/>
          <p:cNvSpPr/>
          <p:nvPr/>
        </p:nvSpPr>
        <p:spPr bwMode="auto">
          <a:xfrm>
            <a:off x="928850" y="4662424"/>
            <a:ext cx="1547027" cy="60363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dirty="0">
                <a:solidFill>
                  <a:srgbClr val="FFFFFF">
                    <a:alpha val="98824"/>
                  </a:srgbClr>
                </a:solidFill>
                <a:ea typeface="Segoe UI" pitchFamily="34" charset="0"/>
                <a:cs typeface="Segoe UI" pitchFamily="34" charset="0"/>
              </a:rPr>
              <a:t>Server app</a:t>
            </a:r>
          </a:p>
        </p:txBody>
      </p:sp>
      <p:sp>
        <p:nvSpPr>
          <p:cNvPr id="9" name="Rectangle 8"/>
          <p:cNvSpPr/>
          <p:nvPr/>
        </p:nvSpPr>
        <p:spPr bwMode="auto">
          <a:xfrm>
            <a:off x="5311419" y="1693070"/>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rgbClr val="FFFFFF">
                    <a:alpha val="98824"/>
                  </a:srgbClr>
                </a:solidFill>
                <a:ea typeface="Segoe UI" pitchFamily="34" charset="0"/>
                <a:cs typeface="Segoe UI" pitchFamily="34" charset="0"/>
              </a:rPr>
              <a:t>Web application</a:t>
            </a:r>
          </a:p>
        </p:txBody>
      </p:sp>
      <p:sp>
        <p:nvSpPr>
          <p:cNvPr id="10" name="Rectangle 9"/>
          <p:cNvSpPr/>
          <p:nvPr/>
        </p:nvSpPr>
        <p:spPr bwMode="auto">
          <a:xfrm>
            <a:off x="5311419" y="3815709"/>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rgbClr val="FFFFFF">
                    <a:alpha val="98824"/>
                  </a:srgbClr>
                </a:solidFill>
                <a:ea typeface="Segoe UI" pitchFamily="34" charset="0"/>
                <a:cs typeface="Segoe UI" pitchFamily="34" charset="0"/>
              </a:rPr>
              <a:t>Web API</a:t>
            </a:r>
          </a:p>
        </p:txBody>
      </p:sp>
      <p:sp>
        <p:nvSpPr>
          <p:cNvPr id="11" name="Oval 10"/>
          <p:cNvSpPr/>
          <p:nvPr/>
        </p:nvSpPr>
        <p:spPr bwMode="auto">
          <a:xfrm>
            <a:off x="4694237" y="4289844"/>
            <a:ext cx="304800" cy="304800"/>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ea typeface="Segoe UI" pitchFamily="34" charset="0"/>
              <a:cs typeface="Segoe UI" pitchFamily="34" charset="0"/>
            </a:endParaRPr>
          </a:p>
        </p:txBody>
      </p:sp>
      <p:cxnSp>
        <p:nvCxnSpPr>
          <p:cNvPr id="12" name="Straight Connector 11"/>
          <p:cNvCxnSpPr>
            <a:stCxn id="11" idx="6"/>
            <a:endCxn id="10" idx="1"/>
          </p:cNvCxnSpPr>
          <p:nvPr/>
        </p:nvCxnSpPr>
        <p:spPr>
          <a:xfrm>
            <a:off x="4999037" y="4442244"/>
            <a:ext cx="312382"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16" idx="2"/>
          </p:cNvCxnSpPr>
          <p:nvPr/>
        </p:nvCxnSpPr>
        <p:spPr>
          <a:xfrm>
            <a:off x="2478506" y="2005079"/>
            <a:ext cx="2215731" cy="31452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11" idx="2"/>
          </p:cNvCxnSpPr>
          <p:nvPr/>
        </p:nvCxnSpPr>
        <p:spPr>
          <a:xfrm>
            <a:off x="2475879" y="3343240"/>
            <a:ext cx="2218358" cy="109900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1" idx="3"/>
          </p:cNvCxnSpPr>
          <p:nvPr/>
        </p:nvCxnSpPr>
        <p:spPr>
          <a:xfrm flipV="1">
            <a:off x="2475877" y="4550007"/>
            <a:ext cx="2262997" cy="41423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bwMode="auto">
          <a:xfrm>
            <a:off x="4694237" y="2167206"/>
            <a:ext cx="304800" cy="304800"/>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ea typeface="Segoe UI" pitchFamily="34" charset="0"/>
              <a:cs typeface="Segoe UI" pitchFamily="34" charset="0"/>
            </a:endParaRPr>
          </a:p>
        </p:txBody>
      </p:sp>
      <p:cxnSp>
        <p:nvCxnSpPr>
          <p:cNvPr id="17" name="Straight Connector 16"/>
          <p:cNvCxnSpPr>
            <a:stCxn id="16" idx="6"/>
            <a:endCxn id="9" idx="1"/>
          </p:cNvCxnSpPr>
          <p:nvPr/>
        </p:nvCxnSpPr>
        <p:spPr>
          <a:xfrm>
            <a:off x="4999037" y="2319606"/>
            <a:ext cx="31238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a:endCxn id="11" idx="0"/>
          </p:cNvCxnSpPr>
          <p:nvPr/>
        </p:nvCxnSpPr>
        <p:spPr>
          <a:xfrm rot="5400000">
            <a:off x="4747961" y="3044818"/>
            <a:ext cx="1343703" cy="1146349"/>
          </a:xfrm>
          <a:prstGeom prst="bentConnector3">
            <a:avLst>
              <a:gd name="adj1" fmla="val 50000"/>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3" descr="C:\Users\skwan\AppData\Local\Microsoft\Windows\Temporary Internet Files\Content.IE5\XV12CURU\MC90043524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930" y="4301648"/>
            <a:ext cx="673972"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skwan\AppData\Local\Microsoft\Windows\Temporary Internet Files\Content.IE5\UEHX77PN\MC90043983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037" y="2838657"/>
            <a:ext cx="896340" cy="89634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skwan\AppData\Local\Microsoft\Windows\Temporary Internet Files\Content.IE5\Y3QCPM7G\MC90044133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6464" y="1470431"/>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bwMode="auto">
          <a:xfrm>
            <a:off x="10121593" y="3965932"/>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a:solidFill>
                <a:srgbClr val="FFFFFF">
                  <a:alpha val="98824"/>
                </a:srgbClr>
              </a:solidFill>
              <a:ea typeface="Segoe UI" pitchFamily="34" charset="0"/>
              <a:cs typeface="Segoe UI" pitchFamily="34" charset="0"/>
            </a:endParaRPr>
          </a:p>
        </p:txBody>
      </p:sp>
      <p:sp>
        <p:nvSpPr>
          <p:cNvPr id="23" name="Rectangle 22"/>
          <p:cNvSpPr/>
          <p:nvPr/>
        </p:nvSpPr>
        <p:spPr bwMode="auto">
          <a:xfrm>
            <a:off x="10121593" y="1843293"/>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a:solidFill>
                <a:srgbClr val="FFFFFF">
                  <a:alpha val="98824"/>
                </a:srgbClr>
              </a:solidFill>
              <a:ea typeface="Segoe UI" pitchFamily="34" charset="0"/>
              <a:cs typeface="Segoe UI" pitchFamily="34" charset="0"/>
            </a:endParaRPr>
          </a:p>
        </p:txBody>
      </p:sp>
      <p:sp>
        <p:nvSpPr>
          <p:cNvPr id="24" name="Rectangle 23"/>
          <p:cNvSpPr/>
          <p:nvPr/>
        </p:nvSpPr>
        <p:spPr bwMode="auto">
          <a:xfrm>
            <a:off x="9969193" y="1690893"/>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rgbClr val="FFFFFF">
                    <a:alpha val="98824"/>
                  </a:srgbClr>
                </a:solidFill>
                <a:ea typeface="Segoe UI" pitchFamily="34" charset="0"/>
                <a:cs typeface="Segoe UI" pitchFamily="34" charset="0"/>
              </a:rPr>
              <a:t>Web API</a:t>
            </a:r>
          </a:p>
        </p:txBody>
      </p:sp>
      <p:sp>
        <p:nvSpPr>
          <p:cNvPr id="25" name="Rectangle 24"/>
          <p:cNvSpPr/>
          <p:nvPr/>
        </p:nvSpPr>
        <p:spPr bwMode="auto">
          <a:xfrm>
            <a:off x="9969193" y="3813532"/>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rgbClr val="FFFFFF">
                    <a:alpha val="98824"/>
                  </a:srgbClr>
                </a:solidFill>
                <a:ea typeface="Segoe UI" pitchFamily="34" charset="0"/>
                <a:cs typeface="Segoe UI" pitchFamily="34" charset="0"/>
              </a:rPr>
              <a:t>Web API</a:t>
            </a:r>
          </a:p>
        </p:txBody>
      </p:sp>
      <p:sp>
        <p:nvSpPr>
          <p:cNvPr id="26" name="Oval 25"/>
          <p:cNvSpPr/>
          <p:nvPr/>
        </p:nvSpPr>
        <p:spPr bwMode="auto">
          <a:xfrm>
            <a:off x="9352011" y="4287667"/>
            <a:ext cx="304800" cy="304800"/>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ea typeface="Segoe UI" pitchFamily="34" charset="0"/>
              <a:cs typeface="Segoe UI" pitchFamily="34" charset="0"/>
            </a:endParaRPr>
          </a:p>
        </p:txBody>
      </p:sp>
      <p:cxnSp>
        <p:nvCxnSpPr>
          <p:cNvPr id="27" name="Straight Connector 26"/>
          <p:cNvCxnSpPr>
            <a:stCxn id="26" idx="6"/>
            <a:endCxn id="25" idx="1"/>
          </p:cNvCxnSpPr>
          <p:nvPr/>
        </p:nvCxnSpPr>
        <p:spPr>
          <a:xfrm>
            <a:off x="9656811" y="4440067"/>
            <a:ext cx="312382"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bwMode="auto">
          <a:xfrm>
            <a:off x="9352011" y="2165029"/>
            <a:ext cx="304800" cy="304800"/>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ea typeface="Segoe UI" pitchFamily="34" charset="0"/>
              <a:cs typeface="Segoe UI" pitchFamily="34" charset="0"/>
            </a:endParaRPr>
          </a:p>
        </p:txBody>
      </p:sp>
      <p:cxnSp>
        <p:nvCxnSpPr>
          <p:cNvPr id="29" name="Straight Connector 28"/>
          <p:cNvCxnSpPr>
            <a:stCxn id="28" idx="6"/>
            <a:endCxn id="24" idx="1"/>
          </p:cNvCxnSpPr>
          <p:nvPr/>
        </p:nvCxnSpPr>
        <p:spPr>
          <a:xfrm>
            <a:off x="9656811" y="2317429"/>
            <a:ext cx="31238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26" idx="2"/>
          </p:cNvCxnSpPr>
          <p:nvPr/>
        </p:nvCxnSpPr>
        <p:spPr>
          <a:xfrm flipV="1">
            <a:off x="6674552" y="4440067"/>
            <a:ext cx="2677459" cy="217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a:endCxn id="28" idx="2"/>
          </p:cNvCxnSpPr>
          <p:nvPr/>
        </p:nvCxnSpPr>
        <p:spPr>
          <a:xfrm flipV="1">
            <a:off x="6674552" y="2317429"/>
            <a:ext cx="2677459" cy="217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4639" y="5855328"/>
            <a:ext cx="9258765" cy="517065"/>
          </a:xfrm>
          <a:prstGeom prst="rect">
            <a:avLst/>
          </a:prstGeom>
          <a:noFill/>
        </p:spPr>
        <p:txBody>
          <a:bodyPr wrap="square" lIns="91440" tIns="91440" rIns="91440" bIns="91440" rtlCol="0">
            <a:spAutoFit/>
          </a:bodyPr>
          <a:lstStyle/>
          <a:p>
            <a:pPr algn="ctr">
              <a:lnSpc>
                <a:spcPct val="90000"/>
              </a:lnSpc>
              <a:spcBef>
                <a:spcPct val="20000"/>
              </a:spcBef>
              <a:buSzPct val="90000"/>
            </a:pPr>
            <a:r>
              <a:rPr lang="en-US" sz="2400" i="1" dirty="0">
                <a:solidFill>
                  <a:srgbClr val="FFFFFF">
                    <a:alpha val="99000"/>
                  </a:srgbClr>
                </a:solidFill>
              </a:rPr>
              <a:t>Standard-based, http-based protocols for maximum platform reach</a:t>
            </a:r>
          </a:p>
        </p:txBody>
      </p:sp>
      <p:sp>
        <p:nvSpPr>
          <p:cNvPr id="33" name="Rectangular Callout 32"/>
          <p:cNvSpPr/>
          <p:nvPr/>
        </p:nvSpPr>
        <p:spPr>
          <a:xfrm>
            <a:off x="3008262" y="1360762"/>
            <a:ext cx="1730612" cy="655534"/>
          </a:xfrm>
          <a:prstGeom prst="wedgeRectCallou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WS-Fed, SAML 2.0, OpenID Connect</a:t>
            </a:r>
          </a:p>
        </p:txBody>
      </p:sp>
      <p:sp>
        <p:nvSpPr>
          <p:cNvPr id="34" name="Rectangular Callout 33"/>
          <p:cNvSpPr/>
          <p:nvPr/>
        </p:nvSpPr>
        <p:spPr>
          <a:xfrm>
            <a:off x="3015046" y="2907374"/>
            <a:ext cx="1730612" cy="655534"/>
          </a:xfrm>
          <a:prstGeom prst="wedgeRectCallout">
            <a:avLst>
              <a:gd name="adj1" fmla="val -20833"/>
              <a:gd name="adj2" fmla="val 78837"/>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OAuth 2.0</a:t>
            </a:r>
          </a:p>
        </p:txBody>
      </p:sp>
      <p:sp>
        <p:nvSpPr>
          <p:cNvPr id="35" name="Rectangular Callout 34"/>
          <p:cNvSpPr/>
          <p:nvPr/>
        </p:nvSpPr>
        <p:spPr>
          <a:xfrm>
            <a:off x="3015046" y="4932722"/>
            <a:ext cx="1730612" cy="655534"/>
          </a:xfrm>
          <a:prstGeom prst="wedgeRectCallout">
            <a:avLst>
              <a:gd name="adj1" fmla="val -20833"/>
              <a:gd name="adj2" fmla="val -69449"/>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OAuth 2.0</a:t>
            </a:r>
          </a:p>
        </p:txBody>
      </p:sp>
      <p:sp>
        <p:nvSpPr>
          <p:cNvPr id="36" name="Rectangular Callout 35"/>
          <p:cNvSpPr/>
          <p:nvPr/>
        </p:nvSpPr>
        <p:spPr>
          <a:xfrm>
            <a:off x="6145385" y="3183087"/>
            <a:ext cx="1596852" cy="478046"/>
          </a:xfrm>
          <a:prstGeom prst="wedgeRectCallout">
            <a:avLst>
              <a:gd name="adj1" fmla="val -57486"/>
              <a:gd name="adj2" fmla="val -25466"/>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OAuth 2.0</a:t>
            </a:r>
          </a:p>
        </p:txBody>
      </p:sp>
      <p:sp>
        <p:nvSpPr>
          <p:cNvPr id="37" name="Rectangular Callout 36"/>
          <p:cNvSpPr/>
          <p:nvPr/>
        </p:nvSpPr>
        <p:spPr>
          <a:xfrm>
            <a:off x="7102304" y="1557922"/>
            <a:ext cx="1730612" cy="655534"/>
          </a:xfrm>
          <a:prstGeom prst="wedgeRectCallou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OAuth 2.0</a:t>
            </a:r>
          </a:p>
        </p:txBody>
      </p:sp>
      <p:sp>
        <p:nvSpPr>
          <p:cNvPr id="38" name="Rectangular Callout 37"/>
          <p:cNvSpPr/>
          <p:nvPr/>
        </p:nvSpPr>
        <p:spPr>
          <a:xfrm>
            <a:off x="7147975" y="4604215"/>
            <a:ext cx="1730612" cy="655534"/>
          </a:xfrm>
          <a:prstGeom prst="wedgeRectCallout">
            <a:avLst>
              <a:gd name="adj1" fmla="val -20833"/>
              <a:gd name="adj2" fmla="val -70706"/>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OAuth 2.0</a:t>
            </a:r>
          </a:p>
        </p:txBody>
      </p:sp>
      <p:cxnSp>
        <p:nvCxnSpPr>
          <p:cNvPr id="39" name="Straight Arrow Connector 38"/>
          <p:cNvCxnSpPr>
            <a:stCxn id="40" idx="3"/>
            <a:endCxn id="11" idx="1"/>
          </p:cNvCxnSpPr>
          <p:nvPr/>
        </p:nvCxnSpPr>
        <p:spPr>
          <a:xfrm>
            <a:off x="2590800" y="2343699"/>
            <a:ext cx="2148074" cy="199078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auto">
          <a:xfrm>
            <a:off x="2016369" y="2165029"/>
            <a:ext cx="574431" cy="357340"/>
          </a:xfrm>
          <a:prstGeom prst="rect">
            <a:avLst/>
          </a:prstGeom>
          <a:solidFill>
            <a:schemeClr val="accent2"/>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js</a:t>
            </a:r>
          </a:p>
        </p:txBody>
      </p:sp>
      <p:sp>
        <p:nvSpPr>
          <p:cNvPr id="2" name="Rectangle 1"/>
          <p:cNvSpPr/>
          <p:nvPr/>
        </p:nvSpPr>
        <p:spPr>
          <a:xfrm>
            <a:off x="8030754" y="6520433"/>
            <a:ext cx="4410695" cy="369332"/>
          </a:xfrm>
          <a:prstGeom prst="rect">
            <a:avLst/>
          </a:prstGeom>
        </p:spPr>
        <p:txBody>
          <a:bodyPr wrap="none">
            <a:spAutoFit/>
          </a:bodyPr>
          <a:lstStyle/>
          <a:p>
            <a:r>
              <a:rPr lang="en-NZ" i="1" dirty="0"/>
              <a:t>video.ch9.ms/teched/2012/na/SIA209.pptx</a:t>
            </a:r>
            <a:endParaRPr lang="en-NZ" dirty="0"/>
          </a:p>
        </p:txBody>
      </p:sp>
    </p:spTree>
    <p:extLst>
      <p:ext uri="{BB962C8B-B14F-4D97-AF65-F5344CB8AC3E}">
        <p14:creationId xmlns:p14="http://schemas.microsoft.com/office/powerpoint/2010/main" val="114787143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Graph Explorer</a:t>
            </a:r>
          </a:p>
        </p:txBody>
      </p:sp>
      <p:sp>
        <p:nvSpPr>
          <p:cNvPr id="3" name="Text Placeholder 2"/>
          <p:cNvSpPr>
            <a:spLocks noGrp="1"/>
          </p:cNvSpPr>
          <p:nvPr>
            <p:ph type="body" sz="quarter" idx="12"/>
          </p:nvPr>
        </p:nvSpPr>
        <p:spPr/>
        <p:txBody>
          <a:bodyPr/>
          <a:lstStyle/>
          <a:p>
            <a:r>
              <a:rPr lang="en-NZ" dirty="0"/>
              <a:t>https://developer.microsoft.com/en-us/graph/graph-explorer#</a:t>
            </a:r>
          </a:p>
        </p:txBody>
      </p:sp>
    </p:spTree>
    <p:extLst>
      <p:ext uri="{BB962C8B-B14F-4D97-AF65-F5344CB8AC3E}">
        <p14:creationId xmlns:p14="http://schemas.microsoft.com/office/powerpoint/2010/main" val="618065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Access Panel</a:t>
            </a:r>
          </a:p>
        </p:txBody>
      </p:sp>
      <p:sp>
        <p:nvSpPr>
          <p:cNvPr id="3" name="Text Placeholder 2"/>
          <p:cNvSpPr>
            <a:spLocks noGrp="1"/>
          </p:cNvSpPr>
          <p:nvPr>
            <p:ph type="body" sz="quarter" idx="12"/>
          </p:nvPr>
        </p:nvSpPr>
        <p:spPr/>
        <p:txBody>
          <a:bodyPr/>
          <a:lstStyle/>
          <a:p>
            <a:r>
              <a:rPr lang="en-NZ" dirty="0"/>
              <a:t>https://myapps.microsoft.com/</a:t>
            </a:r>
          </a:p>
        </p:txBody>
      </p:sp>
    </p:spTree>
    <p:extLst>
      <p:ext uri="{BB962C8B-B14F-4D97-AF65-F5344CB8AC3E}">
        <p14:creationId xmlns:p14="http://schemas.microsoft.com/office/powerpoint/2010/main" val="1009105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12" y="310544"/>
            <a:ext cx="11889564" cy="917575"/>
          </a:xfrm>
        </p:spPr>
        <p:txBody>
          <a:bodyPr/>
          <a:lstStyle/>
          <a:p>
            <a:pPr algn="ctr"/>
            <a:r>
              <a:rPr lang="en-NZ" dirty="0"/>
              <a:t>myapps</a:t>
            </a:r>
          </a:p>
        </p:txBody>
      </p:sp>
      <p:sp>
        <p:nvSpPr>
          <p:cNvPr id="3" name="Rectangle 2">
            <a:extLst>
              <a:ext uri="{FF2B5EF4-FFF2-40B4-BE49-F238E27FC236}">
                <a16:creationId xmlns="" xmlns:a16="http://schemas.microsoft.com/office/drawing/2014/main" id="{BC20C01A-1731-49D8-BA7B-09EF41963F5E}"/>
              </a:ext>
            </a:extLst>
          </p:cNvPr>
          <p:cNvSpPr/>
          <p:nvPr/>
        </p:nvSpPr>
        <p:spPr>
          <a:xfrm>
            <a:off x="4371136" y="5945534"/>
            <a:ext cx="4370877" cy="461665"/>
          </a:xfrm>
          <a:prstGeom prst="rect">
            <a:avLst/>
          </a:prstGeom>
        </p:spPr>
        <p:txBody>
          <a:bodyPr wrap="none">
            <a:spAutoFit/>
          </a:bodyPr>
          <a:lstStyle/>
          <a:p>
            <a:r>
              <a:rPr lang="en-NZ" sz="2400" dirty="0"/>
              <a:t>https://myapps.microsoft.com/</a:t>
            </a:r>
          </a:p>
        </p:txBody>
      </p:sp>
      <p:pic>
        <p:nvPicPr>
          <p:cNvPr id="5" name="Snagit_SNG840">
            <a:extLst>
              <a:ext uri="{FF2B5EF4-FFF2-40B4-BE49-F238E27FC236}">
                <a16:creationId xmlns="" xmlns:a16="http://schemas.microsoft.com/office/drawing/2014/main" id="{619F137E-2A3D-4FA1-AE4D-A5A65EC9DAFE}"/>
              </a:ext>
            </a:extLst>
          </p:cNvPr>
          <p:cNvPicPr>
            <a:picLocks noChangeAspect="1"/>
          </p:cNvPicPr>
          <p:nvPr/>
        </p:nvPicPr>
        <p:blipFill>
          <a:blip r:embed="rId2"/>
          <a:stretch>
            <a:fillRect/>
          </a:stretch>
        </p:blipFill>
        <p:spPr>
          <a:xfrm>
            <a:off x="742047" y="1892500"/>
            <a:ext cx="10952381" cy="3209524"/>
          </a:xfrm>
          <a:prstGeom prst="rect">
            <a:avLst/>
          </a:prstGeom>
        </p:spPr>
      </p:pic>
    </p:spTree>
    <p:extLst>
      <p:ext uri="{BB962C8B-B14F-4D97-AF65-F5344CB8AC3E}">
        <p14:creationId xmlns:p14="http://schemas.microsoft.com/office/powerpoint/2010/main" val="4171105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Conditional Access</a:t>
            </a:r>
          </a:p>
        </p:txBody>
      </p:sp>
      <p:sp>
        <p:nvSpPr>
          <p:cNvPr id="3" name="Text Placeholder 2"/>
          <p:cNvSpPr>
            <a:spLocks noGrp="1"/>
          </p:cNvSpPr>
          <p:nvPr>
            <p:ph type="body" sz="quarter" idx="12"/>
          </p:nvPr>
        </p:nvSpPr>
        <p:spPr/>
        <p:txBody>
          <a:bodyPr/>
          <a:lstStyle/>
          <a:p>
            <a:endParaRPr lang="en-NZ" dirty="0"/>
          </a:p>
        </p:txBody>
      </p:sp>
    </p:spTree>
    <p:extLst>
      <p:ext uri="{BB962C8B-B14F-4D97-AF65-F5344CB8AC3E}">
        <p14:creationId xmlns:p14="http://schemas.microsoft.com/office/powerpoint/2010/main" val="2857550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How users access your cloud applications</a:t>
            </a:r>
          </a:p>
        </p:txBody>
      </p:sp>
      <p:sp>
        <p:nvSpPr>
          <p:cNvPr id="5" name="Rectangle 2"/>
          <p:cNvSpPr>
            <a:spLocks noGrp="1" noChangeArrowheads="1"/>
          </p:cNvSpPr>
          <p:nvPr>
            <p:ph type="body" sz="quarter" idx="10"/>
          </p:nvPr>
        </p:nvSpPr>
        <p:spPr bwMode="auto">
          <a:xfrm>
            <a:off x="35278" y="1399139"/>
            <a:ext cx="1257998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1"/>
                </a:solidFill>
                <a:latin typeface="Segoe UI" panose="020B0502040204020203" pitchFamily="34" charset="0"/>
                <a:cs typeface="Segoe UI" panose="020B0502040204020203" pitchFamily="34" charset="0"/>
              </a:rPr>
              <a:t>Users and groups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solidFill>
                <a:schemeClr val="tx1"/>
              </a:solidFill>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1"/>
                </a:solidFill>
                <a:latin typeface="Segoe UI" panose="020B0502040204020203" pitchFamily="34" charset="0"/>
                <a:cs typeface="Segoe UI" panose="020B0502040204020203" pitchFamily="34" charset="0"/>
              </a:rPr>
              <a:t>Cloud applications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solidFill>
                <a:schemeClr val="tx1"/>
              </a:solidFill>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1"/>
                </a:solidFill>
                <a:latin typeface="Segoe UI" panose="020B0502040204020203" pitchFamily="34" charset="0"/>
                <a:cs typeface="Segoe UI" panose="020B0502040204020203" pitchFamily="34" charset="0"/>
              </a:rPr>
              <a:t>Sign-in risk</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solidFill>
                <a:schemeClr val="tx1"/>
              </a:solidFill>
              <a:latin typeface="Segoe UI" panose="020B0502040204020203" pitchFamily="34" charset="0"/>
              <a:cs typeface="Segoe UI" panose="020B0502040204020203" pitchFamily="34" charset="0"/>
            </a:endParaRPr>
          </a:p>
          <a:p>
            <a:pPr marL="342900" lvl="0" indent="-342900" defTabSz="914400" eaLnBrk="0" fontAlgn="base" hangingPunct="0">
              <a:lnSpc>
                <a:spcPct val="100000"/>
              </a:lnSpc>
              <a:spcBef>
                <a:spcPct val="0"/>
              </a:spcBef>
              <a:spcAft>
                <a:spcPct val="0"/>
              </a:spcAft>
              <a:buSzTx/>
              <a:buFont typeface="Arial" panose="020B0604020202020204" pitchFamily="34" charset="0"/>
              <a:buChar char="•"/>
            </a:pPr>
            <a:r>
              <a:rPr lang="en-NZ" sz="2400" dirty="0">
                <a:latin typeface="+mn-lt"/>
              </a:rPr>
              <a:t>Device platforms</a:t>
            </a:r>
          </a:p>
          <a:p>
            <a:pPr marL="342900" lvl="0" indent="-342900" defTabSz="914400" eaLnBrk="0" fontAlgn="base" hangingPunct="0">
              <a:lnSpc>
                <a:spcPct val="100000"/>
              </a:lnSpc>
              <a:spcBef>
                <a:spcPct val="0"/>
              </a:spcBef>
              <a:spcAft>
                <a:spcPct val="0"/>
              </a:spcAft>
              <a:buSzTx/>
              <a:buFont typeface="Arial" panose="020B0604020202020204" pitchFamily="34" charset="0"/>
              <a:buChar char="•"/>
            </a:pPr>
            <a:endParaRPr lang="en-NZ" altLang="en-US" sz="2400" dirty="0">
              <a:solidFill>
                <a:schemeClr val="tx1"/>
              </a:solidFill>
              <a:latin typeface="+mn-lt"/>
              <a:cs typeface="Segoe UI" panose="020B0502040204020203" pitchFamily="34" charset="0"/>
            </a:endParaRPr>
          </a:p>
          <a:p>
            <a:pPr marL="342900" lvl="0" indent="-342900" defTabSz="914400" eaLnBrk="0" fontAlgn="base" hangingPunct="0">
              <a:lnSpc>
                <a:spcPct val="100000"/>
              </a:lnSpc>
              <a:spcBef>
                <a:spcPct val="0"/>
              </a:spcBef>
              <a:spcAft>
                <a:spcPct val="0"/>
              </a:spcAft>
              <a:buSzTx/>
              <a:buFont typeface="Arial" panose="020B0604020202020204" pitchFamily="34" charset="0"/>
              <a:buChar char="•"/>
            </a:pPr>
            <a:r>
              <a:rPr lang="en-NZ" altLang="en-US" sz="2400" dirty="0">
                <a:solidFill>
                  <a:schemeClr val="tx1"/>
                </a:solidFill>
                <a:latin typeface="+mn-lt"/>
                <a:cs typeface="Segoe UI" panose="020B0502040204020203" pitchFamily="34" charset="0"/>
              </a:rPr>
              <a:t>Locations</a:t>
            </a:r>
          </a:p>
          <a:p>
            <a:pPr marL="342900" lvl="0" indent="-342900" defTabSz="914400" eaLnBrk="0" fontAlgn="base" hangingPunct="0">
              <a:lnSpc>
                <a:spcPct val="100000"/>
              </a:lnSpc>
              <a:spcBef>
                <a:spcPct val="0"/>
              </a:spcBef>
              <a:spcAft>
                <a:spcPct val="0"/>
              </a:spcAft>
              <a:buSzTx/>
              <a:buFont typeface="Arial" panose="020B0604020202020204" pitchFamily="34" charset="0"/>
              <a:buChar char="•"/>
            </a:pPr>
            <a:endParaRPr lang="en-NZ" altLang="en-US" sz="2400" dirty="0">
              <a:solidFill>
                <a:schemeClr val="tx1"/>
              </a:solidFill>
              <a:latin typeface="+mn-lt"/>
              <a:cs typeface="Segoe UI" panose="020B0502040204020203" pitchFamily="34" charset="0"/>
            </a:endParaRPr>
          </a:p>
          <a:p>
            <a:pPr marL="342900" lvl="0" indent="-342900" defTabSz="914400" eaLnBrk="0" fontAlgn="base" hangingPunct="0">
              <a:lnSpc>
                <a:spcPct val="100000"/>
              </a:lnSpc>
              <a:spcBef>
                <a:spcPct val="0"/>
              </a:spcBef>
              <a:spcAft>
                <a:spcPct val="0"/>
              </a:spcAft>
              <a:buSzTx/>
              <a:buFont typeface="Arial" panose="020B0604020202020204" pitchFamily="34" charset="0"/>
              <a:buChar char="•"/>
            </a:pPr>
            <a:r>
              <a:rPr lang="en-NZ" altLang="en-US" sz="2400" dirty="0">
                <a:solidFill>
                  <a:schemeClr val="tx1"/>
                </a:solidFill>
                <a:latin typeface="+mn-lt"/>
                <a:cs typeface="Segoe UI" panose="020B0502040204020203" pitchFamily="34" charset="0"/>
              </a:rPr>
              <a:t>Client applications</a:t>
            </a:r>
          </a:p>
          <a:p>
            <a:pPr marL="342900" lvl="0" indent="-342900" defTabSz="914400" eaLnBrk="0" fontAlgn="base" hangingPunct="0">
              <a:lnSpc>
                <a:spcPct val="100000"/>
              </a:lnSpc>
              <a:spcBef>
                <a:spcPct val="0"/>
              </a:spcBef>
              <a:spcAft>
                <a:spcPct val="0"/>
              </a:spcAft>
              <a:buSzTx/>
              <a:buFont typeface="Arial" panose="020B0604020202020204" pitchFamily="34" charset="0"/>
              <a:buChar char="•"/>
            </a:pPr>
            <a:endParaRPr lang="en-NZ" altLang="en-US" sz="2400" dirty="0">
              <a:solidFill>
                <a:schemeClr val="tx1"/>
              </a:solidFill>
              <a:latin typeface="+mn-lt"/>
              <a:cs typeface="Segoe UI" panose="020B0502040204020203" pitchFamily="34" charset="0"/>
            </a:endParaRPr>
          </a:p>
          <a:p>
            <a:pPr marL="342900" lvl="0" indent="-342900" defTabSz="914400" eaLnBrk="0" fontAlgn="base" hangingPunct="0">
              <a:lnSpc>
                <a:spcPct val="100000"/>
              </a:lnSpc>
              <a:spcBef>
                <a:spcPct val="0"/>
              </a:spcBef>
              <a:spcAft>
                <a:spcPct val="0"/>
              </a:spcAft>
              <a:buSzTx/>
              <a:buFont typeface="Arial" panose="020B0604020202020204" pitchFamily="34" charset="0"/>
              <a:buChar char="•"/>
            </a:pPr>
            <a:r>
              <a:rPr lang="en-NZ" altLang="en-US" sz="2400" dirty="0">
                <a:solidFill>
                  <a:schemeClr val="tx1"/>
                </a:solidFill>
                <a:latin typeface="+mn-lt"/>
                <a:cs typeface="Segoe UI" panose="020B0502040204020203" pitchFamily="34" charset="0"/>
              </a:rPr>
              <a:t>What-If</a:t>
            </a:r>
            <a:endParaRPr lang="en-US" altLang="en-US" sz="2400" dirty="0">
              <a:solidFill>
                <a:schemeClr val="tx1"/>
              </a:solidFill>
              <a:latin typeface="+mn-lt"/>
              <a:cs typeface="Segoe UI" panose="020B0502040204020203"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468820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market place</a:t>
            </a:r>
          </a:p>
        </p:txBody>
      </p:sp>
      <p:sp>
        <p:nvSpPr>
          <p:cNvPr id="3" name="Text Placeholder 2"/>
          <p:cNvSpPr>
            <a:spLocks noGrp="1"/>
          </p:cNvSpPr>
          <p:nvPr>
            <p:ph type="body" sz="quarter" idx="12"/>
          </p:nvPr>
        </p:nvSpPr>
        <p:spPr/>
        <p:txBody>
          <a:bodyPr/>
          <a:lstStyle/>
          <a:p>
            <a:r>
              <a:rPr lang="en-NZ" dirty="0"/>
              <a:t>https://azuremarketplace.microsoft.com/en-us/marketplace/</a:t>
            </a:r>
          </a:p>
        </p:txBody>
      </p:sp>
    </p:spTree>
    <p:extLst>
      <p:ext uri="{BB962C8B-B14F-4D97-AF65-F5344CB8AC3E}">
        <p14:creationId xmlns:p14="http://schemas.microsoft.com/office/powerpoint/2010/main" val="984580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wrappers</a:t>
            </a:r>
          </a:p>
        </p:txBody>
      </p:sp>
      <p:sp>
        <p:nvSpPr>
          <p:cNvPr id="3" name="Text Placeholder 2"/>
          <p:cNvSpPr>
            <a:spLocks noGrp="1"/>
          </p:cNvSpPr>
          <p:nvPr>
            <p:ph type="body" sz="quarter" idx="12"/>
          </p:nvPr>
        </p:nvSpPr>
        <p:spPr/>
        <p:txBody>
          <a:bodyPr/>
          <a:lstStyle/>
          <a:p>
            <a:endParaRPr lang="en-NZ" dirty="0"/>
          </a:p>
        </p:txBody>
      </p:sp>
    </p:spTree>
    <p:extLst>
      <p:ext uri="{BB962C8B-B14F-4D97-AF65-F5344CB8AC3E}">
        <p14:creationId xmlns:p14="http://schemas.microsoft.com/office/powerpoint/2010/main" val="2937174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Editions</a:t>
            </a:r>
          </a:p>
        </p:txBody>
      </p:sp>
      <p:sp>
        <p:nvSpPr>
          <p:cNvPr id="3" name="Text Placeholder 2"/>
          <p:cNvSpPr>
            <a:spLocks noGrp="1"/>
          </p:cNvSpPr>
          <p:nvPr>
            <p:ph type="body" sz="quarter" idx="12"/>
          </p:nvPr>
        </p:nvSpPr>
        <p:spPr/>
        <p:txBody>
          <a:bodyPr/>
          <a:lstStyle/>
          <a:p>
            <a:endParaRPr lang="en-NZ" dirty="0"/>
          </a:p>
        </p:txBody>
      </p:sp>
    </p:spTree>
    <p:extLst>
      <p:ext uri="{BB962C8B-B14F-4D97-AF65-F5344CB8AC3E}">
        <p14:creationId xmlns:p14="http://schemas.microsoft.com/office/powerpoint/2010/main" val="1796214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93536767"/>
              </p:ext>
            </p:extLst>
          </p:nvPr>
        </p:nvGraphicFramePr>
        <p:xfrm>
          <a:off x="385589" y="1265014"/>
          <a:ext cx="11632549"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853654" y="186605"/>
            <a:ext cx="8424936" cy="849463"/>
          </a:xfrm>
          <a:prstGeom prst="rect">
            <a:avLst/>
          </a:prstGeom>
          <a:noFill/>
        </p:spPr>
        <p:txBody>
          <a:bodyPr wrap="square" lIns="182880" tIns="146304" rIns="182880" bIns="146304" rtlCol="0">
            <a:spAutoFit/>
          </a:bodyPr>
          <a:lstStyle/>
          <a:p>
            <a:pPr algn="ctr">
              <a:lnSpc>
                <a:spcPct val="90000"/>
              </a:lnSpc>
              <a:spcAft>
                <a:spcPts val="600"/>
              </a:spcAft>
            </a:pPr>
            <a:r>
              <a:rPr lang="en-NZ" sz="4000" dirty="0">
                <a:gradFill>
                  <a:gsLst>
                    <a:gs pos="2917">
                      <a:srgbClr val="FFFFFF"/>
                    </a:gs>
                    <a:gs pos="30000">
                      <a:srgbClr val="FFFFFF"/>
                    </a:gs>
                  </a:gsLst>
                  <a:lin ang="5400000" scaled="0"/>
                </a:gradFill>
                <a:latin typeface="+mj-lt"/>
              </a:rPr>
              <a:t>Wrappers around the protocols</a:t>
            </a:r>
          </a:p>
        </p:txBody>
      </p:sp>
    </p:spTree>
    <p:extLst>
      <p:ext uri="{BB962C8B-B14F-4D97-AF65-F5344CB8AC3E}">
        <p14:creationId xmlns:p14="http://schemas.microsoft.com/office/powerpoint/2010/main" val="153175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03" y="616942"/>
            <a:ext cx="10056812" cy="2751698"/>
          </a:xfrm>
        </p:spPr>
        <p:txBody>
          <a:bodyPr/>
          <a:lstStyle/>
          <a:p>
            <a:r>
              <a:rPr lang="en-NZ" sz="4000" dirty="0"/>
              <a:t>Active Directory Authentication Library (ADAL)</a:t>
            </a:r>
          </a:p>
        </p:txBody>
      </p:sp>
      <p:sp>
        <p:nvSpPr>
          <p:cNvPr id="3" name="Text Placeholder 2"/>
          <p:cNvSpPr>
            <a:spLocks noGrp="1"/>
          </p:cNvSpPr>
          <p:nvPr>
            <p:ph type="body" sz="quarter" idx="12"/>
          </p:nvPr>
        </p:nvSpPr>
        <p:spPr/>
        <p:txBody>
          <a:bodyPr/>
          <a:lstStyle/>
          <a:p>
            <a:endParaRPr lang="en-NZ" dirty="0"/>
          </a:p>
        </p:txBody>
      </p:sp>
    </p:spTree>
    <p:extLst>
      <p:ext uri="{BB962C8B-B14F-4D97-AF65-F5344CB8AC3E}">
        <p14:creationId xmlns:p14="http://schemas.microsoft.com/office/powerpoint/2010/main" val="541781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NZ" sz="4000" dirty="0"/>
              <a:t>ADAL Mission statement</a:t>
            </a:r>
          </a:p>
        </p:txBody>
      </p:sp>
      <p:sp>
        <p:nvSpPr>
          <p:cNvPr id="4" name="Text Placeholder 3"/>
          <p:cNvSpPr>
            <a:spLocks noGrp="1"/>
          </p:cNvSpPr>
          <p:nvPr>
            <p:ph type="body" sz="quarter" idx="10"/>
          </p:nvPr>
        </p:nvSpPr>
        <p:spPr>
          <a:xfrm>
            <a:off x="739588" y="2113803"/>
            <a:ext cx="10784541" cy="1735860"/>
          </a:xfrm>
        </p:spPr>
        <p:txBody>
          <a:bodyPr/>
          <a:lstStyle/>
          <a:p>
            <a:pPr algn="ctr"/>
            <a:r>
              <a:rPr lang="en-US" sz="2800" dirty="0">
                <a:latin typeface="+mn-lt"/>
              </a:rPr>
              <a:t>The Active Directory Authentication Library (ADAL) is a library meant to help developers to take advantage of Azure Active Directory for enabling client applications to access protected resources</a:t>
            </a:r>
            <a:endParaRPr lang="en-NZ" sz="2800" dirty="0">
              <a:latin typeface="+mn-lt"/>
            </a:endParaRPr>
          </a:p>
        </p:txBody>
      </p:sp>
    </p:spTree>
    <p:extLst>
      <p:ext uri="{BB962C8B-B14F-4D97-AF65-F5344CB8AC3E}">
        <p14:creationId xmlns:p14="http://schemas.microsoft.com/office/powerpoint/2010/main" val="425382833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627008143"/>
              </p:ext>
            </p:extLst>
          </p:nvPr>
        </p:nvGraphicFramePr>
        <p:xfrm>
          <a:off x="385589" y="288623"/>
          <a:ext cx="11632549" cy="6376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8369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Active </a:t>
            </a:r>
            <a:r>
              <a:rPr lang="en-US" sz="4000" dirty="0"/>
              <a:t>Directory</a:t>
            </a:r>
            <a:r>
              <a:rPr lang="en-US" dirty="0"/>
              <a:t> Authentication Library</a:t>
            </a:r>
            <a:endParaRPr lang="en-NZ" dirty="0"/>
          </a:p>
        </p:txBody>
      </p:sp>
      <p:sp>
        <p:nvSpPr>
          <p:cNvPr id="3" name="Text Placeholder 2"/>
          <p:cNvSpPr>
            <a:spLocks noGrp="1"/>
          </p:cNvSpPr>
          <p:nvPr>
            <p:ph type="body" sz="quarter" idx="10"/>
          </p:nvPr>
        </p:nvSpPr>
        <p:spPr>
          <a:xfrm>
            <a:off x="97557" y="1221158"/>
            <a:ext cx="12064281" cy="2492990"/>
          </a:xfrm>
        </p:spPr>
        <p:txBody>
          <a:bodyPr/>
          <a:lstStyle/>
          <a:p>
            <a:endParaRPr lang="en-NZ" sz="2000" dirty="0">
              <a:solidFill>
                <a:srgbClr val="0000FF"/>
              </a:solidFill>
              <a:highlight>
                <a:srgbClr val="FFFFFF"/>
              </a:highlight>
            </a:endParaRPr>
          </a:p>
          <a:p>
            <a:r>
              <a:rPr lang="en-NZ" sz="2000" dirty="0">
                <a:solidFill>
                  <a:srgbClr val="0000FF"/>
                </a:solidFill>
                <a:highlight>
                  <a:srgbClr val="FFFFFF"/>
                </a:highlight>
              </a:rPr>
              <a:t>string</a:t>
            </a:r>
            <a:r>
              <a:rPr lang="en-NZ" sz="2000" dirty="0">
                <a:solidFill>
                  <a:srgbClr val="000000"/>
                </a:solidFill>
                <a:highlight>
                  <a:srgbClr val="FFFFFF"/>
                </a:highlight>
              </a:rPr>
              <a:t> clientId = </a:t>
            </a:r>
            <a:r>
              <a:rPr lang="en-NZ" sz="2000" dirty="0">
                <a:solidFill>
                  <a:srgbClr val="A31515"/>
                </a:solidFill>
                <a:highlight>
                  <a:srgbClr val="FFFFFF"/>
                </a:highlight>
              </a:rPr>
              <a:t>"[Enter client ID as obtained from Azure Portal]"</a:t>
            </a:r>
            <a:r>
              <a:rPr lang="en-NZ" sz="2000" dirty="0">
                <a:solidFill>
                  <a:srgbClr val="000000"/>
                </a:solidFill>
                <a:highlight>
                  <a:srgbClr val="FFFFFF"/>
                </a:highlight>
              </a:rPr>
              <a:t>;</a:t>
            </a:r>
          </a:p>
          <a:p>
            <a:r>
              <a:rPr lang="en-NZ" sz="2000" dirty="0">
                <a:solidFill>
                  <a:srgbClr val="0000FF"/>
                </a:solidFill>
                <a:highlight>
                  <a:srgbClr val="FFFFFF"/>
                </a:highlight>
              </a:rPr>
              <a:t>string</a:t>
            </a:r>
            <a:r>
              <a:rPr lang="en-NZ" sz="2000" dirty="0">
                <a:solidFill>
                  <a:srgbClr val="000000"/>
                </a:solidFill>
                <a:highlight>
                  <a:srgbClr val="FFFFFF"/>
                </a:highlight>
              </a:rPr>
              <a:t> authority = </a:t>
            </a:r>
            <a:r>
              <a:rPr lang="en-NZ" sz="2000" dirty="0">
                <a:solidFill>
                  <a:srgbClr val="A31515"/>
                </a:solidFill>
                <a:highlight>
                  <a:srgbClr val="FFFFFF"/>
                </a:highlight>
              </a:rPr>
              <a:t>"https://login.windows.net/[your tenant name]"</a:t>
            </a:r>
            <a:r>
              <a:rPr lang="en-NZ" sz="2000" dirty="0">
                <a:solidFill>
                  <a:srgbClr val="000000"/>
                </a:solidFill>
                <a:highlight>
                  <a:srgbClr val="FFFFFF"/>
                </a:highlight>
              </a:rPr>
              <a:t>;</a:t>
            </a:r>
          </a:p>
          <a:p>
            <a:r>
              <a:rPr lang="en-NZ" sz="2000" dirty="0">
                <a:solidFill>
                  <a:srgbClr val="0000FF"/>
                </a:solidFill>
                <a:highlight>
                  <a:srgbClr val="FFFFFF"/>
                </a:highlight>
              </a:rPr>
              <a:t>string</a:t>
            </a:r>
            <a:r>
              <a:rPr lang="en-NZ" sz="2000" dirty="0">
                <a:solidFill>
                  <a:srgbClr val="000000"/>
                </a:solidFill>
                <a:highlight>
                  <a:srgbClr val="FFFFFF"/>
                </a:highlight>
              </a:rPr>
              <a:t> myURI = </a:t>
            </a:r>
            <a:r>
              <a:rPr lang="en-NZ" sz="2000" dirty="0">
                <a:solidFill>
                  <a:srgbClr val="A31515"/>
                </a:solidFill>
                <a:highlight>
                  <a:srgbClr val="FFFFFF"/>
                </a:highlight>
              </a:rPr>
              <a:t>"[Enter App ID URI of your service]"</a:t>
            </a:r>
            <a:r>
              <a:rPr lang="en-NZ" sz="2000" dirty="0">
                <a:solidFill>
                  <a:srgbClr val="000000"/>
                </a:solidFill>
                <a:highlight>
                  <a:srgbClr val="FFFFFF"/>
                </a:highlight>
              </a:rPr>
              <a:t>;</a:t>
            </a:r>
          </a:p>
          <a:p>
            <a:endParaRPr lang="en-NZ" sz="2000" dirty="0">
              <a:solidFill>
                <a:srgbClr val="000000"/>
              </a:solidFill>
              <a:highlight>
                <a:srgbClr val="FFFFFF"/>
              </a:highlight>
            </a:endParaRPr>
          </a:p>
          <a:p>
            <a:r>
              <a:rPr lang="en-NZ" sz="2000" dirty="0">
                <a:solidFill>
                  <a:srgbClr val="2B91AF"/>
                </a:solidFill>
                <a:highlight>
                  <a:srgbClr val="FFFFFF"/>
                </a:highlight>
              </a:rPr>
              <a:t>AuthenticationContext</a:t>
            </a:r>
            <a:r>
              <a:rPr lang="en-NZ" sz="2000" dirty="0">
                <a:solidFill>
                  <a:srgbClr val="000000"/>
                </a:solidFill>
                <a:highlight>
                  <a:srgbClr val="FFFFFF"/>
                </a:highlight>
              </a:rPr>
              <a:t> authContext = </a:t>
            </a:r>
            <a:r>
              <a:rPr lang="en-NZ" sz="2000" dirty="0">
                <a:solidFill>
                  <a:srgbClr val="0000FF"/>
                </a:solidFill>
                <a:highlight>
                  <a:srgbClr val="FFFFFF"/>
                </a:highlight>
              </a:rPr>
              <a:t>new</a:t>
            </a:r>
            <a:r>
              <a:rPr lang="en-NZ" sz="2000" dirty="0">
                <a:solidFill>
                  <a:srgbClr val="000000"/>
                </a:solidFill>
                <a:highlight>
                  <a:srgbClr val="FFFFFF"/>
                </a:highlight>
              </a:rPr>
              <a:t> </a:t>
            </a:r>
            <a:r>
              <a:rPr lang="en-NZ" sz="2000" dirty="0">
                <a:solidFill>
                  <a:srgbClr val="2B91AF"/>
                </a:solidFill>
                <a:highlight>
                  <a:srgbClr val="FFFFFF"/>
                </a:highlight>
              </a:rPr>
              <a:t>AuthenticationContext</a:t>
            </a:r>
            <a:r>
              <a:rPr lang="en-NZ" sz="2000" dirty="0">
                <a:solidFill>
                  <a:srgbClr val="000000"/>
                </a:solidFill>
                <a:highlight>
                  <a:srgbClr val="FFFFFF"/>
                </a:highlight>
              </a:rPr>
              <a:t>(authority);</a:t>
            </a:r>
          </a:p>
          <a:p>
            <a:r>
              <a:rPr lang="en-NZ" sz="2000" dirty="0">
                <a:solidFill>
                  <a:srgbClr val="2B91AF"/>
                </a:solidFill>
                <a:highlight>
                  <a:srgbClr val="FFFFFF"/>
                </a:highlight>
              </a:rPr>
              <a:t>AuthenticationResult</a:t>
            </a:r>
            <a:r>
              <a:rPr lang="en-NZ" sz="2000" dirty="0">
                <a:solidFill>
                  <a:srgbClr val="000000"/>
                </a:solidFill>
                <a:highlight>
                  <a:srgbClr val="FFFFFF"/>
                </a:highlight>
              </a:rPr>
              <a:t> result = </a:t>
            </a:r>
            <a:r>
              <a:rPr lang="en-NZ" sz="2000" dirty="0">
                <a:solidFill>
                  <a:srgbClr val="0000FF"/>
                </a:solidFill>
                <a:highlight>
                  <a:srgbClr val="FFFFFF"/>
                </a:highlight>
              </a:rPr>
              <a:t>await</a:t>
            </a:r>
            <a:r>
              <a:rPr lang="en-NZ" sz="2000" dirty="0">
                <a:solidFill>
                  <a:srgbClr val="000000"/>
                </a:solidFill>
                <a:highlight>
                  <a:srgbClr val="FFFFFF"/>
                </a:highlight>
              </a:rPr>
              <a:t> authContext.AcquireTokenAsync(myURI, clientId);</a:t>
            </a:r>
            <a:endParaRPr lang="en-NZ" sz="2000" dirty="0"/>
          </a:p>
        </p:txBody>
      </p:sp>
      <p:pic>
        <p:nvPicPr>
          <p:cNvPr id="4" name="Picture 3"/>
          <p:cNvPicPr>
            <a:picLocks noChangeAspect="1"/>
          </p:cNvPicPr>
          <p:nvPr/>
        </p:nvPicPr>
        <p:blipFill>
          <a:blip r:embed="rId2"/>
          <a:stretch>
            <a:fillRect/>
          </a:stretch>
        </p:blipFill>
        <p:spPr>
          <a:xfrm>
            <a:off x="883120" y="5061416"/>
            <a:ext cx="4897661" cy="971463"/>
          </a:xfrm>
          <a:prstGeom prst="rect">
            <a:avLst/>
          </a:prstGeom>
        </p:spPr>
      </p:pic>
      <p:pic>
        <p:nvPicPr>
          <p:cNvPr id="5" name="Picture 4"/>
          <p:cNvPicPr>
            <a:picLocks noChangeAspect="1"/>
          </p:cNvPicPr>
          <p:nvPr/>
        </p:nvPicPr>
        <p:blipFill>
          <a:blip r:embed="rId3"/>
          <a:stretch>
            <a:fillRect/>
          </a:stretch>
        </p:blipFill>
        <p:spPr>
          <a:xfrm>
            <a:off x="3320310" y="4732274"/>
            <a:ext cx="6626309" cy="1000606"/>
          </a:xfrm>
          <a:prstGeom prst="rect">
            <a:avLst/>
          </a:prstGeom>
        </p:spPr>
      </p:pic>
      <p:pic>
        <p:nvPicPr>
          <p:cNvPr id="7" name="Picture 6"/>
          <p:cNvPicPr>
            <a:picLocks noChangeAspect="1"/>
          </p:cNvPicPr>
          <p:nvPr/>
        </p:nvPicPr>
        <p:blipFill>
          <a:blip r:embed="rId4"/>
          <a:stretch>
            <a:fillRect/>
          </a:stretch>
        </p:blipFill>
        <p:spPr>
          <a:xfrm>
            <a:off x="5114132" y="4813695"/>
            <a:ext cx="6363977" cy="1466907"/>
          </a:xfrm>
          <a:prstGeom prst="rect">
            <a:avLst/>
          </a:prstGeom>
        </p:spPr>
      </p:pic>
      <p:sp>
        <p:nvSpPr>
          <p:cNvPr id="8" name="Rectangle 7"/>
          <p:cNvSpPr/>
          <p:nvPr/>
        </p:nvSpPr>
        <p:spPr bwMode="auto">
          <a:xfrm>
            <a:off x="1177677" y="1541992"/>
            <a:ext cx="1224136" cy="443102"/>
          </a:xfrm>
          <a:prstGeom prst="rect">
            <a:avLst/>
          </a:prstGeom>
          <a:noFill/>
          <a:ln w="635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solidFill>
                <a:srgbClr val="FF0000"/>
              </a:solidFill>
              <a:ea typeface="Segoe UI" pitchFamily="34" charset="0"/>
              <a:cs typeface="Segoe UI" pitchFamily="34" charset="0"/>
            </a:endParaRPr>
          </a:p>
        </p:txBody>
      </p:sp>
      <p:sp>
        <p:nvSpPr>
          <p:cNvPr id="12" name="Rectangle 11"/>
          <p:cNvSpPr/>
          <p:nvPr/>
        </p:nvSpPr>
        <p:spPr bwMode="auto">
          <a:xfrm>
            <a:off x="1177677" y="1913086"/>
            <a:ext cx="1296144" cy="385842"/>
          </a:xfrm>
          <a:prstGeom prst="rect">
            <a:avLst/>
          </a:prstGeom>
          <a:noFill/>
          <a:ln w="635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solidFill>
                <a:srgbClr val="FF0000"/>
              </a:solidFill>
              <a:ea typeface="Segoe UI" pitchFamily="34" charset="0"/>
              <a:cs typeface="Segoe UI" pitchFamily="34" charset="0"/>
            </a:endParaRPr>
          </a:p>
        </p:txBody>
      </p:sp>
      <p:sp>
        <p:nvSpPr>
          <p:cNvPr id="13" name="Rectangle 12"/>
          <p:cNvSpPr/>
          <p:nvPr/>
        </p:nvSpPr>
        <p:spPr bwMode="auto">
          <a:xfrm>
            <a:off x="1105669" y="2272606"/>
            <a:ext cx="936104" cy="397416"/>
          </a:xfrm>
          <a:prstGeom prst="rect">
            <a:avLst/>
          </a:prstGeom>
          <a:noFill/>
          <a:ln w="635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solidFill>
                <a:srgbClr val="FF0000"/>
              </a:solidFill>
              <a:ea typeface="Segoe UI" pitchFamily="34" charset="0"/>
              <a:cs typeface="Segoe UI" pitchFamily="34" charset="0"/>
            </a:endParaRPr>
          </a:p>
        </p:txBody>
      </p:sp>
      <p:sp>
        <p:nvSpPr>
          <p:cNvPr id="14" name="Rectangle 13"/>
          <p:cNvSpPr/>
          <p:nvPr/>
        </p:nvSpPr>
        <p:spPr bwMode="auto">
          <a:xfrm>
            <a:off x="112043" y="2911905"/>
            <a:ext cx="3153866" cy="443102"/>
          </a:xfrm>
          <a:prstGeom prst="rect">
            <a:avLst/>
          </a:prstGeom>
          <a:noFill/>
          <a:ln w="635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solidFill>
                <a:srgbClr val="FF0000"/>
              </a:solidFill>
              <a:ea typeface="Segoe UI" pitchFamily="34" charset="0"/>
              <a:cs typeface="Segoe UI" pitchFamily="34" charset="0"/>
            </a:endParaRPr>
          </a:p>
        </p:txBody>
      </p:sp>
      <p:sp>
        <p:nvSpPr>
          <p:cNvPr id="15" name="Rectangle 14"/>
          <p:cNvSpPr/>
          <p:nvPr/>
        </p:nvSpPr>
        <p:spPr bwMode="auto">
          <a:xfrm>
            <a:off x="135708" y="3278368"/>
            <a:ext cx="3009850" cy="443102"/>
          </a:xfrm>
          <a:prstGeom prst="rect">
            <a:avLst/>
          </a:prstGeom>
          <a:noFill/>
          <a:ln w="635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solidFill>
                <a:srgbClr val="FF0000"/>
              </a:solidFill>
              <a:ea typeface="Segoe UI" pitchFamily="34" charset="0"/>
              <a:cs typeface="Segoe UI" pitchFamily="34" charset="0"/>
            </a:endParaRPr>
          </a:p>
        </p:txBody>
      </p:sp>
      <p:sp>
        <p:nvSpPr>
          <p:cNvPr id="16" name="Rectangle 15"/>
          <p:cNvSpPr/>
          <p:nvPr/>
        </p:nvSpPr>
        <p:spPr bwMode="auto">
          <a:xfrm>
            <a:off x="6866309" y="3229682"/>
            <a:ext cx="2520280" cy="443102"/>
          </a:xfrm>
          <a:prstGeom prst="rect">
            <a:avLst/>
          </a:prstGeom>
          <a:noFill/>
          <a:ln w="635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solidFill>
                <a:srgbClr val="FF0000"/>
              </a:solidFill>
              <a:ea typeface="Segoe UI" pitchFamily="34" charset="0"/>
              <a:cs typeface="Segoe UI" pitchFamily="34" charset="0"/>
            </a:endParaRPr>
          </a:p>
        </p:txBody>
      </p:sp>
    </p:spTree>
    <p:extLst>
      <p:ext uri="{BB962C8B-B14F-4D97-AF65-F5344CB8AC3E}">
        <p14:creationId xmlns:p14="http://schemas.microsoft.com/office/powerpoint/2010/main" val="42831188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03" y="616942"/>
            <a:ext cx="10056812" cy="2751698"/>
          </a:xfrm>
        </p:spPr>
        <p:txBody>
          <a:bodyPr/>
          <a:lstStyle/>
          <a:p>
            <a:r>
              <a:rPr lang="en-NZ" sz="4000" dirty="0"/>
              <a:t>Azure AD as an IDP</a:t>
            </a:r>
          </a:p>
        </p:txBody>
      </p:sp>
      <p:sp>
        <p:nvSpPr>
          <p:cNvPr id="3" name="Text Placeholder 2"/>
          <p:cNvSpPr>
            <a:spLocks noGrp="1"/>
          </p:cNvSpPr>
          <p:nvPr>
            <p:ph type="body" sz="quarter" idx="12"/>
          </p:nvPr>
        </p:nvSpPr>
        <p:spPr/>
        <p:txBody>
          <a:bodyPr/>
          <a:lstStyle/>
          <a:p>
            <a:endParaRPr lang="en-NZ" dirty="0"/>
          </a:p>
        </p:txBody>
      </p:sp>
    </p:spTree>
    <p:extLst>
      <p:ext uri="{BB962C8B-B14F-4D97-AF65-F5344CB8AC3E}">
        <p14:creationId xmlns:p14="http://schemas.microsoft.com/office/powerpoint/2010/main" val="3500548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522008529"/>
              </p:ext>
            </p:extLst>
          </p:nvPr>
        </p:nvGraphicFramePr>
        <p:xfrm>
          <a:off x="293929" y="269540"/>
          <a:ext cx="11889564" cy="6396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3096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4000" dirty="0"/>
              <a:t>VS “Change Authentication”</a:t>
            </a:r>
          </a:p>
        </p:txBody>
      </p:sp>
      <p:sp>
        <p:nvSpPr>
          <p:cNvPr id="3" name="Text Placeholder 2"/>
          <p:cNvSpPr>
            <a:spLocks noGrp="1"/>
          </p:cNvSpPr>
          <p:nvPr>
            <p:ph type="body" sz="quarter" idx="12"/>
          </p:nvPr>
        </p:nvSpPr>
        <p:spPr/>
        <p:txBody>
          <a:bodyPr/>
          <a:lstStyle/>
          <a:p>
            <a:endParaRPr lang="en-NZ" dirty="0"/>
          </a:p>
        </p:txBody>
      </p:sp>
    </p:spTree>
    <p:extLst>
      <p:ext uri="{BB962C8B-B14F-4D97-AF65-F5344CB8AC3E}">
        <p14:creationId xmlns:p14="http://schemas.microsoft.com/office/powerpoint/2010/main" val="1247456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177677" y="1767446"/>
            <a:ext cx="10081119" cy="3530016"/>
          </a:xfrm>
          <a:prstGeom prst="rect">
            <a:avLst/>
          </a:prstGeom>
        </p:spPr>
      </p:pic>
      <p:sp>
        <p:nvSpPr>
          <p:cNvPr id="4" name="TextBox 3"/>
          <p:cNvSpPr txBox="1"/>
          <p:nvPr/>
        </p:nvSpPr>
        <p:spPr>
          <a:xfrm>
            <a:off x="1609725" y="184894"/>
            <a:ext cx="8424936" cy="849463"/>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NZ" sz="40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rPr>
              <a:t>Change authentication</a:t>
            </a:r>
          </a:p>
        </p:txBody>
      </p:sp>
      <p:sp>
        <p:nvSpPr>
          <p:cNvPr id="8" name="Rectangle 7"/>
          <p:cNvSpPr/>
          <p:nvPr/>
        </p:nvSpPr>
        <p:spPr bwMode="auto">
          <a:xfrm>
            <a:off x="6722293" y="4289350"/>
            <a:ext cx="2088232" cy="576064"/>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NZ"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930417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93701" y="1553046"/>
            <a:ext cx="9523809" cy="4523809"/>
          </a:xfrm>
          <a:prstGeom prst="rect">
            <a:avLst/>
          </a:prstGeom>
        </p:spPr>
      </p:pic>
      <p:sp>
        <p:nvSpPr>
          <p:cNvPr id="4" name="TextBox 3"/>
          <p:cNvSpPr txBox="1"/>
          <p:nvPr/>
        </p:nvSpPr>
        <p:spPr>
          <a:xfrm>
            <a:off x="1853654" y="186605"/>
            <a:ext cx="8424936" cy="849463"/>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NZ" sz="40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rPr>
              <a:t>Change authentication</a:t>
            </a:r>
          </a:p>
        </p:txBody>
      </p:sp>
      <p:sp>
        <p:nvSpPr>
          <p:cNvPr id="8" name="Rectangle 7"/>
          <p:cNvSpPr/>
          <p:nvPr/>
        </p:nvSpPr>
        <p:spPr bwMode="auto">
          <a:xfrm>
            <a:off x="4490045" y="3425254"/>
            <a:ext cx="2376264" cy="648072"/>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NZ"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p:cNvSpPr/>
          <p:nvPr/>
        </p:nvSpPr>
        <p:spPr bwMode="auto">
          <a:xfrm>
            <a:off x="1825749" y="3425254"/>
            <a:ext cx="2088232" cy="576064"/>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NZ"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p:cNvSpPr/>
          <p:nvPr/>
        </p:nvSpPr>
        <p:spPr bwMode="auto">
          <a:xfrm>
            <a:off x="4490045" y="4001318"/>
            <a:ext cx="1440160" cy="648072"/>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NZ"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590154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5" grpId="0" animBg="1"/>
      <p:bldP spid="5" grpId="1" animBg="1"/>
      <p:bldP spid="6" grpId="0" animBg="1"/>
      <p:bldP spid="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Azure Active Directory Editions</a:t>
            </a:r>
          </a:p>
        </p:txBody>
      </p:sp>
      <p:sp>
        <p:nvSpPr>
          <p:cNvPr id="5" name="Rectangle 2"/>
          <p:cNvSpPr>
            <a:spLocks noGrp="1" noChangeArrowheads="1"/>
          </p:cNvSpPr>
          <p:nvPr>
            <p:ph type="body" sz="quarter" idx="10"/>
          </p:nvPr>
        </p:nvSpPr>
        <p:spPr bwMode="auto">
          <a:xfrm>
            <a:off x="35278" y="1583804"/>
            <a:ext cx="1257998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Free</a:t>
            </a:r>
            <a:r>
              <a:rPr kumimoji="0" lang="en-US" altLang="en-US"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Basic</a:t>
            </a:r>
            <a:r>
              <a:rPr kumimoji="0" lang="en-US" altLang="en-US"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 RBAM, SSPR, Branding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Premium</a:t>
            </a:r>
            <a:r>
              <a:rPr kumimoji="0" lang="en-US" altLang="en-US"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P1 – MFA, Conditional Access, Connect Health</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b="1" dirty="0">
              <a:solidFill>
                <a:schemeClr val="tx1"/>
              </a:solidFill>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b="1" dirty="0">
                <a:solidFill>
                  <a:schemeClr val="tx1"/>
                </a:solidFill>
                <a:latin typeface="Segoe UI" panose="020B0502040204020203" pitchFamily="34" charset="0"/>
                <a:cs typeface="Segoe UI" panose="020B0502040204020203" pitchFamily="34" charset="0"/>
              </a:rPr>
              <a:t>Premium P2 – </a:t>
            </a:r>
            <a:r>
              <a:rPr lang="en-US" altLang="en-US" sz="2400" dirty="0">
                <a:solidFill>
                  <a:schemeClr val="tx1"/>
                </a:solidFill>
                <a:latin typeface="Segoe UI" panose="020B0502040204020203" pitchFamily="34" charset="0"/>
                <a:cs typeface="Segoe UI" panose="020B0502040204020203" pitchFamily="34" charset="0"/>
              </a:rPr>
              <a:t>Identity Protection, PIM</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O365 Applicatio</a:t>
            </a:r>
            <a:r>
              <a:rPr lang="en-US" altLang="en-US" sz="2400" b="1" dirty="0">
                <a:solidFill>
                  <a:schemeClr val="tx1"/>
                </a:solidFill>
                <a:latin typeface="Segoe UI" panose="020B0502040204020203" pitchFamily="34" charset="0"/>
                <a:cs typeface="Segoe UI" panose="020B0502040204020203" pitchFamily="34" charset="0"/>
              </a:rPr>
              <a:t>ns - </a:t>
            </a:r>
            <a:r>
              <a:rPr lang="en-US" altLang="en-US" sz="2400" dirty="0">
                <a:solidFill>
                  <a:schemeClr val="tx1"/>
                </a:solidFill>
                <a:latin typeface="Segoe UI" panose="020B0502040204020203" pitchFamily="34" charset="0"/>
                <a:cs typeface="Segoe UI" panose="020B0502040204020203" pitchFamily="34" charset="0"/>
              </a:rPr>
              <a:t>~Basic + P1</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b="1" dirty="0">
              <a:solidFill>
                <a:schemeClr val="tx1"/>
              </a:solidFill>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342900" lvl="0" indent="-342900" defTabSz="914400" eaLnBrk="0" fontAlgn="base" hangingPunct="0">
              <a:lnSpc>
                <a:spcPct val="100000"/>
              </a:lnSpc>
              <a:spcBef>
                <a:spcPct val="0"/>
              </a:spcBef>
              <a:spcAft>
                <a:spcPct val="0"/>
              </a:spcAft>
              <a:buSzTx/>
              <a:buFont typeface="Arial" panose="020B0604020202020204" pitchFamily="34" charset="0"/>
              <a:buChar char="•"/>
            </a:pPr>
            <a:r>
              <a:rPr lang="en-US" altLang="en-US" sz="2400" dirty="0">
                <a:solidFill>
                  <a:schemeClr val="tx1"/>
                </a:solidFill>
                <a:latin typeface="Segoe UI" panose="020B0502040204020203" pitchFamily="34" charset="0"/>
                <a:cs typeface="Segoe UI" panose="020B0502040204020203" pitchFamily="34" charset="0"/>
              </a:rPr>
              <a:t>https://azure.microsoft.com/en-us/pricing/details/active-directory/</a:t>
            </a:r>
            <a:endParaRPr kumimoji="0" lang="en-US" altLang="en-US" sz="240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51224960"/>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03" y="616942"/>
            <a:ext cx="10056812" cy="2751698"/>
          </a:xfrm>
        </p:spPr>
        <p:txBody>
          <a:bodyPr/>
          <a:lstStyle/>
          <a:p>
            <a:r>
              <a:rPr lang="en-NZ" sz="4000" dirty="0"/>
              <a:t>A lap around Azure AD</a:t>
            </a:r>
          </a:p>
        </p:txBody>
      </p:sp>
      <p:sp>
        <p:nvSpPr>
          <p:cNvPr id="3" name="Text Placeholder 2"/>
          <p:cNvSpPr>
            <a:spLocks noGrp="1"/>
          </p:cNvSpPr>
          <p:nvPr>
            <p:ph type="body" sz="quarter" idx="12"/>
          </p:nvPr>
        </p:nvSpPr>
        <p:spPr/>
        <p:txBody>
          <a:bodyPr/>
          <a:lstStyle/>
          <a:p>
            <a:endParaRPr lang="en-NZ" dirty="0"/>
          </a:p>
        </p:txBody>
      </p:sp>
    </p:spTree>
    <p:extLst>
      <p:ext uri="{BB962C8B-B14F-4D97-AF65-F5344CB8AC3E}">
        <p14:creationId xmlns:p14="http://schemas.microsoft.com/office/powerpoint/2010/main" val="2665450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NZ" sz="4000" dirty="0"/>
              <a:t>Resources</a:t>
            </a:r>
          </a:p>
        </p:txBody>
      </p:sp>
      <p:sp>
        <p:nvSpPr>
          <p:cNvPr id="4" name="Text Placeholder 3"/>
          <p:cNvSpPr>
            <a:spLocks noGrp="1"/>
          </p:cNvSpPr>
          <p:nvPr>
            <p:ph type="body" sz="quarter" idx="10"/>
          </p:nvPr>
        </p:nvSpPr>
        <p:spPr>
          <a:xfrm>
            <a:off x="289852" y="1386836"/>
            <a:ext cx="11887200" cy="4592026"/>
          </a:xfrm>
        </p:spPr>
        <p:txBody>
          <a:bodyPr/>
          <a:lstStyle/>
          <a:p>
            <a:r>
              <a:rPr lang="en-NZ" sz="2000" dirty="0">
                <a:latin typeface="+mn-lt"/>
              </a:rPr>
              <a:t>Azure AD blog - </a:t>
            </a:r>
            <a:r>
              <a:rPr lang="en-NZ" sz="2000" b="1" dirty="0">
                <a:latin typeface="+mn-lt"/>
              </a:rPr>
              <a:t>https://cloudblogs.microsoft.com/enterprisemobility/?filter=0</a:t>
            </a:r>
          </a:p>
          <a:p>
            <a:endParaRPr lang="en-NZ" sz="2000" dirty="0">
              <a:latin typeface="+mn-lt"/>
            </a:endParaRPr>
          </a:p>
          <a:p>
            <a:r>
              <a:rPr lang="en-NZ" sz="2000" dirty="0">
                <a:latin typeface="+mn-lt"/>
              </a:rPr>
              <a:t>Ask Premier Field Engineering </a:t>
            </a:r>
            <a:r>
              <a:rPr lang="en-NZ" sz="2000" dirty="0">
                <a:solidFill>
                  <a:schemeClr val="tx1"/>
                </a:solidFill>
                <a:latin typeface="+mn-lt"/>
              </a:rPr>
              <a:t>- </a:t>
            </a:r>
            <a:r>
              <a:rPr lang="en-NZ" sz="2000" b="1" u="sng" dirty="0">
                <a:latin typeface="+mn-lt"/>
              </a:rPr>
              <a:t>http://blogs.technet.com/b/askpfeplat/ </a:t>
            </a:r>
          </a:p>
          <a:p>
            <a:endParaRPr lang="en-NZ" sz="2000" dirty="0">
              <a:latin typeface="+mn-lt"/>
            </a:endParaRPr>
          </a:p>
          <a:p>
            <a:r>
              <a:rPr lang="en-NZ" sz="2000" dirty="0">
                <a:latin typeface="+mn-lt"/>
              </a:rPr>
              <a:t>Azure AD Documentation – </a:t>
            </a:r>
            <a:r>
              <a:rPr lang="en-NZ" sz="2000" b="1" dirty="0">
                <a:latin typeface="+mn-lt"/>
              </a:rPr>
              <a:t>https://docs.microsoft.com/en-us/azure/active-directory/</a:t>
            </a:r>
          </a:p>
          <a:p>
            <a:endParaRPr lang="en-NZ" sz="2000" b="1" u="sng" dirty="0">
              <a:latin typeface="+mn-lt"/>
            </a:endParaRPr>
          </a:p>
          <a:p>
            <a:r>
              <a:rPr lang="en-NZ" sz="2000" dirty="0">
                <a:latin typeface="+mn-lt"/>
              </a:rPr>
              <a:t>Azure AD Samples - </a:t>
            </a:r>
            <a:r>
              <a:rPr lang="en-NZ" sz="2000" b="1" u="sng" dirty="0">
                <a:latin typeface="+mn-lt"/>
              </a:rPr>
              <a:t>https://docs.microsoft.com/en-us/azure/active-directory/develop/active-directory-code-samples</a:t>
            </a:r>
          </a:p>
          <a:p>
            <a:endParaRPr lang="en-NZ" sz="2000" dirty="0">
              <a:latin typeface="+mn-lt"/>
            </a:endParaRPr>
          </a:p>
          <a:p>
            <a:r>
              <a:rPr lang="en-NZ" sz="2000" dirty="0">
                <a:latin typeface="+mn-lt"/>
              </a:rPr>
              <a:t>Cloud Identity Infographic - </a:t>
            </a:r>
            <a:r>
              <a:rPr lang="en-NZ" sz="2000" b="1" u="sng" dirty="0">
                <a:latin typeface="+mn-lt"/>
              </a:rPr>
              <a:t>http://azure.microsoft.com/en-us/documentation/infographics/cloud-identity-and-access</a:t>
            </a:r>
            <a:r>
              <a:rPr lang="en-NZ" sz="2400" b="1" u="sng" dirty="0">
                <a:latin typeface="+mn-lt"/>
              </a:rPr>
              <a:t>/</a:t>
            </a:r>
          </a:p>
          <a:p>
            <a:endParaRPr lang="en-NZ" sz="2400" b="1" u="sng" dirty="0">
              <a:latin typeface="+mn-lt"/>
            </a:endParaRPr>
          </a:p>
          <a:p>
            <a:endParaRPr lang="en-NZ" sz="2400" u="sng" dirty="0">
              <a:latin typeface="+mn-lt"/>
            </a:endParaRPr>
          </a:p>
        </p:txBody>
      </p:sp>
    </p:spTree>
    <p:extLst>
      <p:ext uri="{BB962C8B-B14F-4D97-AF65-F5344CB8AC3E}">
        <p14:creationId xmlns:p14="http://schemas.microsoft.com/office/powerpoint/2010/main" val="49697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Azure Active Directory Premium</a:t>
            </a:r>
          </a:p>
        </p:txBody>
      </p:sp>
      <p:sp>
        <p:nvSpPr>
          <p:cNvPr id="3" name="Text Placeholder 2"/>
          <p:cNvSpPr>
            <a:spLocks noGrp="1"/>
          </p:cNvSpPr>
          <p:nvPr>
            <p:ph type="body" sz="quarter" idx="10"/>
          </p:nvPr>
        </p:nvSpPr>
        <p:spPr>
          <a:xfrm>
            <a:off x="274320" y="1600623"/>
            <a:ext cx="11887200" cy="4862870"/>
          </a:xfrm>
        </p:spPr>
        <p:txBody>
          <a:bodyPr/>
          <a:lstStyle/>
          <a:p>
            <a:r>
              <a:rPr lang="en-US" sz="2000" dirty="0"/>
              <a:t>Self-Service password reset </a:t>
            </a:r>
            <a:r>
              <a:rPr lang="en-NZ" sz="2000" dirty="0"/>
              <a:t>with on-premises write-back</a:t>
            </a:r>
            <a:endParaRPr lang="en-US" sz="2000" dirty="0"/>
          </a:p>
          <a:p>
            <a:endParaRPr lang="en-US" sz="2000" dirty="0"/>
          </a:p>
          <a:p>
            <a:r>
              <a:rPr lang="en-US" sz="2000" dirty="0"/>
              <a:t>Self-Service group management</a:t>
            </a:r>
          </a:p>
          <a:p>
            <a:endParaRPr lang="en-US" sz="2000" dirty="0"/>
          </a:p>
          <a:p>
            <a:r>
              <a:rPr lang="en-NZ" sz="2000" dirty="0"/>
              <a:t>Microsoft Identity Manager (MIM) user licenses</a:t>
            </a:r>
            <a:endParaRPr lang="en-US" sz="2000" dirty="0"/>
          </a:p>
          <a:p>
            <a:endParaRPr lang="en-US" sz="2000" dirty="0"/>
          </a:p>
          <a:p>
            <a:r>
              <a:rPr lang="en-US" sz="2000" dirty="0"/>
              <a:t>Multi-Factor authentication</a:t>
            </a:r>
          </a:p>
          <a:p>
            <a:endParaRPr lang="en-US" sz="2000" dirty="0"/>
          </a:p>
          <a:p>
            <a:r>
              <a:rPr lang="en-US" sz="2000" dirty="0"/>
              <a:t>Customized company branding</a:t>
            </a:r>
          </a:p>
          <a:p>
            <a:endParaRPr lang="en-US" sz="2000" dirty="0"/>
          </a:p>
          <a:p>
            <a:r>
              <a:rPr lang="en-US" sz="2000" dirty="0"/>
              <a:t>Rich security monitoring, analytics, alerts and reporting</a:t>
            </a:r>
          </a:p>
          <a:p>
            <a:endParaRPr lang="en-US" sz="2000" dirty="0"/>
          </a:p>
          <a:p>
            <a:r>
              <a:rPr lang="en-US" sz="2000" dirty="0"/>
              <a:t>Cloud App Discovery and AAD Connect Health</a:t>
            </a:r>
          </a:p>
          <a:p>
            <a:endParaRPr lang="en-NZ" sz="2000" dirty="0">
              <a:latin typeface="+mn-lt"/>
            </a:endParaRPr>
          </a:p>
        </p:txBody>
      </p:sp>
    </p:spTree>
    <p:extLst>
      <p:ext uri="{BB962C8B-B14F-4D97-AF65-F5344CB8AC3E}">
        <p14:creationId xmlns:p14="http://schemas.microsoft.com/office/powerpoint/2010/main" val="367948486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4000" dirty="0"/>
              <a:t>The Protocols</a:t>
            </a:r>
          </a:p>
        </p:txBody>
      </p:sp>
      <p:sp>
        <p:nvSpPr>
          <p:cNvPr id="3" name="Text Placeholder 2"/>
          <p:cNvSpPr>
            <a:spLocks noGrp="1"/>
          </p:cNvSpPr>
          <p:nvPr>
            <p:ph type="body" sz="quarter" idx="12"/>
          </p:nvPr>
        </p:nvSpPr>
        <p:spPr/>
        <p:txBody>
          <a:bodyPr/>
          <a:lstStyle/>
          <a:p>
            <a:endParaRPr lang="en-NZ" dirty="0"/>
          </a:p>
        </p:txBody>
      </p:sp>
    </p:spTree>
    <p:extLst>
      <p:ext uri="{BB962C8B-B14F-4D97-AF65-F5344CB8AC3E}">
        <p14:creationId xmlns:p14="http://schemas.microsoft.com/office/powerpoint/2010/main" val="3686492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000" dirty="0"/>
              <a:t>Protocols</a:t>
            </a:r>
          </a:p>
        </p:txBody>
      </p:sp>
      <p:sp>
        <p:nvSpPr>
          <p:cNvPr id="4" name="TextBox 3"/>
          <p:cNvSpPr txBox="1"/>
          <p:nvPr/>
        </p:nvSpPr>
        <p:spPr>
          <a:xfrm>
            <a:off x="1885228" y="2354663"/>
            <a:ext cx="4362450" cy="627864"/>
          </a:xfrm>
          <a:prstGeom prst="rect">
            <a:avLst/>
          </a:prstGeom>
          <a:solidFill>
            <a:schemeClr val="accent1"/>
          </a:solidFill>
        </p:spPr>
        <p:txBody>
          <a:bodyPr wrap="square" lIns="182880" tIns="146304" rIns="182880" bIns="146304" rtlCol="0">
            <a:spAutoFit/>
          </a:bodyPr>
          <a:lstStyle/>
          <a:p>
            <a:pPr>
              <a:lnSpc>
                <a:spcPct val="90000"/>
              </a:lnSpc>
              <a:spcAft>
                <a:spcPts val="600"/>
              </a:spcAft>
            </a:pPr>
            <a:r>
              <a:rPr lang="en-NZ" sz="2400" dirty="0">
                <a:gradFill>
                  <a:gsLst>
                    <a:gs pos="2917">
                      <a:srgbClr val="FFFFFF"/>
                    </a:gs>
                    <a:gs pos="30000">
                      <a:srgbClr val="FFFFFF"/>
                    </a:gs>
                  </a:gsLst>
                  <a:lin ang="5400000" scaled="0"/>
                </a:gradFill>
              </a:rPr>
              <a:t>SAML-P 2.0</a:t>
            </a:r>
          </a:p>
        </p:txBody>
      </p:sp>
      <p:sp>
        <p:nvSpPr>
          <p:cNvPr id="10" name="TextBox 9"/>
          <p:cNvSpPr txBox="1"/>
          <p:nvPr/>
        </p:nvSpPr>
        <p:spPr>
          <a:xfrm>
            <a:off x="488078" y="1417257"/>
            <a:ext cx="4343401" cy="627864"/>
          </a:xfrm>
          <a:prstGeom prst="rect">
            <a:avLst/>
          </a:prstGeom>
          <a:solidFill>
            <a:schemeClr val="accent1"/>
          </a:solidFill>
        </p:spPr>
        <p:txBody>
          <a:bodyPr wrap="square" lIns="182880" tIns="146304" rIns="182880" bIns="146304" rtlCol="0">
            <a:spAutoFit/>
          </a:bodyPr>
          <a:lstStyle/>
          <a:p>
            <a:pPr>
              <a:lnSpc>
                <a:spcPct val="90000"/>
              </a:lnSpc>
              <a:spcAft>
                <a:spcPts val="600"/>
              </a:spcAft>
            </a:pPr>
            <a:r>
              <a:rPr lang="en-NZ" sz="2400" dirty="0">
                <a:gradFill>
                  <a:gsLst>
                    <a:gs pos="2917">
                      <a:srgbClr val="FFFFFF"/>
                    </a:gs>
                    <a:gs pos="30000">
                      <a:srgbClr val="FFFFFF"/>
                    </a:gs>
                  </a:gsLst>
                  <a:lin ang="5400000" scaled="0"/>
                </a:gradFill>
              </a:rPr>
              <a:t>WS Federation</a:t>
            </a:r>
          </a:p>
        </p:txBody>
      </p:sp>
      <p:sp>
        <p:nvSpPr>
          <p:cNvPr id="11" name="TextBox 10"/>
          <p:cNvSpPr txBox="1"/>
          <p:nvPr/>
        </p:nvSpPr>
        <p:spPr>
          <a:xfrm>
            <a:off x="3361602" y="3304939"/>
            <a:ext cx="4343401" cy="627864"/>
          </a:xfrm>
          <a:prstGeom prst="rect">
            <a:avLst/>
          </a:prstGeom>
          <a:solidFill>
            <a:schemeClr val="accent1"/>
          </a:solidFill>
        </p:spPr>
        <p:txBody>
          <a:bodyPr wrap="square" lIns="182880" tIns="146304" rIns="182880" bIns="146304" rtlCol="0">
            <a:spAutoFit/>
          </a:bodyPr>
          <a:lstStyle/>
          <a:p>
            <a:pPr>
              <a:lnSpc>
                <a:spcPct val="90000"/>
              </a:lnSpc>
              <a:spcAft>
                <a:spcPts val="600"/>
              </a:spcAft>
            </a:pPr>
            <a:r>
              <a:rPr lang="en-NZ" sz="2400" dirty="0">
                <a:gradFill>
                  <a:gsLst>
                    <a:gs pos="2917">
                      <a:srgbClr val="FFFFFF"/>
                    </a:gs>
                    <a:gs pos="30000">
                      <a:srgbClr val="FFFFFF"/>
                    </a:gs>
                  </a:gsLst>
                  <a:lin ang="5400000" scaled="0"/>
                </a:gradFill>
              </a:rPr>
              <a:t>OAuth2</a:t>
            </a:r>
          </a:p>
        </p:txBody>
      </p:sp>
      <p:sp>
        <p:nvSpPr>
          <p:cNvPr id="12" name="TextBox 11"/>
          <p:cNvSpPr txBox="1"/>
          <p:nvPr/>
        </p:nvSpPr>
        <p:spPr>
          <a:xfrm>
            <a:off x="4776059" y="4226641"/>
            <a:ext cx="4343401" cy="627864"/>
          </a:xfrm>
          <a:prstGeom prst="rect">
            <a:avLst/>
          </a:prstGeom>
          <a:solidFill>
            <a:schemeClr val="accent1"/>
          </a:solidFill>
        </p:spPr>
        <p:txBody>
          <a:bodyPr wrap="square" lIns="182880" tIns="146304" rIns="182880" bIns="146304" rtlCol="0">
            <a:spAutoFit/>
          </a:bodyPr>
          <a:lstStyle/>
          <a:p>
            <a:pPr>
              <a:lnSpc>
                <a:spcPct val="90000"/>
              </a:lnSpc>
              <a:spcAft>
                <a:spcPts val="600"/>
              </a:spcAft>
            </a:pPr>
            <a:r>
              <a:rPr lang="en-NZ" sz="2400" dirty="0">
                <a:gradFill>
                  <a:gsLst>
                    <a:gs pos="2917">
                      <a:srgbClr val="FFFFFF"/>
                    </a:gs>
                    <a:gs pos="30000">
                      <a:srgbClr val="FFFFFF"/>
                    </a:gs>
                  </a:gsLst>
                  <a:lin ang="5400000" scaled="0"/>
                </a:gradFill>
              </a:rPr>
              <a:t>OpenID Connect</a:t>
            </a:r>
          </a:p>
        </p:txBody>
      </p:sp>
    </p:spTree>
    <p:extLst>
      <p:ext uri="{BB962C8B-B14F-4D97-AF65-F5344CB8AC3E}">
        <p14:creationId xmlns:p14="http://schemas.microsoft.com/office/powerpoint/2010/main" val="1854902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76284" y="373452"/>
            <a:ext cx="8524568" cy="6247619"/>
          </a:xfrm>
          <a:prstGeom prst="rect">
            <a:avLst/>
          </a:prstGeom>
        </p:spPr>
      </p:pic>
    </p:spTree>
    <p:extLst>
      <p:ext uri="{BB962C8B-B14F-4D97-AF65-F5344CB8AC3E}">
        <p14:creationId xmlns:p14="http://schemas.microsoft.com/office/powerpoint/2010/main" val="54537131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76284" y="373452"/>
            <a:ext cx="8524568" cy="6247619"/>
          </a:xfrm>
          <a:prstGeom prst="rect">
            <a:avLst/>
          </a:prstGeom>
        </p:spPr>
      </p:pic>
      <p:sp>
        <p:nvSpPr>
          <p:cNvPr id="2" name="Right Arrow 1"/>
          <p:cNvSpPr/>
          <p:nvPr/>
        </p:nvSpPr>
        <p:spPr bwMode="auto">
          <a:xfrm>
            <a:off x="715239" y="3421476"/>
            <a:ext cx="1154725" cy="432048"/>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ight Arrow 3"/>
          <p:cNvSpPr/>
          <p:nvPr/>
        </p:nvSpPr>
        <p:spPr bwMode="auto">
          <a:xfrm>
            <a:off x="715239" y="1662040"/>
            <a:ext cx="1154725" cy="432048"/>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ight Arrow 5"/>
          <p:cNvSpPr/>
          <p:nvPr/>
        </p:nvSpPr>
        <p:spPr bwMode="auto">
          <a:xfrm>
            <a:off x="715239" y="2616090"/>
            <a:ext cx="1154725" cy="432048"/>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ight Arrow 6"/>
          <p:cNvSpPr/>
          <p:nvPr/>
        </p:nvSpPr>
        <p:spPr bwMode="auto">
          <a:xfrm>
            <a:off x="715239" y="856654"/>
            <a:ext cx="1154725" cy="432048"/>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a:off x="768399" y="4289350"/>
            <a:ext cx="1154725" cy="432048"/>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496979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animBg="1"/>
      <p:bldP spid="4" grpId="1" animBg="1"/>
      <p:bldP spid="6" grpId="0" animBg="1"/>
      <p:bldP spid="6" grpId="1" animBg="1"/>
      <p:bldP spid="7" grpId="0" animBg="1"/>
      <p:bldP spid="7" grpId="1" animBg="1"/>
      <p:bldP spid="8" grpId="0" animBg="1"/>
      <p:bldP spid="8" grpId="1" animBg="1"/>
    </p:bldLst>
  </p:timing>
</p:sld>
</file>

<file path=ppt/theme/theme1.xml><?xml version="1.0" encoding="utf-8"?>
<a:theme xmlns:a="http://schemas.openxmlformats.org/drawingml/2006/main" name="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_v02.potx" id="{DA6A3121-A306-4E81-BF43-CBCE095D8B76}" vid="{C3266B5A-74AF-44F8-8FA8-F258E4A695D4}"/>
    </a:ext>
  </a:extLst>
</a:theme>
</file>

<file path=ppt/theme/theme2.xml><?xml version="1.0" encoding="utf-8"?>
<a:theme xmlns:a="http://schemas.openxmlformats.org/drawingml/2006/main" name="TechEd_NZ_2013_Template">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NZ-Template.potx" id="{B82A6423-87EC-4156-AD48-16AF7B4E7DD9}" vid="{E026FF60-C496-4169-B733-22AC8D34ACE3}"/>
    </a:ext>
  </a:extLst>
</a:theme>
</file>

<file path=ppt/theme/theme3.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5D3B3FA9-0122-4B31-B139-E383C37B88CE}"/>
    </a:ext>
  </a:extLst>
</a:theme>
</file>

<file path=ppt/theme/theme4.xml><?xml version="1.0" encoding="utf-8"?>
<a:theme xmlns:a="http://schemas.openxmlformats.org/drawingml/2006/main" name="1_TechEd_NZ_2013_Template">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 NZ 2014 Speaker Template" id="{044B6FEA-56E4-4E8B-9BCD-6311EC72246D}" vid="{87C9114E-3786-4691-A70F-B539433E203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ignitenz-2015-speakertemplate</Template>
  <TotalTime>0</TotalTime>
  <Words>801</Words>
  <Application>Microsoft Office PowerPoint</Application>
  <PresentationFormat>Custom</PresentationFormat>
  <Paragraphs>175</Paragraphs>
  <Slides>41</Slides>
  <Notes>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41</vt:i4>
      </vt:variant>
    </vt:vector>
  </HeadingPairs>
  <TitlesOfParts>
    <vt:vector size="52" baseType="lpstr">
      <vt:lpstr>ＭＳ Ｐゴシック</vt:lpstr>
      <vt:lpstr>Arial</vt:lpstr>
      <vt:lpstr>Avenir LT Pro 45 Book</vt:lpstr>
      <vt:lpstr>Consolas</vt:lpstr>
      <vt:lpstr>Segoe UI</vt:lpstr>
      <vt:lpstr>Segoe UI Light</vt:lpstr>
      <vt:lpstr>Wingdings</vt:lpstr>
      <vt:lpstr>5-30610_Microsoft_Ignite_Keynote_Template</vt:lpstr>
      <vt:lpstr>TechEd_NZ_2013_Template</vt:lpstr>
      <vt:lpstr>5-30629_Build_Template_DARK BLUE</vt:lpstr>
      <vt:lpstr>1_TechEd_NZ_2013_Template</vt:lpstr>
      <vt:lpstr>Global Azure Bootcamp  Auckland 2018  Azure Active Directory </vt:lpstr>
      <vt:lpstr>The reach</vt:lpstr>
      <vt:lpstr>The Editions</vt:lpstr>
      <vt:lpstr>Azure Active Directory Editions</vt:lpstr>
      <vt:lpstr>Azure Active Directory Premium</vt:lpstr>
      <vt:lpstr>The Protocols</vt:lpstr>
      <vt:lpstr>Protocols</vt:lpstr>
      <vt:lpstr>PowerPoint Presentation</vt:lpstr>
      <vt:lpstr>PowerPoint Presentation</vt:lpstr>
      <vt:lpstr>PowerPoint Presentation</vt:lpstr>
      <vt:lpstr>WS Federation</vt:lpstr>
      <vt:lpstr>SAML-P</vt:lpstr>
      <vt:lpstr>SAML token attributes</vt:lpstr>
      <vt:lpstr>SAML token attributes</vt:lpstr>
      <vt:lpstr>OAuth2</vt:lpstr>
      <vt:lpstr>OAuth2 JWT</vt:lpstr>
      <vt:lpstr>Manipulate AAD using API</vt:lpstr>
      <vt:lpstr>OAuth2 token</vt:lpstr>
      <vt:lpstr>Debug the tokens</vt:lpstr>
      <vt:lpstr>Use cases</vt:lpstr>
      <vt:lpstr>Authentication scenarios</vt:lpstr>
      <vt:lpstr>Authentication scenarios</vt:lpstr>
      <vt:lpstr>Graph Explorer</vt:lpstr>
      <vt:lpstr>The Access Panel</vt:lpstr>
      <vt:lpstr>myapps</vt:lpstr>
      <vt:lpstr>Conditional Access</vt:lpstr>
      <vt:lpstr>How users access your cloud applications</vt:lpstr>
      <vt:lpstr>The market place</vt:lpstr>
      <vt:lpstr>The wrappers</vt:lpstr>
      <vt:lpstr>PowerPoint Presentation</vt:lpstr>
      <vt:lpstr>Active Directory Authentication Library (ADAL)</vt:lpstr>
      <vt:lpstr>ADAL Mission statement</vt:lpstr>
      <vt:lpstr>PowerPoint Presentation</vt:lpstr>
      <vt:lpstr>Active Directory Authentication Library</vt:lpstr>
      <vt:lpstr>Azure AD as an IDP</vt:lpstr>
      <vt:lpstr>PowerPoint Presentation</vt:lpstr>
      <vt:lpstr>VS “Change Authentication”</vt:lpstr>
      <vt:lpstr>PowerPoint Presentation</vt:lpstr>
      <vt:lpstr>PowerPoint Presentation</vt:lpstr>
      <vt:lpstr>A lap around Azure AD</vt:lpstr>
      <vt:lpstr>Resources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2015-07-14T22:12:59Z</dcterms:created>
  <dcterms:modified xsi:type="dcterms:W3CDTF">2018-04-22T21:37:25Z</dcterms:modified>
</cp:coreProperties>
</file>