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73" r:id="rId4"/>
    <p:sldMasterId id="2147509400" r:id="rId5"/>
  </p:sldMasterIdLst>
  <p:notesMasterIdLst>
    <p:notesMasterId r:id="rId23"/>
  </p:notesMasterIdLst>
  <p:handoutMasterIdLst>
    <p:handoutMasterId r:id="rId24"/>
  </p:handoutMasterIdLst>
  <p:sldIdLst>
    <p:sldId id="1393" r:id="rId6"/>
    <p:sldId id="1440" r:id="rId7"/>
    <p:sldId id="1443" r:id="rId8"/>
    <p:sldId id="1442" r:id="rId9"/>
    <p:sldId id="1454" r:id="rId10"/>
    <p:sldId id="1456" r:id="rId11"/>
    <p:sldId id="1453" r:id="rId12"/>
    <p:sldId id="1445" r:id="rId13"/>
    <p:sldId id="1447" r:id="rId14"/>
    <p:sldId id="1448" r:id="rId15"/>
    <p:sldId id="1450" r:id="rId16"/>
    <p:sldId id="1457" r:id="rId17"/>
    <p:sldId id="1458" r:id="rId18"/>
    <p:sldId id="1459" r:id="rId19"/>
    <p:sldId id="1451" r:id="rId20"/>
    <p:sldId id="1461" r:id="rId21"/>
    <p:sldId id="1421" r:id="rId22"/>
  </p:sldIdLst>
  <p:sldSz cx="9144000" cy="6858000" type="screen4x3"/>
  <p:notesSz cx="7010400" cy="9296400"/>
  <p:embeddedFontLst>
    <p:embeddedFont>
      <p:font typeface="MS PGothic" panose="020B0604020202020204" charset="-128"/>
      <p:regular r:id="rId25"/>
    </p:embeddedFont>
    <p:embeddedFont>
      <p:font typeface="MS PGothic" panose="020B0604020202020204" charset="-128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56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  <p15:guide id="4" pos="1344" userDrawn="1">
          <p15:clr>
            <a:srgbClr val="A4A3A4"/>
          </p15:clr>
        </p15:guide>
        <p15:guide id="5" pos="3504" userDrawn="1">
          <p15:clr>
            <a:srgbClr val="A4A3A4"/>
          </p15:clr>
        </p15:guide>
        <p15:guide id="6" orient="horz" pos="888" userDrawn="1">
          <p15:clr>
            <a:srgbClr val="A4A3A4"/>
          </p15:clr>
        </p15:guide>
        <p15:guide id="7" orient="horz" pos="456" userDrawn="1">
          <p15:clr>
            <a:srgbClr val="A4A3A4"/>
          </p15:clr>
        </p15:guide>
        <p15:guide id="8" pos="3960" userDrawn="1">
          <p15:clr>
            <a:srgbClr val="A4A3A4"/>
          </p15:clr>
        </p15:guide>
        <p15:guide id="9" pos="1752" userDrawn="1">
          <p15:clr>
            <a:srgbClr val="A4A3A4"/>
          </p15:clr>
        </p15:guide>
        <p15:guide id="10" orient="horz" pos="1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 Doyle" initials="AD" lastIdx="7" clrIdx="0"/>
  <p:cmAuthor id="1" name="Sage Feigha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B69A5E"/>
    <a:srgbClr val="E40026"/>
    <a:srgbClr val="FFFFFF"/>
    <a:srgbClr val="808080"/>
    <a:srgbClr val="595959"/>
    <a:srgbClr val="404040"/>
    <a:srgbClr val="777877"/>
    <a:srgbClr val="581760"/>
    <a:srgbClr val="D66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7670" autoAdjust="0"/>
  </p:normalViewPr>
  <p:slideViewPr>
    <p:cSldViewPr snapToGrid="0">
      <p:cViewPr varScale="1">
        <p:scale>
          <a:sx n="74" d="100"/>
          <a:sy n="74" d="100"/>
        </p:scale>
        <p:origin x="1320" y="66"/>
      </p:cViewPr>
      <p:guideLst>
        <p:guide orient="horz" pos="2160"/>
        <p:guide pos="2876"/>
        <p:guide orient="horz" pos="3672"/>
        <p:guide pos="1344"/>
        <p:guide pos="3504"/>
        <p:guide orient="horz" pos="888"/>
        <p:guide orient="horz" pos="456"/>
        <p:guide pos="3960"/>
        <p:guide pos="1752"/>
        <p:guide orient="horz" pos="1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3032" y="-7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A7C4192A-C862-4282-BE5A-74C80C280A49}" type="datetimeFigureOut">
              <a:rPr lang="en-US"/>
              <a:pPr>
                <a:defRPr/>
              </a:pPr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F7C64156-E260-4BC3-BE05-C01CE2AEFC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0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997F5116-6CE3-43DE-8DE3-DD7DF6830328}" type="datetimeFigureOut">
              <a:rPr lang="en-US"/>
              <a:pPr>
                <a:defRPr/>
              </a:pPr>
              <a:t>1/26/2016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E0D21DAB-C3F0-4C9C-8D1E-567382DEF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6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3604" algn="l" defTabSz="9134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323" algn="l" defTabSz="9134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040" algn="l" defTabSz="9134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73" algn="l" defTabSz="9134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21DAB-C3F0-4C9C-8D1E-567382DEF48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083" y="6179890"/>
            <a:ext cx="1587184" cy="40752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334029" y="2361436"/>
            <a:ext cx="3563482" cy="1441268"/>
          </a:xfrm>
        </p:spPr>
        <p:txBody>
          <a:bodyPr/>
          <a:lstStyle>
            <a:lvl1pPr>
              <a:lnSpc>
                <a:spcPct val="100000"/>
              </a:lnSpc>
              <a:defRPr sz="4000" b="1" spc="0" baseline="0">
                <a:solidFill>
                  <a:schemeClr val="tx1"/>
                </a:solidFill>
                <a:latin typeface="Lato Black"/>
                <a:cs typeface="Lato Black"/>
              </a:defRPr>
            </a:lvl1pPr>
          </a:lstStyle>
          <a:p>
            <a:r>
              <a:rPr lang="en-US" dirty="0" smtClean="0"/>
              <a:t>CLICK 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6700" y="3886200"/>
            <a:ext cx="3556000" cy="762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" name="Picture 1" descr="ITAS-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56" y="296487"/>
            <a:ext cx="1107248" cy="5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68671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4697" y="3489353"/>
            <a:ext cx="6198157" cy="439794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rgbClr val="FFFFFF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Section Headline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4697" y="4034530"/>
            <a:ext cx="6198157" cy="439794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rgbClr val="FFFFFF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Section </a:t>
            </a:r>
            <a:r>
              <a:rPr lang="en-US" dirty="0" err="1" smtClean="0"/>
              <a:t>SubHead</a:t>
            </a:r>
            <a:endParaRPr lang="en-US" dirty="0" smtClean="0"/>
          </a:p>
        </p:txBody>
      </p:sp>
      <p:sp>
        <p:nvSpPr>
          <p:cNvPr id="12" name="Text Placeholder 10"/>
          <p:cNvSpPr txBox="1">
            <a:spLocks/>
          </p:cNvSpPr>
          <p:nvPr userDrawn="1"/>
        </p:nvSpPr>
        <p:spPr bwMode="auto">
          <a:xfrm>
            <a:off x="8550963" y="6345934"/>
            <a:ext cx="688287" cy="5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2" tIns="45672" rIns="274320" bIns="45672" anchor="ctr"/>
          <a:lstStyle/>
          <a:p>
            <a:pPr marL="341313" indent="-341313" algn="ctr" defTabSz="455613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Arial" pitchFamily="34" charset="0"/>
                <a:sym typeface="Arial" pitchFamily="34" charset="0"/>
              </a:rPr>
              <a:t>  </a:t>
            </a:r>
            <a:fld id="{C1209FD9-C7F3-4875-AF7D-3292D13E6022}" type="slidenum">
              <a:rPr lang="en-US" sz="9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pPr marL="341313" indent="-341313" algn="ctr" defTabSz="455613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11" name="Picture 10" descr="jnj_InformationTechnology_logo_horizontal_RGB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" y="6460034"/>
            <a:ext cx="2594187" cy="373995"/>
          </a:xfrm>
          <a:prstGeom prst="rect">
            <a:avLst/>
          </a:prstGeom>
        </p:spPr>
      </p:pic>
      <p:pic>
        <p:nvPicPr>
          <p:cNvPr id="15" name="Picture 14" descr="ITAS-Horizontal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80" y="6541920"/>
            <a:ext cx="1809092" cy="1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2608"/>
            <a:ext cx="8229600" cy="48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82234"/>
            <a:ext cx="822960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2608"/>
            <a:ext cx="8229600" cy="48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342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82234"/>
            <a:ext cx="822960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>
              <a:defRPr/>
            </a:lvl1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15333"/>
            <a:ext cx="9144000" cy="442666"/>
          </a:xfrm>
          <a:prstGeom prst="rect">
            <a:avLst/>
          </a:prstGeom>
          <a:solidFill>
            <a:srgbClr val="E20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 bwMode="auto">
          <a:xfrm>
            <a:off x="8550963" y="6345934"/>
            <a:ext cx="688287" cy="5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2" tIns="45672" rIns="274320" bIns="45672" anchor="ctr"/>
          <a:lstStyle/>
          <a:p>
            <a:pPr marL="341313" indent="-341313" algn="ctr" defTabSz="455613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Arial" pitchFamily="34" charset="0"/>
                <a:sym typeface="Arial" pitchFamily="34" charset="0"/>
              </a:rPr>
              <a:t>  </a:t>
            </a:r>
            <a:fld id="{C1209FD9-C7F3-4875-AF7D-3292D13E6022}" type="slidenum">
              <a:rPr lang="en-US" sz="9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pPr marL="341313" indent="-341313" algn="ctr" defTabSz="455613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9" name="Picture 8" descr="jnj_InformationTechnology_logo_horizontal_RGB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" y="6460034"/>
            <a:ext cx="2594187" cy="373995"/>
          </a:xfrm>
          <a:prstGeom prst="rect">
            <a:avLst/>
          </a:prstGeom>
        </p:spPr>
      </p:pic>
      <p:pic>
        <p:nvPicPr>
          <p:cNvPr id="13" name="Picture 12" descr="ITAS-Horizontal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80" y="6541920"/>
            <a:ext cx="1809092" cy="1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415333"/>
            <a:ext cx="9144000" cy="442666"/>
          </a:xfrm>
          <a:prstGeom prst="rect">
            <a:avLst/>
          </a:prstGeom>
          <a:solidFill>
            <a:srgbClr val="E20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4207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22539"/>
            <a:ext cx="9144000" cy="975042"/>
          </a:xfrm>
        </p:spPr>
        <p:txBody>
          <a:bodyPr/>
          <a:lstStyle>
            <a:lvl1pPr marL="0" indent="0" algn="ctr">
              <a:buNone/>
              <a:defRPr sz="5200">
                <a:solidFill>
                  <a:srgbClr val="FFFFFF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17039" y="3496945"/>
            <a:ext cx="5730241" cy="2408238"/>
          </a:xfrm>
        </p:spPr>
        <p:txBody>
          <a:bodyPr/>
          <a:lstStyle>
            <a:lvl1pPr marL="0" marR="0" indent="0" algn="ctr" defTabSz="455613" rtl="0" eaLnBrk="1" fontAlgn="base" latinLnBrk="0" hangingPunct="1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 sz="1700">
                <a:solidFill>
                  <a:srgbClr val="FFFFFF"/>
                </a:solidFill>
                <a:latin typeface="Lato Light"/>
                <a:cs typeface="Lato Light"/>
              </a:defRPr>
            </a:lvl1pPr>
            <a:lvl2pPr marL="311150" indent="0" algn="ctr">
              <a:buNone/>
              <a:defRPr sz="1600">
                <a:solidFill>
                  <a:srgbClr val="FFFFFF"/>
                </a:solidFill>
                <a:latin typeface="Georgia"/>
                <a:cs typeface="Georgia"/>
              </a:defRPr>
            </a:lvl2pPr>
            <a:lvl3pPr marL="677863" indent="0" algn="ctr">
              <a:buNone/>
              <a:defRPr sz="1600">
                <a:solidFill>
                  <a:srgbClr val="FFFFFF"/>
                </a:solidFill>
                <a:latin typeface="Georgia"/>
                <a:cs typeface="Georgia"/>
              </a:defRPr>
            </a:lvl3pPr>
            <a:lvl4pPr marL="950913" indent="0" algn="ctr">
              <a:buNone/>
              <a:defRPr sz="1600">
                <a:solidFill>
                  <a:srgbClr val="FFFFFF"/>
                </a:solidFill>
                <a:latin typeface="Georgia"/>
                <a:cs typeface="Georgia"/>
              </a:defRPr>
            </a:lvl4pPr>
            <a:lvl5pPr marL="1225550" indent="0" algn="ctr">
              <a:buNone/>
              <a:defRPr sz="1600">
                <a:solidFill>
                  <a:srgbClr val="FFFFFF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8" name="Text Placeholder 10"/>
          <p:cNvSpPr txBox="1">
            <a:spLocks/>
          </p:cNvSpPr>
          <p:nvPr userDrawn="1"/>
        </p:nvSpPr>
        <p:spPr bwMode="auto">
          <a:xfrm>
            <a:off x="8550963" y="6345934"/>
            <a:ext cx="688287" cy="5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2" tIns="45672" rIns="274320" bIns="45672" anchor="ctr"/>
          <a:lstStyle/>
          <a:p>
            <a:pPr marL="341313" indent="-341313" algn="ctr" defTabSz="455613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Arial" pitchFamily="34" charset="0"/>
                <a:sym typeface="Arial" pitchFamily="34" charset="0"/>
              </a:rPr>
              <a:t>  </a:t>
            </a:r>
            <a:fld id="{C1209FD9-C7F3-4875-AF7D-3292D13E6022}" type="slidenum">
              <a:rPr lang="en-US" sz="9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pPr marL="341313" indent="-341313" algn="ctr" defTabSz="455613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11" name="Picture 10" descr="jnj_InformationTechnology_logo_horizontal_RGB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" y="6460034"/>
            <a:ext cx="2594187" cy="373995"/>
          </a:xfrm>
          <a:prstGeom prst="rect">
            <a:avLst/>
          </a:prstGeom>
        </p:spPr>
      </p:pic>
      <p:pic>
        <p:nvPicPr>
          <p:cNvPr id="12" name="Picture 11" descr="ITAS-Horizontal-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80" y="6541920"/>
            <a:ext cx="1809092" cy="18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0967"/>
            <a:ext cx="4038600" cy="47641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0967"/>
            <a:ext cx="4038600" cy="47641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60967"/>
            <a:ext cx="2633472" cy="4768819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5265" y="1360967"/>
            <a:ext cx="2633472" cy="4768819"/>
          </a:xfrm>
        </p:spPr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53328" y="1360967"/>
            <a:ext cx="2633472" cy="476881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6" r="11828"/>
          <a:stretch/>
        </p:blipFill>
        <p:spPr>
          <a:xfrm>
            <a:off x="0" y="497656"/>
            <a:ext cx="9131968" cy="63996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15333"/>
            <a:ext cx="9144000" cy="442666"/>
          </a:xfrm>
          <a:prstGeom prst="rect">
            <a:avLst/>
          </a:prstGeom>
          <a:solidFill>
            <a:srgbClr val="E20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92608"/>
            <a:ext cx="8229600" cy="48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Text Placeholder 10"/>
          <p:cNvSpPr txBox="1">
            <a:spLocks/>
          </p:cNvSpPr>
          <p:nvPr/>
        </p:nvSpPr>
        <p:spPr bwMode="auto">
          <a:xfrm>
            <a:off x="8550963" y="6345934"/>
            <a:ext cx="688287" cy="5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2" tIns="45672" rIns="274320" bIns="45672" anchor="ctr"/>
          <a:lstStyle/>
          <a:p>
            <a:pPr marL="341313" indent="-341313" algn="ctr" defTabSz="455613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cs typeface="Arial" pitchFamily="34" charset="0"/>
                <a:sym typeface="Arial" pitchFamily="34" charset="0"/>
              </a:rPr>
              <a:t>  </a:t>
            </a:r>
            <a:fld id="{C1209FD9-C7F3-4875-AF7D-3292D13E6022}" type="slidenum">
              <a:rPr lang="en-US" sz="9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pPr marL="341313" indent="-341313" algn="ctr" defTabSz="455613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844800"/>
            <a:ext cx="5499100" cy="355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jnj_InformationTechnology_logo_horizontal_RGB_Whit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" y="6460034"/>
            <a:ext cx="2594187" cy="373995"/>
          </a:xfrm>
          <a:prstGeom prst="rect">
            <a:avLst/>
          </a:prstGeom>
        </p:spPr>
      </p:pic>
      <p:pic>
        <p:nvPicPr>
          <p:cNvPr id="5" name="Picture 4" descr="ITAS-Horizontal-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80" y="6541920"/>
            <a:ext cx="1809092" cy="1839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09391" r:id="rId1"/>
    <p:sldLayoutId id="2147509398" r:id="rId2"/>
    <p:sldLayoutId id="2147509394" r:id="rId3"/>
    <p:sldLayoutId id="2147509319" r:id="rId4"/>
    <p:sldLayoutId id="2147509399" r:id="rId5"/>
    <p:sldLayoutId id="2147509320" r:id="rId6"/>
    <p:sldLayoutId id="2147509396" r:id="rId7"/>
    <p:sldLayoutId id="2147509321" r:id="rId8"/>
    <p:sldLayoutId id="2147509322" r:id="rId9"/>
    <p:sldLayoutId id="214750932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5613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2C2E9"/>
          </a:solidFill>
          <a:latin typeface="Lato Medium"/>
          <a:ea typeface="MS PGothic" pitchFamily="34" charset="-128"/>
          <a:cs typeface="Lato Medium"/>
        </a:defRPr>
      </a:lvl1pPr>
      <a:lvl2pPr algn="l" defTabSz="455613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MS PGothic" pitchFamily="34" charset="-128"/>
          <a:cs typeface="Georgia" pitchFamily="34" charset="0"/>
        </a:defRPr>
      </a:lvl2pPr>
      <a:lvl3pPr algn="l" defTabSz="455613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MS PGothic" pitchFamily="34" charset="-128"/>
          <a:cs typeface="Georgia" pitchFamily="34" charset="0"/>
        </a:defRPr>
      </a:lvl3pPr>
      <a:lvl4pPr algn="l" defTabSz="455613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MS PGothic" pitchFamily="34" charset="-128"/>
          <a:cs typeface="Georgia" pitchFamily="34" charset="0"/>
        </a:defRPr>
      </a:lvl4pPr>
      <a:lvl5pPr algn="l" defTabSz="455613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MS PGothic" pitchFamily="34" charset="-128"/>
          <a:cs typeface="Georgia" pitchFamily="34" charset="0"/>
        </a:defRPr>
      </a:lvl5pPr>
      <a:lvl6pPr marL="456720" algn="l" defTabSz="45672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ＭＳ Ｐゴシック" pitchFamily="34" charset="-128"/>
        </a:defRPr>
      </a:lvl6pPr>
      <a:lvl7pPr marL="913444" algn="l" defTabSz="45672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ＭＳ Ｐゴシック" pitchFamily="34" charset="-128"/>
        </a:defRPr>
      </a:lvl7pPr>
      <a:lvl8pPr marL="1370167" algn="l" defTabSz="45672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ＭＳ Ｐゴシック" pitchFamily="34" charset="-128"/>
        </a:defRPr>
      </a:lvl8pPr>
      <a:lvl9pPr marL="1826889" algn="l" defTabSz="456720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Georgia" pitchFamily="34" charset="0"/>
          <a:ea typeface="ＭＳ Ｐゴシック" pitchFamily="34" charset="-128"/>
        </a:defRPr>
      </a:lvl9pPr>
    </p:titleStyle>
    <p:bodyStyle>
      <a:lvl1pPr marL="206375" indent="-206375" algn="l" defTabSz="455613" rtl="0" eaLnBrk="1" fontAlgn="base" hangingPunct="1">
        <a:spcBef>
          <a:spcPts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120000"/>
        <a:buFont typeface="Arial" pitchFamily="34" charset="0"/>
        <a:buChar char="•"/>
        <a:defRPr sz="1000" kern="1200">
          <a:solidFill>
            <a:schemeClr val="accent3"/>
          </a:solidFill>
          <a:latin typeface="Lato Regular"/>
          <a:ea typeface="MS PGothic" pitchFamily="34" charset="-128"/>
          <a:cs typeface="Lato Regular"/>
        </a:defRPr>
      </a:lvl1pPr>
      <a:lvl2pPr marL="457200" indent="-146050" algn="l" defTabSz="455613" rtl="0" eaLnBrk="1" fontAlgn="base" hangingPunct="1">
        <a:spcBef>
          <a:spcPts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Font typeface="Arial" pitchFamily="34" charset="0"/>
        <a:buChar char="–"/>
        <a:defRPr sz="1000" kern="1200">
          <a:solidFill>
            <a:schemeClr val="accent3"/>
          </a:solidFill>
          <a:latin typeface="Lato Regular"/>
          <a:ea typeface="MS PGothic" pitchFamily="34" charset="-128"/>
          <a:cs typeface="Lato Regular"/>
        </a:defRPr>
      </a:lvl2pPr>
      <a:lvl3pPr marL="912813" indent="-234950" algn="l" defTabSz="455613" rtl="0" eaLnBrk="1" fontAlgn="base" hangingPunct="1">
        <a:spcBef>
          <a:spcPts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000" kern="1200">
          <a:solidFill>
            <a:schemeClr val="accent3"/>
          </a:solidFill>
          <a:latin typeface="Lato Regular"/>
          <a:ea typeface="MS PGothic" pitchFamily="34" charset="-128"/>
          <a:cs typeface="Lato Regular"/>
        </a:defRPr>
      </a:lvl3pPr>
      <a:lvl4pPr marL="1185863" indent="-234950" algn="l" defTabSz="455613" rtl="0" eaLnBrk="1" fontAlgn="base" hangingPunct="1">
        <a:spcBef>
          <a:spcPts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Font typeface="Arial" pitchFamily="34" charset="0"/>
        <a:buChar char="–"/>
        <a:defRPr sz="1000" kern="1200">
          <a:solidFill>
            <a:schemeClr val="accent3"/>
          </a:solidFill>
          <a:latin typeface="Lato Regular"/>
          <a:ea typeface="MS PGothic" pitchFamily="34" charset="-128"/>
          <a:cs typeface="Lato Regular"/>
        </a:defRPr>
      </a:lvl4pPr>
      <a:lvl5pPr marL="1460500" indent="-234950" algn="l" defTabSz="455613" rtl="0" eaLnBrk="1" fontAlgn="base" hangingPunct="1">
        <a:spcBef>
          <a:spcPts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Font typeface="Arial" pitchFamily="34" charset="0"/>
        <a:buChar char="»"/>
        <a:defRPr sz="1000" kern="1200">
          <a:solidFill>
            <a:schemeClr val="accent3"/>
          </a:solidFill>
          <a:latin typeface="Lato Regular"/>
          <a:ea typeface="MS PGothic" pitchFamily="34" charset="-128"/>
          <a:cs typeface="Lato Regular"/>
        </a:defRPr>
      </a:lvl5pPr>
      <a:lvl6pPr marL="2511954" indent="-228355" algn="l" defTabSz="4567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677" indent="-228355" algn="l" defTabSz="4567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399" indent="-228355" algn="l" defTabSz="4567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124" indent="-228355" algn="l" defTabSz="45672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0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44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67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89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04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23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40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773" algn="l" defTabSz="4567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19863"/>
            <a:ext cx="9144000" cy="347662"/>
          </a:xfrm>
          <a:prstGeom prst="rect">
            <a:avLst/>
          </a:prstGeom>
          <a:solidFill>
            <a:srgbClr val="F306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5111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Arial" charset="0"/>
              </a:rPr>
              <a:t>Click to edit Master title style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 dirty="0" smtClean="0">
                <a:sym typeface="Arial" charset="0"/>
              </a:rPr>
              <a:t>Second level</a:t>
            </a:r>
          </a:p>
          <a:p>
            <a:pPr lvl="2"/>
            <a:r>
              <a:rPr lang="en-US" altLang="en-US" dirty="0" smtClean="0">
                <a:sym typeface="Arial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Arial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Arial" charset="0"/>
              </a:rPr>
              <a:t>Fifth level</a:t>
            </a:r>
          </a:p>
        </p:txBody>
      </p:sp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8686800" y="6510338"/>
            <a:ext cx="3476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0F2E1F4-3FE3-42D0-B39A-DFC2E1C10992}" type="slidenum">
              <a:rPr lang="en-US" altLang="en-US" sz="800" smtClean="0">
                <a:solidFill>
                  <a:srgbClr val="FFFFFF"/>
                </a:solidFill>
                <a:ea typeface="+mn-ea"/>
              </a:rPr>
              <a:pPr algn="r"/>
              <a:t>‹#›</a:t>
            </a:fld>
            <a:endParaRPr lang="en-US" altLang="en-US" sz="800" smtClean="0">
              <a:solidFill>
                <a:srgbClr val="FFFFFF"/>
              </a:solidFill>
              <a:ea typeface="+mn-ea"/>
            </a:endParaRPr>
          </a:p>
        </p:txBody>
      </p:sp>
      <p:pic>
        <p:nvPicPr>
          <p:cNvPr id="9" name="Picture 8" descr="jnj_InformationTechnology_logo_horizontal_RGB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9" y="6573212"/>
            <a:ext cx="1969305" cy="283908"/>
          </a:xfrm>
          <a:prstGeom prst="rect">
            <a:avLst/>
          </a:prstGeom>
        </p:spPr>
      </p:pic>
      <p:pic>
        <p:nvPicPr>
          <p:cNvPr id="11" name="Picture 10" descr="ITAS-Horizontal-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7" y="6617519"/>
            <a:ext cx="1644629" cy="1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66012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Lato Black"/>
          <a:ea typeface="+mj-ea"/>
          <a:cs typeface="Lato Black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N W6" pitchFamily="-110" charset="-128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N W6" pitchFamily="-110" charset="-128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N W6" pitchFamily="-110" charset="-128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N W6" pitchFamily="-110" charset="-128"/>
          <a:cs typeface="Arial" charset="0"/>
          <a:sym typeface="Arial" charset="0"/>
        </a:defRPr>
      </a:lvl5pPr>
      <a:lvl6pPr marL="288021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43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065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087" algn="l" rtl="0" fontAlgn="base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286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500" b="0" i="0">
          <a:solidFill>
            <a:schemeClr val="tx2"/>
          </a:solidFill>
          <a:latin typeface="Lato Black"/>
          <a:ea typeface="+mn-ea"/>
          <a:cs typeface="Lato Black"/>
          <a:sym typeface="Arial" charset="0"/>
        </a:defRPr>
      </a:lvl1pPr>
      <a:lvl2pPr marL="6858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000" b="0" i="0">
          <a:solidFill>
            <a:schemeClr val="tx2"/>
          </a:solidFill>
          <a:latin typeface="Lato Bold"/>
          <a:ea typeface="+mn-ea"/>
          <a:cs typeface="Lato Bold"/>
          <a:sym typeface="Arial" charset="0"/>
        </a:defRPr>
      </a:lvl2pPr>
      <a:lvl3pPr marL="9144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b="0" i="0">
          <a:solidFill>
            <a:schemeClr val="tx2"/>
          </a:solidFill>
          <a:latin typeface="Lato Semibold"/>
          <a:ea typeface="+mn-ea"/>
          <a:cs typeface="Lato Semibold"/>
          <a:sym typeface="Arial" charset="0"/>
        </a:defRPr>
      </a:lvl3pPr>
      <a:lvl4pPr marL="11430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b="0" i="0">
          <a:solidFill>
            <a:schemeClr val="tx2"/>
          </a:solidFill>
          <a:latin typeface="Lato Medium"/>
          <a:ea typeface="+mn-ea"/>
          <a:cs typeface="Lato Medium"/>
          <a:sym typeface="Arial" charset="0"/>
        </a:defRPr>
      </a:lvl4pPr>
      <a:lvl5pPr marL="1371600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»"/>
        <a:defRPr>
          <a:solidFill>
            <a:schemeClr val="tx2"/>
          </a:solidFill>
          <a:latin typeface="Lato Light"/>
          <a:ea typeface="+mn-ea"/>
          <a:cs typeface="Lato Light"/>
          <a:sym typeface="Arial" charset="0"/>
        </a:defRPr>
      </a:lvl5pPr>
      <a:lvl6pPr marL="1776135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156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177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199" indent="-192014" algn="l" rtl="0" fontAlgn="base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21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43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65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87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08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130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51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73" algn="l" defTabSz="28802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itm/ACE36E-Ethicon-Harmonic-Ace-Curved-Shears-ea-x-/12184395499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bay.com/itm/ACE36E-Ethicon-Harmonic-Ace-Curved-Shears-ea-x-R-/26219524632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itm/ACE23E-Ethicon-Harmonic-Ace-Curved-Shears-23cm-ea-x-R-/262145000128?hash=item3d090f42c0:g:Le0AAOSwu4BV3eW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bay.com/itm/NSLG2C35A-Ethicon-Enseal-G2-Curved-Tissue-Sealer-5mm-x-35cm-x-/16167599510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y.com/itm/New-SS-Laparoscopic-Surgery-Needle-Holder-carbite-Tip-curved-TC-Ethicon-Type-5mm-/11184913547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ebay.com/itm/Laprascopy-Needle-Holder-carbide-Tip-curved-TC-Ethicon-5-mm-/18172265550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753" y="2361436"/>
            <a:ext cx="4206758" cy="153367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Global Brand Protection</a:t>
            </a:r>
            <a:br>
              <a:rPr lang="en-US" sz="4800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Illicit Trade Fingerprinting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68234" y="4949456"/>
            <a:ext cx="3556000" cy="762000"/>
          </a:xfrm>
        </p:spPr>
        <p:txBody>
          <a:bodyPr/>
          <a:lstStyle/>
          <a:p>
            <a:r>
              <a:rPr lang="en-US" dirty="0" smtClean="0"/>
              <a:t>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Ebay</a:t>
            </a:r>
            <a:r>
              <a:rPr lang="en-US" sz="3200" b="1" dirty="0" smtClean="0"/>
              <a:t> Network</a:t>
            </a:r>
            <a:endParaRPr lang="en-US" sz="3200" b="1" dirty="0"/>
          </a:p>
        </p:txBody>
      </p:sp>
      <p:pic>
        <p:nvPicPr>
          <p:cNvPr id="1026" name="Picture 2" descr="https://i.gyazo.com/940d723448f19c6d3368587d230400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6" y="918772"/>
            <a:ext cx="5423993" cy="520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87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Findings – Seller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33677"/>
            <a:ext cx="3194265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Each color represents a different seller</a:t>
            </a:r>
          </a:p>
          <a:p>
            <a:r>
              <a:rPr lang="en-US" sz="2400" dirty="0" smtClean="0"/>
              <a:t>Clustering algorithm employed which groups listings of the same seller together</a:t>
            </a:r>
          </a:p>
          <a:p>
            <a:pPr lvl="1"/>
            <a:endParaRPr lang="en-US" sz="2400" dirty="0" smtClean="0"/>
          </a:p>
        </p:txBody>
      </p:sp>
      <p:pic>
        <p:nvPicPr>
          <p:cNvPr id="6146" name="Picture 2" descr="https://i.gyazo.com/8a95005fb054078ab8d521e492272c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498" y="1133677"/>
            <a:ext cx="4378325" cy="43904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0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Findings – Title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33677"/>
            <a:ext cx="3529914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Green lines mean that the listings are related by title</a:t>
            </a:r>
          </a:p>
          <a:p>
            <a:r>
              <a:rPr lang="en-US" sz="2400" dirty="0" smtClean="0"/>
              <a:t>Listings with extremely similar titles are a sign that they originate from the same source</a:t>
            </a:r>
          </a:p>
          <a:p>
            <a:r>
              <a:rPr lang="en-US" sz="2400" dirty="0" smtClean="0"/>
              <a:t>In the example, djenky99 and surgical-overstock appear to be the same source</a:t>
            </a:r>
          </a:p>
          <a:p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2050" name="Picture 2" descr="https://i.gyazo.com/85a94e8b97c86b06e292720339b693c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36" y="1866845"/>
            <a:ext cx="4032494" cy="25156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3036" y="4807753"/>
            <a:ext cx="259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http://www.ebay.com/itm/ACE36E-Ethicon-Harmonic-Ace-Curved-Shears-ea-x-/121843954996</a:t>
            </a:r>
            <a:endParaRPr lang="en-US" sz="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753232" y="4286074"/>
            <a:ext cx="148281" cy="4530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9038" y="1048556"/>
            <a:ext cx="193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http://www.ebay.com/itm/ACE36E-Ethicon-Harmonic-Ace-Curved-Shears-ea-x-R-/262195246325</a:t>
            </a:r>
            <a:endParaRPr lang="en-US" sz="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83611" y="1510221"/>
            <a:ext cx="197708" cy="796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Findings – Text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50153"/>
            <a:ext cx="3270423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Green lines indicate that the listings are related by text</a:t>
            </a:r>
          </a:p>
          <a:p>
            <a:r>
              <a:rPr lang="en-US" sz="2400" dirty="0" smtClean="0"/>
              <a:t>Example suggests that the two biggest sellers, </a:t>
            </a:r>
            <a:r>
              <a:rPr lang="en-US" sz="2400" dirty="0" err="1" smtClean="0"/>
              <a:t>tridentmedical-llc</a:t>
            </a:r>
            <a:r>
              <a:rPr lang="en-US" sz="2400" dirty="0" smtClean="0"/>
              <a:t> and surgical-overstock are from the same source</a:t>
            </a:r>
          </a:p>
          <a:p>
            <a:pPr lvl="1"/>
            <a:endParaRPr lang="en-US" sz="2400" dirty="0" smtClean="0"/>
          </a:p>
        </p:txBody>
      </p:sp>
      <p:pic>
        <p:nvPicPr>
          <p:cNvPr id="3074" name="Picture 2" descr="https://i.gyazo.com/62fb48cdc4ba6bedd2562c53f32f4f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3" y="2232454"/>
            <a:ext cx="4333219" cy="282026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02443" y="1547914"/>
            <a:ext cx="229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http://www.ebay.com/itm/ACE23E-Ethicon-Harmonic-Ace-Curved-Shears-23cm-ea-x-R-/262145000128?hash=item3d090f42c0:g:Le0AAOSwu4BV3eWe</a:t>
            </a:r>
            <a:endParaRPr lang="en-US" sz="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584" y="2066439"/>
            <a:ext cx="82030" cy="66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4643" y="1050082"/>
            <a:ext cx="22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http://www.ebay.com/itm/NSLG2C35A-Ethicon-Enseal-G2-Curved-Tissue-Sealer-5mm-x-35cm-x-/161675995100</a:t>
            </a:r>
            <a:endParaRPr lang="en-US" sz="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767382" y="1672281"/>
            <a:ext cx="514867" cy="1289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Findings – Image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31385"/>
            <a:ext cx="3194265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Green lines represent listings with identical images</a:t>
            </a:r>
          </a:p>
          <a:p>
            <a:r>
              <a:rPr lang="en-US" sz="2400" dirty="0" smtClean="0"/>
              <a:t>In the example, this analysis suggests that </a:t>
            </a:r>
            <a:r>
              <a:rPr lang="en-US" sz="2400" dirty="0" err="1" smtClean="0"/>
              <a:t>medi.surgical</a:t>
            </a:r>
            <a:r>
              <a:rPr lang="en-US" sz="2400" dirty="0" smtClean="0"/>
              <a:t> and </a:t>
            </a:r>
            <a:r>
              <a:rPr lang="en-US" sz="2400" dirty="0" err="1" smtClean="0"/>
              <a:t>themoreforu</a:t>
            </a:r>
            <a:r>
              <a:rPr lang="en-US" sz="2400" dirty="0" smtClean="0"/>
              <a:t> are from the same source</a:t>
            </a:r>
          </a:p>
          <a:p>
            <a:pPr lvl="1"/>
            <a:endParaRPr lang="en-US" sz="2400" dirty="0" smtClean="0"/>
          </a:p>
        </p:txBody>
      </p:sp>
      <p:pic>
        <p:nvPicPr>
          <p:cNvPr id="4100" name="Picture 4" descr="https://i.gyazo.com/454987df97b5cb56f2ed7b9a91907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3" y="1563518"/>
            <a:ext cx="3853274" cy="26192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59074" y="4573317"/>
            <a:ext cx="192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http://www.ebay.com/itm/New-SS-Laparoscopic-Surgery-Needle-Holder-carbite-Tip-curved-TC-Ethicon-Type-5mm-/111849135478</a:t>
            </a:r>
            <a:endParaRPr lang="en-US" sz="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009406" y="3721931"/>
            <a:ext cx="111682" cy="78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45590" y="4404040"/>
            <a:ext cx="2022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http://www.ebay.com/itm/Laprascopy-Needle-Holder-carbide-Tip-curved-TC-Ethicon-5-mm-/181722655501</a:t>
            </a:r>
            <a:endParaRPr lang="en-US" sz="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10648" y="3868003"/>
            <a:ext cx="114814" cy="494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Moving Forward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0963" y="1300566"/>
            <a:ext cx="822960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Scale – Collect information and perform analysis on more marketplaces – Alibaba, </a:t>
            </a:r>
            <a:r>
              <a:rPr lang="en-US" sz="2400" dirty="0" err="1" smtClean="0"/>
              <a:t>MercadoLibre</a:t>
            </a:r>
            <a:r>
              <a:rPr lang="en-US" sz="2400" dirty="0" smtClean="0"/>
              <a:t>, etc.</a:t>
            </a:r>
          </a:p>
          <a:p>
            <a:endParaRPr lang="en-US" sz="2400" dirty="0"/>
          </a:p>
          <a:p>
            <a:r>
              <a:rPr lang="en-US" sz="2400" dirty="0" smtClean="0"/>
              <a:t>Complexity – Implement different more advanced algorithms to determine similarity</a:t>
            </a:r>
            <a:r>
              <a:rPr lang="en-US" sz="2400" dirty="0"/>
              <a:t> </a:t>
            </a:r>
            <a:r>
              <a:rPr lang="en-US" sz="2400" dirty="0" smtClean="0"/>
              <a:t>in order to reduce the number of false positives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Scope – Automatically detect high probability clusters and create simple interface for relevant users.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413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79" y="344124"/>
            <a:ext cx="8229600" cy="484496"/>
          </a:xfrm>
        </p:spPr>
        <p:txBody>
          <a:bodyPr/>
          <a:lstStyle/>
          <a:p>
            <a:r>
              <a:rPr lang="en-US" sz="3200" b="1" dirty="0" smtClean="0"/>
              <a:t>Technologies Used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70963" y="1300566"/>
            <a:ext cx="822960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Python</a:t>
            </a:r>
          </a:p>
          <a:p>
            <a:pPr lvl="1"/>
            <a:r>
              <a:rPr lang="en-US" sz="2400" dirty="0" smtClean="0"/>
              <a:t> </a:t>
            </a:r>
            <a:r>
              <a:rPr lang="en-US" sz="2000" b="1" i="1" dirty="0" err="1" smtClean="0"/>
              <a:t>xlrd</a:t>
            </a:r>
            <a:r>
              <a:rPr lang="en-US" sz="2000" dirty="0"/>
              <a:t> </a:t>
            </a:r>
            <a:r>
              <a:rPr lang="en-US" sz="2000" dirty="0" smtClean="0"/>
              <a:t>to pull data from Excel files</a:t>
            </a:r>
          </a:p>
          <a:p>
            <a:pPr lvl="1"/>
            <a:r>
              <a:rPr lang="en-US" sz="2000" dirty="0"/>
              <a:t> </a:t>
            </a:r>
            <a:r>
              <a:rPr lang="en-US" sz="2000" b="1" i="1" dirty="0" err="1" smtClean="0"/>
              <a:t>scrapy</a:t>
            </a:r>
            <a:r>
              <a:rPr lang="en-US" sz="2000" dirty="0" smtClean="0"/>
              <a:t> to scrape data from website listings</a:t>
            </a:r>
          </a:p>
          <a:p>
            <a:pPr lvl="1"/>
            <a:r>
              <a:rPr lang="en-US" sz="2000" dirty="0"/>
              <a:t> </a:t>
            </a:r>
            <a:r>
              <a:rPr lang="en-US" sz="2000" b="1" i="1" dirty="0" err="1" smtClean="0"/>
              <a:t>pymongo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bson</a:t>
            </a:r>
            <a:r>
              <a:rPr lang="en-US" sz="2000" dirty="0" smtClean="0"/>
              <a:t> to manipulate MongoDB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b="1" i="1" dirty="0" err="1" smtClean="0"/>
              <a:t>nltk</a:t>
            </a:r>
            <a:r>
              <a:rPr lang="en-US" sz="2000" dirty="0" smtClean="0"/>
              <a:t> to calculate </a:t>
            </a:r>
            <a:r>
              <a:rPr lang="en-US" sz="2000" dirty="0" err="1" smtClean="0"/>
              <a:t>tf-idf</a:t>
            </a:r>
            <a:r>
              <a:rPr lang="en-US" sz="2000" dirty="0" smtClean="0"/>
              <a:t> matrix for text analysis</a:t>
            </a:r>
          </a:p>
          <a:p>
            <a:pPr lvl="1"/>
            <a:r>
              <a:rPr lang="en-US" sz="2000" dirty="0"/>
              <a:t> </a:t>
            </a:r>
            <a:r>
              <a:rPr lang="en-US" sz="2000" b="1" i="1" dirty="0" smtClean="0"/>
              <a:t>httplib2, </a:t>
            </a:r>
            <a:r>
              <a:rPr lang="en-US" sz="2000" b="1" i="1" dirty="0" err="1" smtClean="0"/>
              <a:t>urllib</a:t>
            </a:r>
            <a:r>
              <a:rPr lang="en-US" sz="2000" b="1" i="1" dirty="0" smtClean="0"/>
              <a:t>, </a:t>
            </a:r>
            <a:r>
              <a:rPr lang="en-US" sz="2000" b="1" i="1" dirty="0" err="1" smtClean="0"/>
              <a:t>cStringIO</a:t>
            </a:r>
            <a:r>
              <a:rPr lang="en-US" sz="2000" dirty="0" smtClean="0"/>
              <a:t> to pull online images</a:t>
            </a:r>
          </a:p>
          <a:p>
            <a:pPr lvl="1"/>
            <a:r>
              <a:rPr lang="en-US" sz="2000" dirty="0"/>
              <a:t> </a:t>
            </a:r>
            <a:r>
              <a:rPr lang="en-US" sz="2000" b="1" i="1" dirty="0" smtClean="0"/>
              <a:t>distance</a:t>
            </a:r>
            <a:r>
              <a:rPr lang="en-US" sz="2000" dirty="0" smtClean="0"/>
              <a:t> to calculate </a:t>
            </a:r>
            <a:r>
              <a:rPr lang="en-US" sz="2000" dirty="0" err="1" smtClean="0"/>
              <a:t>levenshtein</a:t>
            </a:r>
            <a:r>
              <a:rPr lang="en-US" sz="2000" dirty="0" smtClean="0"/>
              <a:t> distance</a:t>
            </a:r>
          </a:p>
          <a:p>
            <a:pPr lvl="1"/>
            <a:r>
              <a:rPr lang="en-US" sz="2000" dirty="0"/>
              <a:t> </a:t>
            </a:r>
            <a:r>
              <a:rPr lang="en-US" sz="2000" b="1" i="1" dirty="0" smtClean="0"/>
              <a:t>pandas</a:t>
            </a:r>
            <a:r>
              <a:rPr lang="en-US" sz="2000" i="1" dirty="0" smtClean="0"/>
              <a:t> </a:t>
            </a:r>
            <a:r>
              <a:rPr lang="en-US" sz="2000" dirty="0" smtClean="0"/>
              <a:t>to create a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for Tableau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b="1" i="1" dirty="0" err="1" smtClean="0"/>
              <a:t>networkx</a:t>
            </a:r>
            <a:r>
              <a:rPr lang="en-US" sz="2000" dirty="0" smtClean="0"/>
              <a:t> to create a network for </a:t>
            </a:r>
            <a:r>
              <a:rPr lang="en-US" sz="2000" dirty="0" err="1" smtClean="0"/>
              <a:t>Gephi</a:t>
            </a:r>
            <a:endParaRPr lang="en-US" sz="2000" dirty="0" smtClean="0"/>
          </a:p>
          <a:p>
            <a:r>
              <a:rPr lang="en-US" sz="2400" dirty="0" smtClean="0"/>
              <a:t>MongoDB</a:t>
            </a:r>
          </a:p>
          <a:p>
            <a:r>
              <a:rPr lang="en-US" sz="2400" dirty="0" err="1" smtClean="0"/>
              <a:t>Gephi</a:t>
            </a:r>
            <a:endParaRPr lang="en-US" sz="2400" dirty="0" smtClean="0"/>
          </a:p>
          <a:p>
            <a:r>
              <a:rPr lang="en-US" sz="2400" dirty="0" smtClean="0"/>
              <a:t>Tableau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5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43610" y="2527300"/>
            <a:ext cx="4457290" cy="1401847"/>
          </a:xfrm>
        </p:spPr>
        <p:txBody>
          <a:bodyPr/>
          <a:lstStyle/>
          <a:p>
            <a:r>
              <a:rPr lang="en-US" sz="5500" dirty="0" smtClean="0">
                <a:latin typeface="Lato Light"/>
                <a:cs typeface="Lato Light"/>
              </a:rPr>
              <a:t>Thank You!</a:t>
            </a:r>
            <a:endParaRPr lang="en-US" sz="55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98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20204"/>
            <a:ext cx="8229600" cy="484496"/>
          </a:xfrm>
        </p:spPr>
        <p:txBody>
          <a:bodyPr anchor="ctr" anchorCtr="0"/>
          <a:lstStyle/>
          <a:p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0967"/>
            <a:ext cx="8073335" cy="4764180"/>
          </a:xfrm>
        </p:spPr>
        <p:txBody>
          <a:bodyPr/>
          <a:lstStyle/>
          <a:p>
            <a:pPr>
              <a:spcAft>
                <a:spcPts val="1200"/>
              </a:spcAft>
              <a:buClrTx/>
            </a:pPr>
            <a:r>
              <a:rPr lang="nl-BE" sz="2400" dirty="0">
                <a:solidFill>
                  <a:schemeClr val="tx1"/>
                </a:solidFill>
              </a:rPr>
              <a:t>Develop a data driven approach to analyzing illicit online listings of Ethicon products.</a:t>
            </a:r>
          </a:p>
          <a:p>
            <a:pPr>
              <a:spcAft>
                <a:spcPts val="1200"/>
              </a:spcAft>
              <a:buClrTx/>
            </a:pPr>
            <a:r>
              <a:rPr lang="nl-BE" sz="2400" dirty="0" smtClean="0">
                <a:solidFill>
                  <a:schemeClr val="tx1"/>
                </a:solidFill>
              </a:rPr>
              <a:t>Quantify the similarity of a online listings and their sellers by way of a “digital fingerprint”.</a:t>
            </a:r>
          </a:p>
          <a:p>
            <a:pPr>
              <a:spcAft>
                <a:spcPts val="1200"/>
              </a:spcAft>
              <a:buClrTx/>
            </a:pPr>
            <a:r>
              <a:rPr lang="nl-BE" sz="2400" dirty="0" smtClean="0">
                <a:solidFill>
                  <a:schemeClr val="tx1"/>
                </a:solidFill>
              </a:rPr>
              <a:t>Identify key players in the illicit trade market to improve allocation of Global Brand Protection resources. </a:t>
            </a:r>
          </a:p>
          <a:p>
            <a:pPr>
              <a:spcAft>
                <a:spcPts val="1200"/>
              </a:spcAft>
              <a:buClrTx/>
            </a:pPr>
            <a:endParaRPr lang="nl-BE" sz="2400" dirty="0" smtClean="0"/>
          </a:p>
          <a:p>
            <a:pPr>
              <a:spcAft>
                <a:spcPts val="1200"/>
              </a:spcAft>
              <a:buClrTx/>
            </a:pP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9475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Analysis Strategy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424"/>
            <a:ext cx="8229600" cy="4743930"/>
          </a:xfrm>
        </p:spPr>
        <p:txBody>
          <a:bodyPr/>
          <a:lstStyle/>
          <a:p>
            <a:r>
              <a:rPr lang="en-US" sz="2400" dirty="0" smtClean="0"/>
              <a:t>Develop “fingerprints” for sellers based on their listings</a:t>
            </a:r>
          </a:p>
          <a:p>
            <a:pPr lvl="1"/>
            <a:r>
              <a:rPr lang="en-US" sz="2400" dirty="0" smtClean="0"/>
              <a:t>How are their listings formatted?</a:t>
            </a:r>
          </a:p>
          <a:p>
            <a:pPr lvl="1"/>
            <a:r>
              <a:rPr lang="en-US" sz="2400" dirty="0" smtClean="0"/>
              <a:t>What kind of words do they use in the title and description?</a:t>
            </a:r>
          </a:p>
          <a:p>
            <a:pPr lvl="1"/>
            <a:r>
              <a:rPr lang="en-US" sz="2400" dirty="0" smtClean="0"/>
              <a:t>What images do they use for their listings?</a:t>
            </a:r>
          </a:p>
          <a:p>
            <a:pPr lvl="1"/>
            <a:endParaRPr lang="en-US" sz="2400" dirty="0"/>
          </a:p>
          <a:p>
            <a:pPr marL="0" indent="0" algn="ctr">
              <a:buNone/>
            </a:pPr>
            <a:r>
              <a:rPr lang="en-US" sz="2400" b="1" dirty="0" smtClean="0"/>
              <a:t>By creating “fingerprints”  for each seller, it is then possible to compare different sellers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32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Overview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858921" y="1427501"/>
            <a:ext cx="1712340" cy="5722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Extract Data from URL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8047" y="2653293"/>
            <a:ext cx="1622465" cy="5468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Title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78122" y="2664644"/>
            <a:ext cx="1650538" cy="53545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Image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4626" y="2664644"/>
            <a:ext cx="1622465" cy="5468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Seller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6947" y="1416608"/>
            <a:ext cx="1712340" cy="57229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Listing URLs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06531" y="2658968"/>
            <a:ext cx="1622465" cy="5468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Text Analysis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69820" y="2087880"/>
            <a:ext cx="1308019" cy="36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764280" y="2148840"/>
            <a:ext cx="548640" cy="3581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4975860" y="2148840"/>
            <a:ext cx="434340" cy="3581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>
            <a:off x="5814803" y="2065020"/>
            <a:ext cx="113538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3135508" y="1709687"/>
            <a:ext cx="54233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843419" y="3875850"/>
            <a:ext cx="1743344" cy="5468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Create Network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34" name="Straight Arrow Connector 1033"/>
          <p:cNvCxnSpPr/>
          <p:nvPr/>
        </p:nvCxnSpPr>
        <p:spPr>
          <a:xfrm>
            <a:off x="3858921" y="3360420"/>
            <a:ext cx="537819" cy="35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 flipH="1">
            <a:off x="5044440" y="3357766"/>
            <a:ext cx="526821" cy="360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/>
          <p:nvPr/>
        </p:nvCxnSpPr>
        <p:spPr>
          <a:xfrm>
            <a:off x="2369820" y="3357767"/>
            <a:ext cx="1158240" cy="423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/>
          <p:nvPr/>
        </p:nvCxnSpPr>
        <p:spPr>
          <a:xfrm flipH="1">
            <a:off x="5974080" y="3357767"/>
            <a:ext cx="1112520" cy="423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/>
          <p:nvPr/>
        </p:nvCxnSpPr>
        <p:spPr>
          <a:xfrm>
            <a:off x="4715091" y="4572000"/>
            <a:ext cx="0" cy="39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843419" y="5117580"/>
            <a:ext cx="1803001" cy="5468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Identify Clusters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Original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616"/>
            <a:ext cx="8229600" cy="4743930"/>
          </a:xfrm>
        </p:spPr>
        <p:txBody>
          <a:bodyPr/>
          <a:lstStyle/>
          <a:p>
            <a:r>
              <a:rPr lang="en-US" sz="2400" dirty="0" smtClean="0"/>
              <a:t>Started with vendor data including a list of URLs of illicit listings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https://i.gyazo.com/2187646a4c31c32cb649c4948fb35a8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8" y="2322370"/>
            <a:ext cx="6886575" cy="210502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Extracting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88"/>
            <a:ext cx="8229600" cy="4743930"/>
          </a:xfrm>
        </p:spPr>
        <p:txBody>
          <a:bodyPr/>
          <a:lstStyle/>
          <a:p>
            <a:r>
              <a:rPr lang="en-US" sz="2400" dirty="0" smtClean="0"/>
              <a:t>Scraped useful information from each URL’s webpage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i.gyazo.com/0be90acb6549d55a955a25193ab7f29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" y="1931641"/>
            <a:ext cx="6781888" cy="35870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Username 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172"/>
            <a:ext cx="8229600" cy="4743930"/>
          </a:xfrm>
        </p:spPr>
        <p:txBody>
          <a:bodyPr/>
          <a:lstStyle/>
          <a:p>
            <a:r>
              <a:rPr lang="en-US" sz="2400" dirty="0" smtClean="0"/>
              <a:t>Listings with the same sellers are related</a:t>
            </a:r>
          </a:p>
          <a:p>
            <a:r>
              <a:rPr lang="en-US" sz="2400" dirty="0" smtClean="0"/>
              <a:t>Provides a preliminary understanding of the illicit trade network</a:t>
            </a:r>
          </a:p>
          <a:p>
            <a:r>
              <a:rPr lang="en-US" sz="2400" dirty="0" smtClean="0"/>
              <a:t>Next step is to relate the sellers using text and image analysis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Text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10414"/>
            <a:ext cx="816102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Text from the title and description of the listing are analyzed by finding the document distance.</a:t>
            </a:r>
          </a:p>
          <a:p>
            <a:r>
              <a:rPr lang="en-US" sz="2400" dirty="0" smtClean="0"/>
              <a:t>Sellers using multiple accounts are likely to reuse similar titles or descriptions for their listings</a:t>
            </a:r>
          </a:p>
          <a:p>
            <a:r>
              <a:rPr lang="en-US" sz="2400" dirty="0" smtClean="0"/>
              <a:t>A score close to one means the two texts are similar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915"/>
              </p:ext>
            </p:extLst>
          </p:nvPr>
        </p:nvGraphicFramePr>
        <p:xfrm>
          <a:off x="609600" y="3468303"/>
          <a:ext cx="7632880" cy="2185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8620"/>
                <a:gridCol w="2524260"/>
              </a:tblGrid>
              <a:tr h="77298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is a random sentence of words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This is also a random sentence of words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Score : .935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958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a random sentence of words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 don’t know what you’re</a:t>
                      </a:r>
                      <a:r>
                        <a:rPr lang="en-US" baseline="0" dirty="0" smtClean="0"/>
                        <a:t> talking about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: 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258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a random sentence of words</a:t>
                      </a:r>
                    </a:p>
                    <a:p>
                      <a:r>
                        <a:rPr lang="en-US" baseline="0" dirty="0" smtClean="0"/>
                        <a:t>That’s so random!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: .21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7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Image Analysis</a:t>
            </a:r>
            <a:endParaRPr lang="en-US" sz="32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164359"/>
            <a:ext cx="8229600" cy="474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6375" indent="-206375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120000"/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1pPr>
            <a:lvl2pPr marL="457200" indent="-1460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2pPr>
            <a:lvl3pPr marL="91281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3pPr>
            <a:lvl4pPr marL="1185863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–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4pPr>
            <a:lvl5pPr marL="1460500" indent="-234950" algn="l" defTabSz="4556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»"/>
              <a:defRPr sz="1000" kern="1200">
                <a:solidFill>
                  <a:schemeClr val="accent3"/>
                </a:solidFill>
                <a:latin typeface="Lato Regular"/>
                <a:ea typeface="MS PGothic" pitchFamily="34" charset="-128"/>
                <a:cs typeface="Lato Regular"/>
              </a:defRPr>
            </a:lvl5pPr>
            <a:lvl6pPr marL="251195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677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399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124" indent="-228355" algn="l" defTabSz="45672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Images from different listings are compared by hashing the pixels to see if they are identical</a:t>
            </a:r>
          </a:p>
          <a:p>
            <a:r>
              <a:rPr lang="en-US" sz="2400" dirty="0" smtClean="0"/>
              <a:t>Comparison method employed allows for small differences between images</a:t>
            </a:r>
          </a:p>
          <a:p>
            <a:r>
              <a:rPr lang="en-US" sz="2400" dirty="0" smtClean="0"/>
              <a:t>Listings which have identical images are likely to be related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1026" name="Picture 2" descr="http://www.jackspets.com/Images/Pet-Care-Information/Fish/F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36324"/>
            <a:ext cx="2569483" cy="17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79083" y="4124892"/>
            <a:ext cx="875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=</a:t>
            </a:r>
            <a:endParaRPr lang="en-US" sz="3000" dirty="0"/>
          </a:p>
        </p:txBody>
      </p:sp>
      <p:pic>
        <p:nvPicPr>
          <p:cNvPr id="7" name="Picture 2" descr="http://www.jackspets.com/Images/Pet-Care-Information/Fish/F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65" y="3738110"/>
            <a:ext cx="1970467" cy="13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35835" y="4124892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cs typeface="Arial" panose="020B0604020202020204" pitchFamily="34" charset="0"/>
              </a:rPr>
              <a:t>≠</a:t>
            </a:r>
            <a:endParaRPr lang="en-US" sz="3000" dirty="0">
              <a:cs typeface="Arial" panose="020B0604020202020204" pitchFamily="34" charset="0"/>
            </a:endParaRPr>
          </a:p>
        </p:txBody>
      </p:sp>
      <p:pic>
        <p:nvPicPr>
          <p:cNvPr id="1028" name="Picture 4" descr="https://encrypted-tbn1.gstatic.com/images?q=tbn:ANd9GcRzrBm_hYje7EeLHM-Gyscqja1sUPiOpcskmTBiujxtg0FWYM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00" y="3786701"/>
            <a:ext cx="2052131" cy="127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LS 2011 Communication Plan&amp;quot;&quot;/&gt;&lt;property id=&quot;20307&quot; value=&quot;258&quot;/&gt;&lt;/object&gt;&lt;object type=&quot;3&quot; unique_id=&quot;10005&quot;&gt;&lt;property id=&quot;20148&quot; value=&quot;5&quot;/&gt;&lt;property id=&quot;20300&quot; value=&quot;Slide 2 - &amp;quot;Today&amp;quot;&quot;/&gt;&lt;property id=&quot;20307&quot; value=&quot;259&quot;/&gt;&lt;/object&gt;&lt;object type=&quot;3&quot; unique_id=&quot;11655&quot;&gt;&lt;property id=&quot;20148&quot; value=&quot;5&quot;/&gt;&lt;property id=&quot;20300&quot; value=&quot;Slide 3 - &amp;quot;Contents&amp;quot;&quot;/&gt;&lt;property id=&quot;20307&quot; value=&quot;272&quot;/&gt;&lt;/object&gt;&lt;object type=&quot;3&quot; unique_id=&quot;11656&quot;&gt;&lt;property id=&quot;20148&quot; value=&quot;5&quot;/&gt;&lt;property id=&quot;20300&quot; value=&quot;Slide 4 - &amp;quot;Summary: Situation Analysis&amp;quot;&quot;/&gt;&lt;property id=&quot;20307&quot; value=&quot;273&quot;/&gt;&lt;/object&gt;&lt;object type=&quot;3&quot; unique_id=&quot;11657&quot;&gt;&lt;property id=&quot;20148&quot; value=&quot;5&quot;/&gt;&lt;property id=&quot;20300&quot; value=&quot;Slide 5 - &amp;quot;Situation Analysis&amp;quot;&quot;/&gt;&lt;property id=&quot;20307&quot; value=&quot;274&quot;/&gt;&lt;/object&gt;&lt;object type=&quot;3&quot; unique_id=&quot;11661&quot;&gt;&lt;property id=&quot;20148&quot; value=&quot;5&quot;/&gt;&lt;property id=&quot;20300&quot; value=&quot;Slide 6 - &amp;quot;Situation Analysis&amp;quot;&quot;/&gt;&lt;property id=&quot;20307&quot; value=&quot;270&quot;/&gt;&lt;/object&gt;&lt;object type=&quot;3&quot; unique_id=&quot;11662&quot;&gt;&lt;property id=&quot;20148&quot; value=&quot;5&quot;/&gt;&lt;property id=&quot;20300&quot; value=&quot;Slide 7 - &amp;quot;Overarching Communications Objective &amp;quot;&quot;/&gt;&lt;property id=&quot;20307&quot; value=&quot;277&quot;/&gt;&lt;/object&gt;&lt;object type=&quot;3&quot; unique_id=&quot;11663&quot;&gt;&lt;property id=&quot;20148&quot; value=&quot;5&quot;/&gt;&lt;property id=&quot;20300&quot; value=&quot;Slide 8 - &amp;quot;Communications Strategies for CLS&amp;quot;&quot;/&gt;&lt;property id=&quot;20307&quot; value=&quot;278&quot;/&gt;&lt;/object&gt;&lt;object type=&quot;3&quot; unique_id=&quot;11665&quot;&gt;&lt;property id=&quot;20148&quot; value=&quot;5&quot;/&gt;&lt;property id=&quot;20300&quot; value=&quot;Slide 9 - &amp;quot;Target Audiences &amp;amp; Communications Activities&amp;quot;&quot;/&gt;&lt;property id=&quot;20307&quot; value=&quot;280&quot;/&gt;&lt;/object&gt;&lt;object type=&quot;3&quot; unique_id=&quot;11666&quot;&gt;&lt;property id=&quot;20148&quot; value=&quot;5&quot;/&gt;&lt;property id=&quot;20300&quot; value=&quot;Slide 10 - &amp;quot;Target Audiences &amp;quot;&quot;/&gt;&lt;property id=&quot;20307&quot; value=&quot;281&quot;/&gt;&lt;/object&gt;&lt;object type=&quot;3&quot; unique_id=&quot;11668&quot;&gt;&lt;property id=&quot;20148&quot; value=&quot;5&quot;/&gt;&lt;property id=&quot;20300&quot; value=&quot;Slide 11 - &amp;quot;Communicating with Commercial Stakeholders:&amp;#x0D;&amp;#x0A;GOC&amp;quot;&quot;/&gt;&lt;property id=&quot;20307&quot; value=&quot;283&quot;/&gt;&lt;/object&gt;&lt;object type=&quot;3&quot; unique_id=&quot;11672&quot;&gt;&lt;property id=&quot;20148&quot; value=&quot;5&quot;/&gt;&lt;property id=&quot;20300&quot; value=&quot;Slide 15 - &amp;quot;Communicating with CLS Associates&amp;quot;&quot;/&gt;&lt;property id=&quot;20307&quot; value=&quot;287&quot;/&gt;&lt;/object&gt;&lt;object type=&quot;3&quot; unique_id=&quot;11673&quot;&gt;&lt;property id=&quot;20148&quot; value=&quot;5&quot;/&gt;&lt;property id=&quot;20300&quot; value=&quot;Slide 13 - &amp;quot;Communicating with JJSC Leaders&amp;quot;&quot;/&gt;&lt;property id=&quot;20307&quot; value=&quot;288&quot;/&gt;&lt;/object&gt;&lt;object type=&quot;3&quot; unique_id=&quot;11682&quot;&gt;&lt;property id=&quot;20148&quot; value=&quot;5&quot;/&gt;&lt;property id=&quot;20300&quot; value=&quot;Slide 18 - &amp;quot;Core Content and Communications Tools&amp;quot;&quot;/&gt;&lt;property id=&quot;20307&quot; value=&quot;297&quot;/&gt;&lt;/object&gt;&lt;object type=&quot;3&quot; unique_id=&quot;11683&quot;&gt;&lt;property id=&quot;20148&quot; value=&quot;5&quot;/&gt;&lt;property id=&quot;20300&quot; value=&quot;Slide 19 - &amp;quot;Core Content and Communications Tools&amp;quot;&quot;/&gt;&lt;property id=&quot;20307&quot; value=&quot;298&quot;/&gt;&lt;/object&gt;&lt;object type=&quot;3&quot; unique_id=&quot;11691&quot;&gt;&lt;property id=&quot;20148&quot; value=&quot;5&quot;/&gt;&lt;property id=&quot;20300&quot; value=&quot;Slide 22 - &amp;quot;CLS Communication Tools - JJSC Intranet&amp;quot;&quot;/&gt;&lt;property id=&quot;20307&quot; value=&quot;306&quot;/&gt;&lt;/object&gt;&lt;object type=&quot;3&quot; unique_id=&quot;11693&quot;&gt;&lt;property id=&quot;20148&quot; value=&quot;5&quot;/&gt;&lt;property id=&quot;20300&quot; value=&quot;Slide 23 - &amp;quot;CLS: Activities &amp;amp; Target Audiences&amp;quot;&quot;/&gt;&lt;property id=&quot;20307&quot; value=&quot;308&quot;/&gt;&lt;/object&gt;&lt;object type=&quot;3&quot; unique_id=&quot;11694&quot;&gt;&lt;property id=&quot;20148&quot; value=&quot;5&quot;/&gt;&lt;property id=&quot;20300&quot; value=&quot;Slide 24 - &amp;quot;CLS: Calendar of 2011 Communication Activities&amp;quot;&quot;/&gt;&lt;property id=&quot;20307&quot; value=&quot;309&quot;/&gt;&lt;/object&gt;&lt;object type=&quot;3&quot; unique_id=&quot;12416&quot;&gt;&lt;property id=&quot;20148&quot; value=&quot;5&quot;/&gt;&lt;property id=&quot;20300&quot; value=&quot;Slide 20 - &amp;quot;CLS Communication Tools - New Logo Use&amp;quot;&quot;/&gt;&lt;property id=&quot;20307&quot; value=&quot;315&quot;/&gt;&lt;/object&gt;&lt;object type=&quot;3&quot; unique_id=&quot;12417&quot;&gt;&lt;property id=&quot;20148&quot; value=&quot;5&quot;/&gt;&lt;property id=&quot;20300&quot; value=&quot;Slide 21&quot;/&gt;&lt;property id=&quot;20307&quot; value=&quot;316&quot;/&gt;&lt;/object&gt;&lt;object type=&quot;3&quot; unique_id=&quot;12490&quot;&gt;&lt;property id=&quot;20148&quot; value=&quot;5&quot;/&gt;&lt;property id=&quot;20300&quot; value=&quot;Slide 16 - &amp;quot;Communicating with CLS Associates&amp;quot;&quot;/&gt;&lt;property id=&quot;20307&quot; value=&quot;317&quot;/&gt;&lt;/object&gt;&lt;object type=&quot;3&quot; unique_id=&quot;12491&quot;&gt;&lt;property id=&quot;20148&quot; value=&quot;5&quot;/&gt;&lt;property id=&quot;20300&quot; value=&quot;Slide 17 - &amp;quot;Recap:  Target Audience Tactics &amp;quot;&quot;/&gt;&lt;property id=&quot;20307&quot; value=&quot;318&quot;/&gt;&lt;/object&gt;&lt;object type=&quot;3&quot; unique_id=&quot;13015&quot;&gt;&lt;property id=&quot;20148&quot; value=&quot;5&quot;/&gt;&lt;property id=&quot;20300&quot; value=&quot;Slide 12 - &amp;quot;Communicating with Commercial Stakeholders:&amp;#x0D;&amp;#x0A;Business Unit/Regional Leaders&amp;quot;&quot;/&gt;&lt;property id=&quot;20307&quot; value=&quot;320&quot;/&gt;&lt;/object&gt;&lt;object type=&quot;3&quot; unique_id=&quot;13016&quot;&gt;&lt;property id=&quot;20148&quot; value=&quot;5&quot;/&gt;&lt;property id=&quot;20300&quot; value=&quot;Slide 14 - &amp;quot;Communicating with CLS Leaders&amp;quot;&quot;/&gt;&lt;property id=&quot;20307&quot; value=&quot;32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T Align Ignite Deliver">
  <a:themeElements>
    <a:clrScheme name="JJ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E5E5"/>
      </a:accent1>
      <a:accent2>
        <a:srgbClr val="12C2E9"/>
      </a:accent2>
      <a:accent3>
        <a:srgbClr val="595959"/>
      </a:accent3>
      <a:accent4>
        <a:srgbClr val="0A8CAA"/>
      </a:accent4>
      <a:accent5>
        <a:srgbClr val="F30617"/>
      </a:accent5>
      <a:accent6>
        <a:srgbClr val="808080"/>
      </a:accent6>
      <a:hlink>
        <a:srgbClr val="0DB9E1"/>
      </a:hlink>
      <a:folHlink>
        <a:srgbClr val="8282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dy slides">
  <a:themeElements>
    <a:clrScheme name="J&amp;J 2011">
      <a:dk1>
        <a:srgbClr val="555555"/>
      </a:dk1>
      <a:lt1>
        <a:srgbClr val="FFFFFF"/>
      </a:lt1>
      <a:dk2>
        <a:srgbClr val="000000"/>
      </a:dk2>
      <a:lt2>
        <a:srgbClr val="12C2E9"/>
      </a:lt2>
      <a:accent1>
        <a:srgbClr val="0A8CAA"/>
      </a:accent1>
      <a:accent2>
        <a:srgbClr val="BEAF6E"/>
      </a:accent2>
      <a:accent3>
        <a:srgbClr val="738C5A"/>
      </a:accent3>
      <a:accent4>
        <a:srgbClr val="7D6E3C"/>
      </a:accent4>
      <a:accent5>
        <a:srgbClr val="F30617"/>
      </a:accent5>
      <a:accent6>
        <a:srgbClr val="BECD87"/>
      </a:accent6>
      <a:hlink>
        <a:srgbClr val="12C2E9"/>
      </a:hlink>
      <a:folHlink>
        <a:srgbClr val="B2B2B2"/>
      </a:folHlink>
    </a:clrScheme>
    <a:fontScheme name="J&amp;J 201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3500" dirty="0" smtClean="0">
            <a:solidFill>
              <a:srgbClr val="595959"/>
            </a:solidFill>
          </a:defRPr>
        </a:defPPr>
      </a:lstStyle>
    </a:tx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077DA10A37741A72EA6338C568892" ma:contentTypeVersion="1" ma:contentTypeDescription="Create a new document." ma:contentTypeScope="" ma:versionID="94ac86fb00541997db162d7d97f4a40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bc4d8e8d52ecec6267bb6f2cc09e063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EA622D-C168-4FEA-B520-DA657C4B2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0E75C45-BE5F-4857-9B17-6E1968D8D1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86D52C-6DA8-4B1C-A773-15A5D419B1DF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 Align Ignite Deliver.potx</Template>
  <TotalTime>53448</TotalTime>
  <Words>599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Lato Black</vt:lpstr>
      <vt:lpstr>MS PGothic</vt:lpstr>
      <vt:lpstr>MS PGothic</vt:lpstr>
      <vt:lpstr>Lato Light</vt:lpstr>
      <vt:lpstr>Georgia</vt:lpstr>
      <vt:lpstr>Arial</vt:lpstr>
      <vt:lpstr>Lato Bold</vt:lpstr>
      <vt:lpstr>ヒラギノ角ゴ ProN W6</vt:lpstr>
      <vt:lpstr>Lato Medium</vt:lpstr>
      <vt:lpstr>Lato Semibold</vt:lpstr>
      <vt:lpstr>Lato Regular</vt:lpstr>
      <vt:lpstr>Calibri</vt:lpstr>
      <vt:lpstr>IT Align Ignite Deliver</vt:lpstr>
      <vt:lpstr>Body slides</vt:lpstr>
      <vt:lpstr>Global Brand Protection Illicit Trade Fingerprinting</vt:lpstr>
      <vt:lpstr>Objectives</vt:lpstr>
      <vt:lpstr>Analysis Strategy</vt:lpstr>
      <vt:lpstr>Overview</vt:lpstr>
      <vt:lpstr>Original Data</vt:lpstr>
      <vt:lpstr>Extracting Information</vt:lpstr>
      <vt:lpstr>Username Analysis</vt:lpstr>
      <vt:lpstr>Text Analysis</vt:lpstr>
      <vt:lpstr>Image Analysis</vt:lpstr>
      <vt:lpstr>The Ebay Network</vt:lpstr>
      <vt:lpstr>Findings – Seller Analysis</vt:lpstr>
      <vt:lpstr>Findings – Title Analysis</vt:lpstr>
      <vt:lpstr>Findings – Text Analysis</vt:lpstr>
      <vt:lpstr>Findings – Image Analysis</vt:lpstr>
      <vt:lpstr>Moving Forward</vt:lpstr>
      <vt:lpstr>Technologies Used</vt:lpstr>
      <vt:lpstr>PowerPoint Presentation</vt:lpstr>
    </vt:vector>
  </TitlesOfParts>
  <Company>Johnson &amp; Johnson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2015-2018 IT Strategy Launch Regional Town Hall Presentation</dc:title>
  <dc:creator>Meade, Melody [WCPITUS]</dc:creator>
  <cp:lastModifiedBy>Brian Xu</cp:lastModifiedBy>
  <cp:revision>3013</cp:revision>
  <cp:lastPrinted>2015-04-03T14:57:12Z</cp:lastPrinted>
  <dcterms:created xsi:type="dcterms:W3CDTF">2011-10-05T17:59:23Z</dcterms:created>
  <dcterms:modified xsi:type="dcterms:W3CDTF">2016-01-26T13:58:48Z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634131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  <property fmtid="{D5CDD505-2E9C-101B-9397-08002B2CF9AE}" pid="5" name="ContentTypeId">
    <vt:lpwstr>0x010100129077DA10A37741A72EA6338C568892</vt:lpwstr>
  </property>
  <property fmtid="{D5CDD505-2E9C-101B-9397-08002B2CF9AE}" pid="6" name="Position">
    <vt:lpwstr>1</vt:lpwstr>
  </property>
  <property fmtid="{D5CDD505-2E9C-101B-9397-08002B2CF9AE}" pid="7" name="Image">
    <vt:lpwstr>http://leadership.jnj.com/Sectors/Corporate/IT/Slides%20Thumbnails/itstrat_launch.jpg </vt:lpwstr>
  </property>
</Properties>
</file>