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7" r:id="rId5"/>
    <p:sldId id="260" r:id="rId6"/>
    <p:sldId id="262" r:id="rId7"/>
    <p:sldId id="263" r:id="rId8"/>
    <p:sldId id="264" r:id="rId9"/>
    <p:sldId id="265" r:id="rId10"/>
    <p:sldId id="266" r:id="rId11"/>
    <p:sldId id="267" r:id="rId12"/>
    <p:sldId id="268" r:id="rId13"/>
    <p:sldId id="269"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233C0D-CA89-C44F-9D3C-E6E7F447FC3B}">
          <p14:sldIdLst>
            <p14:sldId id="257"/>
            <p14:sldId id="260"/>
            <p14:sldId id="262"/>
            <p14:sldId id="263"/>
            <p14:sldId id="264"/>
            <p14:sldId id="265"/>
            <p14:sldId id="266"/>
            <p14:sldId id="267"/>
            <p14:sldId id="268"/>
            <p14:sldId id="269"/>
            <p14:sldId id="261"/>
          </p14:sldIdLst>
        </p14:section>
        <p14:section name="Test" id="{65E23ACA-B548-CA4E-BFBB-4D12180E210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dley Wyatt" initials="BW" lastIdx="1" clrIdx="0">
    <p:extLst>
      <p:ext uri="{19B8F6BF-5375-455C-9EA6-DF929625EA0E}">
        <p15:presenceInfo xmlns:p15="http://schemas.microsoft.com/office/powerpoint/2012/main" userId="S::brad@thelazyadministrator.com::5bcffade-2afd-48a2-8096-390a9090555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91FFD5-D78F-0F40-ADE6-B7C67EE38F2B}" v="57" dt="2021-04-11T03:39:19.7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3" autoAdjust="0"/>
    <p:restoredTop sz="81338"/>
  </p:normalViewPr>
  <p:slideViewPr>
    <p:cSldViewPr snapToGrid="0">
      <p:cViewPr varScale="1">
        <p:scale>
          <a:sx n="99" d="100"/>
          <a:sy n="99" d="100"/>
        </p:scale>
        <p:origin x="10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dley Wyatt" userId="5bcffade-2afd-48a2-8096-390a9090555c" providerId="ADAL" clId="{A191FFD5-D78F-0F40-ADE6-B7C67EE38F2B}"/>
    <pc:docChg chg="undo custSel addSld modSld sldOrd addSection modSection">
      <pc:chgData name="Bradley Wyatt" userId="5bcffade-2afd-48a2-8096-390a9090555c" providerId="ADAL" clId="{A191FFD5-D78F-0F40-ADE6-B7C67EE38F2B}" dt="2021-04-11T20:07:05.814" v="5971"/>
      <pc:docMkLst>
        <pc:docMk/>
      </pc:docMkLst>
      <pc:sldChg chg="addSp delSp modSp mod setBg modShow addCm delCm modNotesTx">
        <pc:chgData name="Bradley Wyatt" userId="5bcffade-2afd-48a2-8096-390a9090555c" providerId="ADAL" clId="{A191FFD5-D78F-0F40-ADE6-B7C67EE38F2B}" dt="2021-04-10T18:29:48.974" v="3364" actId="20577"/>
        <pc:sldMkLst>
          <pc:docMk/>
          <pc:sldMk cId="3223296953" sldId="257"/>
        </pc:sldMkLst>
        <pc:spChg chg="add mod">
          <ac:chgData name="Bradley Wyatt" userId="5bcffade-2afd-48a2-8096-390a9090555c" providerId="ADAL" clId="{A191FFD5-D78F-0F40-ADE6-B7C67EE38F2B}" dt="2021-04-08T21:33:28.083" v="386" actId="14100"/>
          <ac:spMkLst>
            <pc:docMk/>
            <pc:sldMk cId="3223296953" sldId="257"/>
            <ac:spMk id="2" creationId="{0BD02C5C-2459-1746-8D7F-3DA84A787EF2}"/>
          </ac:spMkLst>
        </pc:spChg>
        <pc:spChg chg="add del mod">
          <ac:chgData name="Bradley Wyatt" userId="5bcffade-2afd-48a2-8096-390a9090555c" providerId="ADAL" clId="{A191FFD5-D78F-0F40-ADE6-B7C67EE38F2B}" dt="2021-04-08T20:51:43.833" v="61" actId="767"/>
          <ac:spMkLst>
            <pc:docMk/>
            <pc:sldMk cId="3223296953" sldId="257"/>
            <ac:spMk id="3" creationId="{84ECBCCB-954E-5640-AF73-FADA8B741B38}"/>
          </ac:spMkLst>
        </pc:spChg>
        <pc:spChg chg="add del mod">
          <ac:chgData name="Bradley Wyatt" userId="5bcffade-2afd-48a2-8096-390a9090555c" providerId="ADAL" clId="{A191FFD5-D78F-0F40-ADE6-B7C67EE38F2B}" dt="2021-04-08T20:51:41.452" v="56" actId="767"/>
          <ac:spMkLst>
            <pc:docMk/>
            <pc:sldMk cId="3223296953" sldId="257"/>
            <ac:spMk id="4" creationId="{B29D5E5A-1AFF-FB44-9F90-7E492399E714}"/>
          </ac:spMkLst>
        </pc:spChg>
        <pc:spChg chg="add mod">
          <ac:chgData name="Bradley Wyatt" userId="5bcffade-2afd-48a2-8096-390a9090555c" providerId="ADAL" clId="{A191FFD5-D78F-0F40-ADE6-B7C67EE38F2B}" dt="2021-04-08T22:00:20.311" v="388" actId="1076"/>
          <ac:spMkLst>
            <pc:docMk/>
            <pc:sldMk cId="3223296953" sldId="257"/>
            <ac:spMk id="5" creationId="{E38CC932-1CEC-A34A-AEE3-809B20EAB580}"/>
          </ac:spMkLst>
        </pc:spChg>
        <pc:spChg chg="add del mod">
          <ac:chgData name="Bradley Wyatt" userId="5bcffade-2afd-48a2-8096-390a9090555c" providerId="ADAL" clId="{A191FFD5-D78F-0F40-ADE6-B7C67EE38F2B}" dt="2021-04-08T21:18:32.340" v="214" actId="1076"/>
          <ac:spMkLst>
            <pc:docMk/>
            <pc:sldMk cId="3223296953" sldId="257"/>
            <ac:spMk id="7" creationId="{D9DB61D5-B9B5-4E96-A2E9-70AE3404BD6B}"/>
          </ac:spMkLst>
        </pc:spChg>
        <pc:picChg chg="add del mod">
          <ac:chgData name="Bradley Wyatt" userId="5bcffade-2afd-48a2-8096-390a9090555c" providerId="ADAL" clId="{A191FFD5-D78F-0F40-ADE6-B7C67EE38F2B}" dt="2021-04-08T20:54:13.665" v="109" actId="478"/>
          <ac:picMkLst>
            <pc:docMk/>
            <pc:sldMk cId="3223296953" sldId="257"/>
            <ac:picMk id="1026" creationId="{F4EACCE1-2B66-E446-98BF-F739C4A96DF5}"/>
          </ac:picMkLst>
        </pc:picChg>
      </pc:sldChg>
      <pc:sldChg chg="addSp delSp modSp new mod">
        <pc:chgData name="Bradley Wyatt" userId="5bcffade-2afd-48a2-8096-390a9090555c" providerId="ADAL" clId="{A191FFD5-D78F-0F40-ADE6-B7C67EE38F2B}" dt="2021-04-08T21:06:45.675" v="200"/>
        <pc:sldMkLst>
          <pc:docMk/>
          <pc:sldMk cId="1081554031" sldId="258"/>
        </pc:sldMkLst>
        <pc:spChg chg="add del mod">
          <ac:chgData name="Bradley Wyatt" userId="5bcffade-2afd-48a2-8096-390a9090555c" providerId="ADAL" clId="{A191FFD5-D78F-0F40-ADE6-B7C67EE38F2B}" dt="2021-04-08T21:06:45.675" v="200"/>
          <ac:spMkLst>
            <pc:docMk/>
            <pc:sldMk cId="1081554031" sldId="258"/>
            <ac:spMk id="4" creationId="{22B3F977-8A58-504F-A931-98156736B51F}"/>
          </ac:spMkLst>
        </pc:spChg>
      </pc:sldChg>
      <pc:sldChg chg="new">
        <pc:chgData name="Bradley Wyatt" userId="5bcffade-2afd-48a2-8096-390a9090555c" providerId="ADAL" clId="{A191FFD5-D78F-0F40-ADE6-B7C67EE38F2B}" dt="2021-04-08T21:06:59.041" v="203" actId="680"/>
        <pc:sldMkLst>
          <pc:docMk/>
          <pc:sldMk cId="4061433770" sldId="259"/>
        </pc:sldMkLst>
      </pc:sldChg>
      <pc:sldChg chg="addSp delSp modSp add mod modNotesTx">
        <pc:chgData name="Bradley Wyatt" userId="5bcffade-2afd-48a2-8096-390a9090555c" providerId="ADAL" clId="{A191FFD5-D78F-0F40-ADE6-B7C67EE38F2B}" dt="2021-04-11T03:17:48.427" v="5444" actId="20577"/>
        <pc:sldMkLst>
          <pc:docMk/>
          <pc:sldMk cId="1292381298" sldId="260"/>
        </pc:sldMkLst>
        <pc:spChg chg="del">
          <ac:chgData name="Bradley Wyatt" userId="5bcffade-2afd-48a2-8096-390a9090555c" providerId="ADAL" clId="{A191FFD5-D78F-0F40-ADE6-B7C67EE38F2B}" dt="2021-04-08T21:25:07.246" v="217" actId="478"/>
          <ac:spMkLst>
            <pc:docMk/>
            <pc:sldMk cId="1292381298" sldId="260"/>
            <ac:spMk id="2" creationId="{0BD02C5C-2459-1746-8D7F-3DA84A787EF2}"/>
          </ac:spMkLst>
        </pc:spChg>
        <pc:spChg chg="add mod">
          <ac:chgData name="Bradley Wyatt" userId="5bcffade-2afd-48a2-8096-390a9090555c" providerId="ADAL" clId="{A191FFD5-D78F-0F40-ADE6-B7C67EE38F2B}" dt="2021-04-11T03:17:48.427" v="5444" actId="20577"/>
          <ac:spMkLst>
            <pc:docMk/>
            <pc:sldMk cId="1292381298" sldId="260"/>
            <ac:spMk id="3" creationId="{6B50473A-C600-4741-ABCE-82418DF37617}"/>
          </ac:spMkLst>
        </pc:spChg>
        <pc:spChg chg="mod">
          <ac:chgData name="Bradley Wyatt" userId="5bcffade-2afd-48a2-8096-390a9090555c" providerId="ADAL" clId="{A191FFD5-D78F-0F40-ADE6-B7C67EE38F2B}" dt="2021-04-10T02:45:26.954" v="612" actId="20577"/>
          <ac:spMkLst>
            <pc:docMk/>
            <pc:sldMk cId="1292381298" sldId="260"/>
            <ac:spMk id="5" creationId="{E38CC932-1CEC-A34A-AEE3-809B20EAB580}"/>
          </ac:spMkLst>
        </pc:spChg>
        <pc:spChg chg="mod">
          <ac:chgData name="Bradley Wyatt" userId="5bcffade-2afd-48a2-8096-390a9090555c" providerId="ADAL" clId="{A191FFD5-D78F-0F40-ADE6-B7C67EE38F2B}" dt="2021-04-08T21:26:47.482" v="356" actId="1076"/>
          <ac:spMkLst>
            <pc:docMk/>
            <pc:sldMk cId="1292381298" sldId="260"/>
            <ac:spMk id="7" creationId="{D9DB61D5-B9B5-4E96-A2E9-70AE3404BD6B}"/>
          </ac:spMkLst>
        </pc:spChg>
      </pc:sldChg>
      <pc:sldChg chg="delSp modSp add mod">
        <pc:chgData name="Bradley Wyatt" userId="5bcffade-2afd-48a2-8096-390a9090555c" providerId="ADAL" clId="{A191FFD5-D78F-0F40-ADE6-B7C67EE38F2B}" dt="2021-04-10T01:03:11.657" v="568" actId="1076"/>
        <pc:sldMkLst>
          <pc:docMk/>
          <pc:sldMk cId="414926687" sldId="261"/>
        </pc:sldMkLst>
        <pc:spChg chg="del">
          <ac:chgData name="Bradley Wyatt" userId="5bcffade-2afd-48a2-8096-390a9090555c" providerId="ADAL" clId="{A191FFD5-D78F-0F40-ADE6-B7C67EE38F2B}" dt="2021-04-10T01:02:55.286" v="549" actId="478"/>
          <ac:spMkLst>
            <pc:docMk/>
            <pc:sldMk cId="414926687" sldId="261"/>
            <ac:spMk id="3" creationId="{6B50473A-C600-4741-ABCE-82418DF37617}"/>
          </ac:spMkLst>
        </pc:spChg>
        <pc:spChg chg="mod">
          <ac:chgData name="Bradley Wyatt" userId="5bcffade-2afd-48a2-8096-390a9090555c" providerId="ADAL" clId="{A191FFD5-D78F-0F40-ADE6-B7C67EE38F2B}" dt="2021-04-10T01:03:11.657" v="568" actId="1076"/>
          <ac:spMkLst>
            <pc:docMk/>
            <pc:sldMk cId="414926687" sldId="261"/>
            <ac:spMk id="5" creationId="{E38CC932-1CEC-A34A-AEE3-809B20EAB580}"/>
          </ac:spMkLst>
        </pc:spChg>
        <pc:spChg chg="mod">
          <ac:chgData name="Bradley Wyatt" userId="5bcffade-2afd-48a2-8096-390a9090555c" providerId="ADAL" clId="{A191FFD5-D78F-0F40-ADE6-B7C67EE38F2B}" dt="2021-04-10T01:03:07.288" v="567" actId="1076"/>
          <ac:spMkLst>
            <pc:docMk/>
            <pc:sldMk cId="414926687" sldId="261"/>
            <ac:spMk id="7" creationId="{D9DB61D5-B9B5-4E96-A2E9-70AE3404BD6B}"/>
          </ac:spMkLst>
        </pc:spChg>
      </pc:sldChg>
      <pc:sldChg chg="addSp delSp modSp add mod modNotesTx">
        <pc:chgData name="Bradley Wyatt" userId="5bcffade-2afd-48a2-8096-390a9090555c" providerId="ADAL" clId="{A191FFD5-D78F-0F40-ADE6-B7C67EE38F2B}" dt="2021-04-11T02:56:11.304" v="4844" actId="404"/>
        <pc:sldMkLst>
          <pc:docMk/>
          <pc:sldMk cId="2414964211" sldId="262"/>
        </pc:sldMkLst>
        <pc:spChg chg="del">
          <ac:chgData name="Bradley Wyatt" userId="5bcffade-2afd-48a2-8096-390a9090555c" providerId="ADAL" clId="{A191FFD5-D78F-0F40-ADE6-B7C67EE38F2B}" dt="2021-04-10T01:04:20.300" v="596" actId="478"/>
          <ac:spMkLst>
            <pc:docMk/>
            <pc:sldMk cId="2414964211" sldId="262"/>
            <ac:spMk id="3" creationId="{6B50473A-C600-4741-ABCE-82418DF37617}"/>
          </ac:spMkLst>
        </pc:spChg>
        <pc:spChg chg="mod">
          <ac:chgData name="Bradley Wyatt" userId="5bcffade-2afd-48a2-8096-390a9090555c" providerId="ADAL" clId="{A191FFD5-D78F-0F40-ADE6-B7C67EE38F2B}" dt="2021-04-10T03:30:48.049" v="623" actId="1037"/>
          <ac:spMkLst>
            <pc:docMk/>
            <pc:sldMk cId="2414964211" sldId="262"/>
            <ac:spMk id="5" creationId="{E38CC932-1CEC-A34A-AEE3-809B20EAB580}"/>
          </ac:spMkLst>
        </pc:spChg>
        <pc:spChg chg="mod">
          <ac:chgData name="Bradley Wyatt" userId="5bcffade-2afd-48a2-8096-390a9090555c" providerId="ADAL" clId="{A191FFD5-D78F-0F40-ADE6-B7C67EE38F2B}" dt="2021-04-10T17:54:30.520" v="1895" actId="1076"/>
          <ac:spMkLst>
            <pc:docMk/>
            <pc:sldMk cId="2414964211" sldId="262"/>
            <ac:spMk id="7" creationId="{D9DB61D5-B9B5-4E96-A2E9-70AE3404BD6B}"/>
          </ac:spMkLst>
        </pc:spChg>
        <pc:spChg chg="add mod">
          <ac:chgData name="Bradley Wyatt" userId="5bcffade-2afd-48a2-8096-390a9090555c" providerId="ADAL" clId="{A191FFD5-D78F-0F40-ADE6-B7C67EE38F2B}" dt="2021-04-11T02:56:11.304" v="4844" actId="404"/>
          <ac:spMkLst>
            <pc:docMk/>
            <pc:sldMk cId="2414964211" sldId="262"/>
            <ac:spMk id="9" creationId="{276ECCA2-ACF2-C54B-9A11-CAD0AA3EAAC2}"/>
          </ac:spMkLst>
        </pc:spChg>
        <pc:picChg chg="add del mod">
          <ac:chgData name="Bradley Wyatt" userId="5bcffade-2afd-48a2-8096-390a9090555c" providerId="ADAL" clId="{A191FFD5-D78F-0F40-ADE6-B7C67EE38F2B}" dt="2021-04-10T17:54:43.927" v="1898" actId="478"/>
          <ac:picMkLst>
            <pc:docMk/>
            <pc:sldMk cId="2414964211" sldId="262"/>
            <ac:picMk id="3074" creationId="{16BC68AF-3B43-7D41-A854-EF12AC9FF36E}"/>
          </ac:picMkLst>
        </pc:picChg>
        <pc:picChg chg="add mod">
          <ac:chgData name="Bradley Wyatt" userId="5bcffade-2afd-48a2-8096-390a9090555c" providerId="ADAL" clId="{A191FFD5-D78F-0F40-ADE6-B7C67EE38F2B}" dt="2021-04-10T17:55:02.814" v="1901" actId="1076"/>
          <ac:picMkLst>
            <pc:docMk/>
            <pc:sldMk cId="2414964211" sldId="262"/>
            <ac:picMk id="3076" creationId="{B46665EF-CB65-A14D-886C-FC9300AC9D3A}"/>
          </ac:picMkLst>
        </pc:picChg>
        <pc:cxnChg chg="add del mod">
          <ac:chgData name="Bradley Wyatt" userId="5bcffade-2afd-48a2-8096-390a9090555c" providerId="ADAL" clId="{A191FFD5-D78F-0F40-ADE6-B7C67EE38F2B}" dt="2021-04-10T01:05:35.625" v="605" actId="478"/>
          <ac:cxnSpMkLst>
            <pc:docMk/>
            <pc:sldMk cId="2414964211" sldId="262"/>
            <ac:cxnSpMk id="4" creationId="{1A56CE26-1E3C-324E-9EFC-DE2D9413FD47}"/>
          </ac:cxnSpMkLst>
        </pc:cxnChg>
        <pc:cxnChg chg="add del mod">
          <ac:chgData name="Bradley Wyatt" userId="5bcffade-2afd-48a2-8096-390a9090555c" providerId="ADAL" clId="{A191FFD5-D78F-0F40-ADE6-B7C67EE38F2B}" dt="2021-04-10T03:30:28.079" v="619" actId="478"/>
          <ac:cxnSpMkLst>
            <pc:docMk/>
            <pc:sldMk cId="2414964211" sldId="262"/>
            <ac:cxnSpMk id="8" creationId="{CF079E7F-6BFE-A148-AD17-6C8CBA8DB086}"/>
          </ac:cxnSpMkLst>
        </pc:cxnChg>
      </pc:sldChg>
      <pc:sldChg chg="addSp delSp modSp add mod modNotesTx">
        <pc:chgData name="Bradley Wyatt" userId="5bcffade-2afd-48a2-8096-390a9090555c" providerId="ADAL" clId="{A191FFD5-D78F-0F40-ADE6-B7C67EE38F2B}" dt="2021-04-11T03:10:58.241" v="5377" actId="20577"/>
        <pc:sldMkLst>
          <pc:docMk/>
          <pc:sldMk cId="4040309502" sldId="263"/>
        </pc:sldMkLst>
        <pc:spChg chg="mod">
          <ac:chgData name="Bradley Wyatt" userId="5bcffade-2afd-48a2-8096-390a9090555c" providerId="ADAL" clId="{A191FFD5-D78F-0F40-ADE6-B7C67EE38F2B}" dt="2021-04-10T17:55:26.929" v="1905" actId="20577"/>
          <ac:spMkLst>
            <pc:docMk/>
            <pc:sldMk cId="4040309502" sldId="263"/>
            <ac:spMk id="5" creationId="{E38CC932-1CEC-A34A-AEE3-809B20EAB580}"/>
          </ac:spMkLst>
        </pc:spChg>
        <pc:spChg chg="add mod">
          <ac:chgData name="Bradley Wyatt" userId="5bcffade-2afd-48a2-8096-390a9090555c" providerId="ADAL" clId="{A191FFD5-D78F-0F40-ADE6-B7C67EE38F2B}" dt="2021-04-11T03:10:58.241" v="5377" actId="20577"/>
          <ac:spMkLst>
            <pc:docMk/>
            <pc:sldMk cId="4040309502" sldId="263"/>
            <ac:spMk id="6" creationId="{399030EE-D797-EF45-B8E9-806B3B8F0153}"/>
          </ac:spMkLst>
        </pc:spChg>
        <pc:spChg chg="add del mod">
          <ac:chgData name="Bradley Wyatt" userId="5bcffade-2afd-48a2-8096-390a9090555c" providerId="ADAL" clId="{A191FFD5-D78F-0F40-ADE6-B7C67EE38F2B}" dt="2021-04-10T18:06:11.020" v="2713" actId="1076"/>
          <ac:spMkLst>
            <pc:docMk/>
            <pc:sldMk cId="4040309502" sldId="263"/>
            <ac:spMk id="7" creationId="{D9DB61D5-B9B5-4E96-A2E9-70AE3404BD6B}"/>
          </ac:spMkLst>
        </pc:spChg>
        <pc:spChg chg="add del mod">
          <ac:chgData name="Bradley Wyatt" userId="5bcffade-2afd-48a2-8096-390a9090555c" providerId="ADAL" clId="{A191FFD5-D78F-0F40-ADE6-B7C67EE38F2B}" dt="2021-04-10T18:05:07.076" v="2652" actId="478"/>
          <ac:spMkLst>
            <pc:docMk/>
            <pc:sldMk cId="4040309502" sldId="263"/>
            <ac:spMk id="8" creationId="{8CD17E29-512D-1847-A9B9-3C88AA7C28DE}"/>
          </ac:spMkLst>
        </pc:spChg>
        <pc:spChg chg="mod">
          <ac:chgData name="Bradley Wyatt" userId="5bcffade-2afd-48a2-8096-390a9090555c" providerId="ADAL" clId="{A191FFD5-D78F-0F40-ADE6-B7C67EE38F2B}" dt="2021-04-10T18:08:20.189" v="2780" actId="20577"/>
          <ac:spMkLst>
            <pc:docMk/>
            <pc:sldMk cId="4040309502" sldId="263"/>
            <ac:spMk id="9" creationId="{276ECCA2-ACF2-C54B-9A11-CAD0AA3EAAC2}"/>
          </ac:spMkLst>
        </pc:spChg>
        <pc:spChg chg="add del mod">
          <ac:chgData name="Bradley Wyatt" userId="5bcffade-2afd-48a2-8096-390a9090555c" providerId="ADAL" clId="{A191FFD5-D78F-0F40-ADE6-B7C67EE38F2B}" dt="2021-04-10T18:05:12.493" v="2653" actId="478"/>
          <ac:spMkLst>
            <pc:docMk/>
            <pc:sldMk cId="4040309502" sldId="263"/>
            <ac:spMk id="10" creationId="{651973DD-6EEF-904D-A844-F969C58DA23A}"/>
          </ac:spMkLst>
        </pc:spChg>
        <pc:spChg chg="add mod">
          <ac:chgData name="Bradley Wyatt" userId="5bcffade-2afd-48a2-8096-390a9090555c" providerId="ADAL" clId="{A191FFD5-D78F-0F40-ADE6-B7C67EE38F2B}" dt="2021-04-10T18:10:31.317" v="2886" actId="14100"/>
          <ac:spMkLst>
            <pc:docMk/>
            <pc:sldMk cId="4040309502" sldId="263"/>
            <ac:spMk id="11" creationId="{14801022-6404-EF4E-8AA1-F29E63DF126B}"/>
          </ac:spMkLst>
        </pc:spChg>
        <pc:spChg chg="add del mod">
          <ac:chgData name="Bradley Wyatt" userId="5bcffade-2afd-48a2-8096-390a9090555c" providerId="ADAL" clId="{A191FFD5-D78F-0F40-ADE6-B7C67EE38F2B}" dt="2021-04-10T18:05:31.137" v="2661" actId="478"/>
          <ac:spMkLst>
            <pc:docMk/>
            <pc:sldMk cId="4040309502" sldId="263"/>
            <ac:spMk id="12" creationId="{415684F8-90E3-984D-B86F-5011A36D4914}"/>
          </ac:spMkLst>
        </pc:spChg>
        <pc:spChg chg="add mod">
          <ac:chgData name="Bradley Wyatt" userId="5bcffade-2afd-48a2-8096-390a9090555c" providerId="ADAL" clId="{A191FFD5-D78F-0F40-ADE6-B7C67EE38F2B}" dt="2021-04-10T18:10:17.384" v="2885" actId="20577"/>
          <ac:spMkLst>
            <pc:docMk/>
            <pc:sldMk cId="4040309502" sldId="263"/>
            <ac:spMk id="13" creationId="{D8A53D8B-5DCB-A54D-B270-A531BB165280}"/>
          </ac:spMkLst>
        </pc:spChg>
        <pc:picChg chg="del">
          <ac:chgData name="Bradley Wyatt" userId="5bcffade-2afd-48a2-8096-390a9090555c" providerId="ADAL" clId="{A191FFD5-D78F-0F40-ADE6-B7C67EE38F2B}" dt="2021-04-10T17:55:51.056" v="1906" actId="478"/>
          <ac:picMkLst>
            <pc:docMk/>
            <pc:sldMk cId="4040309502" sldId="263"/>
            <ac:picMk id="3076" creationId="{B46665EF-CB65-A14D-886C-FC9300AC9D3A}"/>
          </ac:picMkLst>
        </pc:picChg>
      </pc:sldChg>
      <pc:sldChg chg="addSp delSp modSp add mod ord modNotesTx">
        <pc:chgData name="Bradley Wyatt" userId="5bcffade-2afd-48a2-8096-390a9090555c" providerId="ADAL" clId="{A191FFD5-D78F-0F40-ADE6-B7C67EE38F2B}" dt="2021-04-11T02:56:59.900" v="4884" actId="20577"/>
        <pc:sldMkLst>
          <pc:docMk/>
          <pc:sldMk cId="368073009" sldId="264"/>
        </pc:sldMkLst>
        <pc:spChg chg="mod">
          <ac:chgData name="Bradley Wyatt" userId="5bcffade-2afd-48a2-8096-390a9090555c" providerId="ADAL" clId="{A191FFD5-D78F-0F40-ADE6-B7C67EE38F2B}" dt="2021-04-11T01:59:25.650" v="4503" actId="20577"/>
          <ac:spMkLst>
            <pc:docMk/>
            <pc:sldMk cId="368073009" sldId="264"/>
            <ac:spMk id="5" creationId="{E38CC932-1CEC-A34A-AEE3-809B20EAB580}"/>
          </ac:spMkLst>
        </pc:spChg>
        <pc:spChg chg="mod">
          <ac:chgData name="Bradley Wyatt" userId="5bcffade-2afd-48a2-8096-390a9090555c" providerId="ADAL" clId="{A191FFD5-D78F-0F40-ADE6-B7C67EE38F2B}" dt="2021-04-11T02:56:59.900" v="4884" actId="20577"/>
          <ac:spMkLst>
            <pc:docMk/>
            <pc:sldMk cId="368073009" sldId="264"/>
            <ac:spMk id="9" creationId="{276ECCA2-ACF2-C54B-9A11-CAD0AA3EAAC2}"/>
          </ac:spMkLst>
        </pc:spChg>
        <pc:picChg chg="add mod">
          <ac:chgData name="Bradley Wyatt" userId="5bcffade-2afd-48a2-8096-390a9090555c" providerId="ADAL" clId="{A191FFD5-D78F-0F40-ADE6-B7C67EE38F2B}" dt="2021-04-11T02:54:49.312" v="4807" actId="14100"/>
          <ac:picMkLst>
            <pc:docMk/>
            <pc:sldMk cId="368073009" sldId="264"/>
            <ac:picMk id="3" creationId="{6CF8A8A4-83A2-8A4D-A7D2-23A9A10EEEB1}"/>
          </ac:picMkLst>
        </pc:picChg>
        <pc:picChg chg="del">
          <ac:chgData name="Bradley Wyatt" userId="5bcffade-2afd-48a2-8096-390a9090555c" providerId="ADAL" clId="{A191FFD5-D78F-0F40-ADE6-B7C67EE38F2B}" dt="2021-04-11T02:13:10.494" v="4550" actId="478"/>
          <ac:picMkLst>
            <pc:docMk/>
            <pc:sldMk cId="368073009" sldId="264"/>
            <ac:picMk id="3076" creationId="{B46665EF-CB65-A14D-886C-FC9300AC9D3A}"/>
          </ac:picMkLst>
        </pc:picChg>
      </pc:sldChg>
      <pc:sldChg chg="delSp modSp add mod modNotesTx">
        <pc:chgData name="Bradley Wyatt" userId="5bcffade-2afd-48a2-8096-390a9090555c" providerId="ADAL" clId="{A191FFD5-D78F-0F40-ADE6-B7C67EE38F2B}" dt="2021-04-11T03:17:07.733" v="5393" actId="20577"/>
        <pc:sldMkLst>
          <pc:docMk/>
          <pc:sldMk cId="1494049005" sldId="265"/>
        </pc:sldMkLst>
        <pc:spChg chg="mod">
          <ac:chgData name="Bradley Wyatt" userId="5bcffade-2afd-48a2-8096-390a9090555c" providerId="ADAL" clId="{A191FFD5-D78F-0F40-ADE6-B7C67EE38F2B}" dt="2021-04-11T02:56:34.364" v="4867" actId="20577"/>
          <ac:spMkLst>
            <pc:docMk/>
            <pc:sldMk cId="1494049005" sldId="265"/>
            <ac:spMk id="5" creationId="{E38CC932-1CEC-A34A-AEE3-809B20EAB580}"/>
          </ac:spMkLst>
        </pc:spChg>
        <pc:spChg chg="mod">
          <ac:chgData name="Bradley Wyatt" userId="5bcffade-2afd-48a2-8096-390a9090555c" providerId="ADAL" clId="{A191FFD5-D78F-0F40-ADE6-B7C67EE38F2B}" dt="2021-04-11T03:17:07.733" v="5393" actId="20577"/>
          <ac:spMkLst>
            <pc:docMk/>
            <pc:sldMk cId="1494049005" sldId="265"/>
            <ac:spMk id="9" creationId="{276ECCA2-ACF2-C54B-9A11-CAD0AA3EAAC2}"/>
          </ac:spMkLst>
        </pc:spChg>
        <pc:picChg chg="del">
          <ac:chgData name="Bradley Wyatt" userId="5bcffade-2afd-48a2-8096-390a9090555c" providerId="ADAL" clId="{A191FFD5-D78F-0F40-ADE6-B7C67EE38F2B}" dt="2021-04-11T02:59:37.422" v="5023" actId="478"/>
          <ac:picMkLst>
            <pc:docMk/>
            <pc:sldMk cId="1494049005" sldId="265"/>
            <ac:picMk id="3" creationId="{6CF8A8A4-83A2-8A4D-A7D2-23A9A10EEEB1}"/>
          </ac:picMkLst>
        </pc:picChg>
      </pc:sldChg>
      <pc:sldChg chg="modSp add mod">
        <pc:chgData name="Bradley Wyatt" userId="5bcffade-2afd-48a2-8096-390a9090555c" providerId="ADAL" clId="{A191FFD5-D78F-0F40-ADE6-B7C67EE38F2B}" dt="2021-04-11T20:06:23.160" v="5950" actId="20577"/>
        <pc:sldMkLst>
          <pc:docMk/>
          <pc:sldMk cId="3040150788" sldId="266"/>
        </pc:sldMkLst>
        <pc:spChg chg="mod">
          <ac:chgData name="Bradley Wyatt" userId="5bcffade-2afd-48a2-8096-390a9090555c" providerId="ADAL" clId="{A191FFD5-D78F-0F40-ADE6-B7C67EE38F2B}" dt="2021-04-11T20:06:23.160" v="5950" actId="20577"/>
          <ac:spMkLst>
            <pc:docMk/>
            <pc:sldMk cId="3040150788" sldId="266"/>
            <ac:spMk id="5" creationId="{E38CC932-1CEC-A34A-AEE3-809B20EAB580}"/>
          </ac:spMkLst>
        </pc:spChg>
        <pc:spChg chg="mod">
          <ac:chgData name="Bradley Wyatt" userId="5bcffade-2afd-48a2-8096-390a9090555c" providerId="ADAL" clId="{A191FFD5-D78F-0F40-ADE6-B7C67EE38F2B}" dt="2021-04-11T03:59:54.572" v="5948" actId="20577"/>
          <ac:spMkLst>
            <pc:docMk/>
            <pc:sldMk cId="3040150788" sldId="266"/>
            <ac:spMk id="9" creationId="{276ECCA2-ACF2-C54B-9A11-CAD0AA3EAAC2}"/>
          </ac:spMkLst>
        </pc:spChg>
      </pc:sldChg>
      <pc:sldChg chg="delSp modSp add mod">
        <pc:chgData name="Bradley Wyatt" userId="5bcffade-2afd-48a2-8096-390a9090555c" providerId="ADAL" clId="{A191FFD5-D78F-0F40-ADE6-B7C67EE38F2B}" dt="2021-04-11T20:07:05.814" v="5971"/>
        <pc:sldMkLst>
          <pc:docMk/>
          <pc:sldMk cId="1214314217" sldId="267"/>
        </pc:sldMkLst>
        <pc:spChg chg="mod">
          <ac:chgData name="Bradley Wyatt" userId="5bcffade-2afd-48a2-8096-390a9090555c" providerId="ADAL" clId="{A191FFD5-D78F-0F40-ADE6-B7C67EE38F2B}" dt="2021-04-11T20:07:00.118" v="5968" actId="20577"/>
          <ac:spMkLst>
            <pc:docMk/>
            <pc:sldMk cId="1214314217" sldId="267"/>
            <ac:spMk id="5" creationId="{E38CC932-1CEC-A34A-AEE3-809B20EAB580}"/>
          </ac:spMkLst>
        </pc:spChg>
        <pc:spChg chg="del mod">
          <ac:chgData name="Bradley Wyatt" userId="5bcffade-2afd-48a2-8096-390a9090555c" providerId="ADAL" clId="{A191FFD5-D78F-0F40-ADE6-B7C67EE38F2B}" dt="2021-04-11T20:07:05.814" v="5971"/>
          <ac:spMkLst>
            <pc:docMk/>
            <pc:sldMk cId="1214314217" sldId="267"/>
            <ac:spMk id="9" creationId="{276ECCA2-ACF2-C54B-9A11-CAD0AA3EAAC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BE42BC-516C-7642-9C66-7F3879A4895A}" type="datetimeFigureOut">
              <a:rPr lang="en-US" smtClean="0"/>
              <a:t>4/12/21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90C867-5C94-4B47-880B-A8B69EB830B0}" type="slidenum">
              <a:rPr lang="en-US" smtClean="0"/>
              <a:t>‹#›</a:t>
            </a:fld>
            <a:endParaRPr lang="en-US"/>
          </a:p>
        </p:txBody>
      </p:sp>
    </p:spTree>
    <p:extLst>
      <p:ext uri="{BB962C8B-B14F-4D97-AF65-F5344CB8AC3E}">
        <p14:creationId xmlns:p14="http://schemas.microsoft.com/office/powerpoint/2010/main" val="901873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graph/api/user-list?view=graph-rest-1.0&amp;tabs=http#code-try-1"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graph/api/user-list?view=graph-rest-1.0&amp;tabs=http#code-try-1"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Navigate the Microsoft Graph API with PowerShell</a:t>
            </a:r>
          </a:p>
          <a:p>
            <a:r>
              <a:rPr lang="en-US" dirty="0"/>
              <a:t>My name is Bradley Wyatt </a:t>
            </a:r>
          </a:p>
          <a:p>
            <a:r>
              <a:rPr lang="en-US" dirty="0"/>
              <a:t>I am a Manager of DevOps Cloud Automation at BDO Digital. I also blog on my Website, The Lazy Administrator where I write about many different topics but mostly PowerShell.</a:t>
            </a:r>
          </a:p>
          <a:p>
            <a:r>
              <a:rPr lang="en-US" dirty="0"/>
              <a:t>And finally, I am a Microsoft MVP in Cloud and Datacenter Management </a:t>
            </a:r>
          </a:p>
          <a:p>
            <a:endParaRPr lang="en-US" dirty="0"/>
          </a:p>
          <a:p>
            <a:r>
              <a:rPr lang="en-US" dirty="0"/>
              <a:t>We have a lot of content to cover today, So with that, lets get started</a:t>
            </a:r>
          </a:p>
          <a:p>
            <a:endParaRPr lang="en-US" dirty="0"/>
          </a:p>
        </p:txBody>
      </p:sp>
      <p:sp>
        <p:nvSpPr>
          <p:cNvPr id="4" name="Slide Number Placeholder 3"/>
          <p:cNvSpPr>
            <a:spLocks noGrp="1"/>
          </p:cNvSpPr>
          <p:nvPr>
            <p:ph type="sldNum" sz="quarter" idx="5"/>
          </p:nvPr>
        </p:nvSpPr>
        <p:spPr/>
        <p:txBody>
          <a:bodyPr/>
          <a:lstStyle/>
          <a:p>
            <a:fld id="{CE90C867-5C94-4B47-880B-A8B69EB830B0}" type="slidenum">
              <a:rPr lang="en-US" smtClean="0"/>
              <a:t>1</a:t>
            </a:fld>
            <a:endParaRPr lang="en-US"/>
          </a:p>
        </p:txBody>
      </p:sp>
    </p:spTree>
    <p:extLst>
      <p:ext uri="{BB962C8B-B14F-4D97-AF65-F5344CB8AC3E}">
        <p14:creationId xmlns:p14="http://schemas.microsoft.com/office/powerpoint/2010/main" val="458956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90C867-5C94-4B47-880B-A8B69EB830B0}" type="slidenum">
              <a:rPr lang="en-US" smtClean="0"/>
              <a:t>10</a:t>
            </a:fld>
            <a:endParaRPr lang="en-US"/>
          </a:p>
        </p:txBody>
      </p:sp>
    </p:spTree>
    <p:extLst>
      <p:ext uri="{BB962C8B-B14F-4D97-AF65-F5344CB8AC3E}">
        <p14:creationId xmlns:p14="http://schemas.microsoft.com/office/powerpoint/2010/main" val="2326302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Todays agenda, we will be going over What is the Microsoft Graph. Why should we use it and how is it valuable to you and your company.</a:t>
            </a:r>
          </a:p>
          <a:p>
            <a:endParaRPr lang="en-US" dirty="0"/>
          </a:p>
          <a:p>
            <a:r>
              <a:rPr lang="en-US" dirty="0"/>
              <a:t>Next, we will then discover what kinds of data can be found within the Microsoft Graph. </a:t>
            </a:r>
          </a:p>
          <a:p>
            <a:endParaRPr lang="en-US" dirty="0"/>
          </a:p>
          <a:p>
            <a:r>
              <a:rPr lang="en-US" dirty="0"/>
              <a:t>After that we will look at the API reference docs, where we'll learn how to find the endpoints for our API calls and what permissions are needed for each one.</a:t>
            </a:r>
          </a:p>
          <a:p>
            <a:endParaRPr lang="en-US" dirty="0"/>
          </a:p>
          <a:p>
            <a:r>
              <a:rPr lang="en-US" dirty="0"/>
              <a:t>Then I will show you a quick glance at the Graph Explorer, a helpful tool from Microsoft that allows us to learn by doing within the Microsoft Graph, but also allows us to work with sample data.</a:t>
            </a:r>
          </a:p>
          <a:p>
            <a:endParaRPr lang="en-US" dirty="0"/>
          </a:p>
          <a:p>
            <a:r>
              <a:rPr lang="en-US" dirty="0"/>
              <a:t>Following that is the PowerShell Graph SDK. A more </a:t>
            </a:r>
            <a:r>
              <a:rPr lang="en-US" dirty="0" err="1"/>
              <a:t>powershell</a:t>
            </a:r>
            <a:r>
              <a:rPr lang="en-US" dirty="0"/>
              <a:t>-friendly way to work within the API</a:t>
            </a:r>
          </a:p>
          <a:p>
            <a:endParaRPr lang="en-US" dirty="0"/>
          </a:p>
          <a:p>
            <a:r>
              <a:rPr lang="en-US" dirty="0"/>
              <a:t>and finally, we will use the Invoke-</a:t>
            </a:r>
            <a:r>
              <a:rPr lang="en-US" dirty="0" err="1"/>
              <a:t>RestMethod</a:t>
            </a:r>
            <a:r>
              <a:rPr lang="en-US" dirty="0"/>
              <a:t> cmdlet to make API calls and view the responses</a:t>
            </a:r>
          </a:p>
        </p:txBody>
      </p:sp>
      <p:sp>
        <p:nvSpPr>
          <p:cNvPr id="4" name="Slide Number Placeholder 3"/>
          <p:cNvSpPr>
            <a:spLocks noGrp="1"/>
          </p:cNvSpPr>
          <p:nvPr>
            <p:ph type="sldNum" sz="quarter" idx="5"/>
          </p:nvPr>
        </p:nvSpPr>
        <p:spPr/>
        <p:txBody>
          <a:bodyPr/>
          <a:lstStyle/>
          <a:p>
            <a:fld id="{CE90C867-5C94-4B47-880B-A8B69EB830B0}" type="slidenum">
              <a:rPr lang="en-US" smtClean="0"/>
              <a:t>2</a:t>
            </a:fld>
            <a:endParaRPr lang="en-US"/>
          </a:p>
        </p:txBody>
      </p:sp>
    </p:spTree>
    <p:extLst>
      <p:ext uri="{BB962C8B-B14F-4D97-AF65-F5344CB8AC3E}">
        <p14:creationId xmlns:p14="http://schemas.microsoft.com/office/powerpoint/2010/main" val="115515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first, What is the Microsoft Graph?</a:t>
            </a:r>
          </a:p>
          <a:p>
            <a:endParaRPr lang="en-US" dirty="0"/>
          </a:p>
          <a:p>
            <a:r>
              <a:rPr lang="en-US" dirty="0"/>
              <a:t>Microsoft Graph is a REST API that we can use to interact with our data that’s in Microsoft 365</a:t>
            </a:r>
          </a:p>
          <a:p>
            <a:r>
              <a:rPr lang="en-US" dirty="0"/>
              <a:t>REST stands for Representation State Transfer. And a REST API uses HTTP requests to GET, PUT, POST, PATCH, and DELETE data.</a:t>
            </a:r>
          </a:p>
          <a:p>
            <a:endParaRPr lang="en-US" dirty="0"/>
          </a:p>
          <a:p>
            <a:r>
              <a:rPr lang="en-US" dirty="0"/>
              <a:t>We will be learning more those API methods in our upcoming demo</a:t>
            </a:r>
          </a:p>
          <a:p>
            <a:endParaRPr lang="en-US" dirty="0"/>
          </a:p>
          <a:p>
            <a:r>
              <a:rPr lang="en-US" dirty="0"/>
              <a:t>Microsoft 365 is a suite of services that goes from Office 365, so think Exchange Online with email, contacts and calendar. to even Teams, SharePoint, Azure Active Directory, OneDrive, OneNote, Yammer, etc. As well as Enterprise Mobility and Security and even the Windows 10 family of services. All the data that is exposed in those different services, are also exposed within the API.</a:t>
            </a:r>
          </a:p>
          <a:p>
            <a:endParaRPr lang="en-US" dirty="0"/>
          </a:p>
          <a:p>
            <a:r>
              <a:rPr lang="en-US" dirty="0"/>
              <a:t>Microsoft Graph also allows us to bring in 3</a:t>
            </a:r>
            <a:r>
              <a:rPr lang="en-US" baseline="30000" dirty="0"/>
              <a:t>rd</a:t>
            </a:r>
            <a:r>
              <a:rPr lang="en-US" dirty="0"/>
              <a:t> party data with Microsoft Graph Connectors.  So we can bring in data from outside vendors like Box, Google Drive, Jira and Salesforce.</a:t>
            </a:r>
          </a:p>
        </p:txBody>
      </p:sp>
      <p:sp>
        <p:nvSpPr>
          <p:cNvPr id="4" name="Slide Number Placeholder 3"/>
          <p:cNvSpPr>
            <a:spLocks noGrp="1"/>
          </p:cNvSpPr>
          <p:nvPr>
            <p:ph type="sldNum" sz="quarter" idx="5"/>
          </p:nvPr>
        </p:nvSpPr>
        <p:spPr/>
        <p:txBody>
          <a:bodyPr/>
          <a:lstStyle/>
          <a:p>
            <a:fld id="{CE90C867-5C94-4B47-880B-A8B69EB830B0}" type="slidenum">
              <a:rPr lang="en-US" smtClean="0"/>
              <a:t>3</a:t>
            </a:fld>
            <a:endParaRPr lang="en-US"/>
          </a:p>
        </p:txBody>
      </p:sp>
    </p:spTree>
    <p:extLst>
      <p:ext uri="{BB962C8B-B14F-4D97-AF65-F5344CB8AC3E}">
        <p14:creationId xmlns:p14="http://schemas.microsoft.com/office/powerpoint/2010/main" val="1693425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what exactly is in Microsoft Graph?</a:t>
            </a:r>
          </a:p>
          <a:p>
            <a:endParaRPr lang="en-US" dirty="0"/>
          </a:p>
          <a:p>
            <a:r>
              <a:rPr lang="en-US" dirty="0"/>
              <a:t>So like I said, anything within the Microsoft 365 suite of products can be found in the Graph API. </a:t>
            </a:r>
          </a:p>
          <a:p>
            <a:endParaRPr lang="en-US" dirty="0"/>
          </a:p>
          <a:p>
            <a:r>
              <a:rPr lang="en-US" dirty="0"/>
              <a:t>We can get events from our users calendars, make changes to those events, and even create new events.</a:t>
            </a:r>
          </a:p>
          <a:p>
            <a:endParaRPr lang="en-US" dirty="0"/>
          </a:p>
          <a:p>
            <a:r>
              <a:rPr lang="en-US" dirty="0"/>
              <a:t>We can view </a:t>
            </a:r>
            <a:r>
              <a:rPr lang="en-US" dirty="0" err="1"/>
              <a:t>someones</a:t>
            </a:r>
            <a:r>
              <a:rPr lang="en-US" dirty="0"/>
              <a:t> organization hierarchy, who their manager is and who reports to them, get their presence information, and even download files from their OneDrive.</a:t>
            </a:r>
          </a:p>
          <a:p>
            <a:endParaRPr lang="en-US" dirty="0"/>
          </a:p>
          <a:p>
            <a:r>
              <a:rPr lang="en-US" dirty="0"/>
              <a:t>We can send also send emails, Teams messages, and view organization security alerts.</a:t>
            </a:r>
          </a:p>
          <a:p>
            <a:endParaRPr lang="en-US" dirty="0"/>
          </a:p>
          <a:p>
            <a:r>
              <a:rPr lang="en-US" dirty="0"/>
              <a:t>Microsoft Graph also includes built in reports out of the box like Azure AD Activity Reports, Microsoft 365 Usage Reports, and  Identity and Access Reports. </a:t>
            </a:r>
          </a:p>
          <a:p>
            <a:endParaRPr lang="en-US" dirty="0"/>
          </a:p>
          <a:p>
            <a:r>
              <a:rPr lang="en-US" dirty="0"/>
              <a:t>This list you see here is just a small subset of items that are exposed within the Graph API.</a:t>
            </a:r>
          </a:p>
        </p:txBody>
      </p:sp>
      <p:sp>
        <p:nvSpPr>
          <p:cNvPr id="4" name="Slide Number Placeholder 3"/>
          <p:cNvSpPr>
            <a:spLocks noGrp="1"/>
          </p:cNvSpPr>
          <p:nvPr>
            <p:ph type="sldNum" sz="quarter" idx="5"/>
          </p:nvPr>
        </p:nvSpPr>
        <p:spPr/>
        <p:txBody>
          <a:bodyPr/>
          <a:lstStyle/>
          <a:p>
            <a:fld id="{CE90C867-5C94-4B47-880B-A8B69EB830B0}" type="slidenum">
              <a:rPr lang="en-US" smtClean="0"/>
              <a:t>4</a:t>
            </a:fld>
            <a:endParaRPr lang="en-US"/>
          </a:p>
        </p:txBody>
      </p:sp>
    </p:spTree>
    <p:extLst>
      <p:ext uri="{BB962C8B-B14F-4D97-AF65-F5344CB8AC3E}">
        <p14:creationId xmlns:p14="http://schemas.microsoft.com/office/powerpoint/2010/main" val="2470234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Microsoft provides rich detailed API documentation that lets us see what endpoints we need to send requests to, and also what permissions are needed to make the call. Permissions are always ordered from least privlidged to most privlidged. </a:t>
            </a:r>
          </a:p>
          <a:p>
            <a:endParaRPr lang="en-US" dirty="0">
              <a:hlinkClick r:id="rId3"/>
            </a:endParaRPr>
          </a:p>
          <a:p>
            <a:r>
              <a:rPr lang="en-US" dirty="0">
                <a:hlinkClick r:id="rId3"/>
              </a:rPr>
              <a:t>We can access the API docs by going to aka.ms/GRAPHapiREF</a:t>
            </a:r>
          </a:p>
          <a:p>
            <a:endParaRPr lang="en-US" dirty="0">
              <a:hlinkClick r:id="rId3"/>
            </a:endParaRPr>
          </a:p>
          <a:p>
            <a:r>
              <a:rPr lang="en-US" dirty="0">
                <a:hlinkClick r:id="rId3"/>
              </a:rPr>
              <a:t>The documentation also allows us to run sample queries using the Graph explorer that by default uses a sample tenant with test data.</a:t>
            </a:r>
          </a:p>
          <a:p>
            <a:endParaRPr lang="en-US" dirty="0">
              <a:hlinkClick r:id="rId3"/>
            </a:endParaRPr>
          </a:p>
          <a:p>
            <a:r>
              <a:rPr lang="en-US" dirty="0">
                <a:hlinkClick r:id="rId3"/>
              </a:rPr>
              <a:t>So with talking about the Graph Explorer...lets see what makes it so valuable when working within this API</a:t>
            </a:r>
          </a:p>
          <a:p>
            <a:r>
              <a:rPr lang="en-US" dirty="0">
                <a:hlinkClick r:id="rId3"/>
              </a:rPr>
              <a:t>[NEXT SLIDE]</a:t>
            </a:r>
          </a:p>
        </p:txBody>
      </p:sp>
      <p:sp>
        <p:nvSpPr>
          <p:cNvPr id="4" name="Slide Number Placeholder 3"/>
          <p:cNvSpPr>
            <a:spLocks noGrp="1"/>
          </p:cNvSpPr>
          <p:nvPr>
            <p:ph type="sldNum" sz="quarter" idx="5"/>
          </p:nvPr>
        </p:nvSpPr>
        <p:spPr/>
        <p:txBody>
          <a:bodyPr/>
          <a:lstStyle/>
          <a:p>
            <a:fld id="{CE90C867-5C94-4B47-880B-A8B69EB830B0}" type="slidenum">
              <a:rPr lang="en-US" smtClean="0"/>
              <a:t>5</a:t>
            </a:fld>
            <a:endParaRPr lang="en-US"/>
          </a:p>
        </p:txBody>
      </p:sp>
    </p:spTree>
    <p:extLst>
      <p:ext uri="{BB962C8B-B14F-4D97-AF65-F5344CB8AC3E}">
        <p14:creationId xmlns:p14="http://schemas.microsoft.com/office/powerpoint/2010/main" val="1248038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none" dirty="0">
              <a:solidFill>
                <a:srgbClr val="0563C1"/>
              </a:solidFill>
              <a:hlinkClick r:id="rId3">
                <a:extLst>
                  <a:ext uri="{A12FA001-AC4F-418D-AE19-62706E023703}">
                    <ahyp:hlinkClr xmlns:ahyp="http://schemas.microsoft.com/office/drawing/2018/hyperlinkcolor" val="tx"/>
                  </a:ext>
                </a:extLst>
              </a:hlinkClick>
            </a:endParaRPr>
          </a:p>
          <a:p>
            <a:r>
              <a:rPr lang="en-US" u="none" dirty="0">
                <a:solidFill>
                  <a:srgbClr val="0563C1"/>
                </a:solidFill>
                <a:hlinkClick r:id="rId3">
                  <a:extLst>
                    <a:ext uri="{A12FA001-AC4F-418D-AE19-62706E023703}">
                      <ahyp:hlinkClr xmlns:ahyp="http://schemas.microsoft.com/office/drawing/2018/hyperlinkcolor" val="tx"/>
                    </a:ext>
                  </a:extLst>
                </a:hlinkClick>
              </a:rPr>
              <a:t>The Microsoft Graph explorer is a web-based tool that lets us make requests and see responses against the Microsoft Graph API. </a:t>
            </a:r>
          </a:p>
          <a:p>
            <a:endParaRPr lang="en-US" u="none" dirty="0">
              <a:solidFill>
                <a:srgbClr val="0563C1"/>
              </a:solidFill>
              <a:hlinkClick r:id="rId3">
                <a:extLst>
                  <a:ext uri="{A12FA001-AC4F-418D-AE19-62706E023703}">
                    <ahyp:hlinkClr xmlns:ahyp="http://schemas.microsoft.com/office/drawing/2018/hyperlinkcolor" val="tx"/>
                  </a:ext>
                </a:extLst>
              </a:hlinkClick>
            </a:endParaRPr>
          </a:p>
          <a:p>
            <a:r>
              <a:rPr lang="en-US" u="none" dirty="0">
                <a:solidFill>
                  <a:srgbClr val="0563C1"/>
                </a:solidFill>
                <a:hlinkClick r:id="rId3">
                  <a:extLst>
                    <a:ext uri="{A12FA001-AC4F-418D-AE19-62706E023703}">
                      <ahyp:hlinkClr xmlns:ahyp="http://schemas.microsoft.com/office/drawing/2018/hyperlinkcolor" val="tx"/>
                    </a:ext>
                  </a:extLst>
                </a:hlinkClick>
              </a:rPr>
              <a:t>By default</a:t>
            </a:r>
            <a:r>
              <a:rPr lang="en-US" u="none" dirty="0">
                <a:solidFill>
                  <a:schemeClr val="tx1"/>
                </a:solidFill>
                <a:hlinkClick r:id="rId3">
                  <a:extLst>
                    <a:ext uri="{A12FA001-AC4F-418D-AE19-62706E023703}">
                      <ahyp:hlinkClr xmlns:ahyp="http://schemas.microsoft.com/office/drawing/2018/hyperlinkcolor" val="tx"/>
                    </a:ext>
                  </a:extLst>
                </a:hlinkClick>
              </a:rPr>
              <a:t> is uses a sample tenant that is filled with test data, but we can also sign in and work with data from our own tenant. </a:t>
            </a:r>
          </a:p>
          <a:p>
            <a:endParaRPr lang="en-US" dirty="0">
              <a:solidFill>
                <a:srgbClr val="0563C1"/>
              </a:solidFill>
              <a:hlinkClick r:id="rId3">
                <a:extLst>
                  <a:ext uri="{A12FA001-AC4F-418D-AE19-62706E023703}">
                    <ahyp:hlinkClr xmlns:ahyp="http://schemas.microsoft.com/office/drawing/2018/hyperlinkcolor" val="tx"/>
                  </a:ext>
                </a:extLst>
              </a:hlinkClick>
            </a:endParaRPr>
          </a:p>
          <a:p>
            <a:r>
              <a:rPr lang="en-US" dirty="0">
                <a:solidFill>
                  <a:srgbClr val="0563C1"/>
                </a:solidFill>
                <a:hlinkClick r:id="rId3">
                  <a:extLst>
                    <a:ext uri="{A12FA001-AC4F-418D-AE19-62706E023703}">
                      <ahyp:hlinkClr xmlns:ahyp="http://schemas.microsoft.com/office/drawing/2018/hyperlinkcolor" val="tx"/>
                    </a:ext>
                  </a:extLst>
                </a:hlinkClick>
              </a:rPr>
              <a:t>We can access the Graph Explorer by going to aka.ms/GE</a:t>
            </a:r>
          </a:p>
          <a:p>
            <a:endParaRPr lang="en-US" dirty="0">
              <a:solidFill>
                <a:srgbClr val="0563C1"/>
              </a:solidFill>
              <a:hlinkClick r:id="rId3">
                <a:extLst>
                  <a:ext uri="{A12FA001-AC4F-418D-AE19-62706E023703}">
                    <ahyp:hlinkClr xmlns:ahyp="http://schemas.microsoft.com/office/drawing/2018/hyperlinkcolor" val="tx"/>
                  </a:ext>
                </a:extLst>
              </a:hlinkClick>
            </a:endParaRPr>
          </a:p>
          <a:p>
            <a:endParaRPr lang="en-US" dirty="0">
              <a:solidFill>
                <a:srgbClr val="0563C1"/>
              </a:solidFill>
              <a:hlinkClick r:id="rId3">
                <a:extLst>
                  <a:ext uri="{A12FA001-AC4F-418D-AE19-62706E023703}">
                    <ahyp:hlinkClr xmlns:ahyp="http://schemas.microsoft.com/office/drawing/2018/hyperlinkcolor" val="tx"/>
                  </a:ext>
                </a:extLst>
              </a:hlinkClick>
            </a:endParaRPr>
          </a:p>
          <a:p>
            <a:r>
              <a:rPr lang="en-US" dirty="0">
                <a:solidFill>
                  <a:srgbClr val="0563C1"/>
                </a:solidFill>
                <a:hlinkClick r:id="rId3">
                  <a:extLst>
                    <a:ext uri="{A12FA001-AC4F-418D-AE19-62706E023703}">
                      <ahyp:hlinkClr xmlns:ahyp="http://schemas.microsoft.com/office/drawing/2018/hyperlinkcolor" val="tx"/>
                    </a:ext>
                  </a:extLst>
                </a:hlinkClick>
              </a:rPr>
              <a:t>GO AND DO "GET TASK LISTS IN TO DO"</a:t>
            </a:r>
          </a:p>
        </p:txBody>
      </p:sp>
      <p:sp>
        <p:nvSpPr>
          <p:cNvPr id="4" name="Slide Number Placeholder 3"/>
          <p:cNvSpPr>
            <a:spLocks noGrp="1"/>
          </p:cNvSpPr>
          <p:nvPr>
            <p:ph type="sldNum" sz="quarter" idx="5"/>
          </p:nvPr>
        </p:nvSpPr>
        <p:spPr/>
        <p:txBody>
          <a:bodyPr/>
          <a:lstStyle/>
          <a:p>
            <a:fld id="{CE90C867-5C94-4B47-880B-A8B69EB830B0}" type="slidenum">
              <a:rPr lang="en-US" smtClean="0"/>
              <a:t>6</a:t>
            </a:fld>
            <a:endParaRPr lang="en-US"/>
          </a:p>
        </p:txBody>
      </p:sp>
    </p:spTree>
    <p:extLst>
      <p:ext uri="{BB962C8B-B14F-4D97-AF65-F5344CB8AC3E}">
        <p14:creationId xmlns:p14="http://schemas.microsoft.com/office/powerpoint/2010/main" val="389379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have the PowerShell SDK</a:t>
            </a:r>
          </a:p>
          <a:p>
            <a:endParaRPr lang="en-US" dirty="0"/>
          </a:p>
          <a:p>
            <a:r>
              <a:rPr lang="en-US" dirty="0"/>
              <a:t>The SDK provides a more </a:t>
            </a:r>
            <a:r>
              <a:rPr lang="en-US" dirty="0" err="1"/>
              <a:t>powershell</a:t>
            </a:r>
            <a:r>
              <a:rPr lang="en-US" dirty="0"/>
              <a:t> friendly way to connect and work within Microsoft Graph</a:t>
            </a:r>
          </a:p>
          <a:p>
            <a:endParaRPr lang="en-US" dirty="0"/>
          </a:p>
          <a:p>
            <a:r>
              <a:rPr lang="en-US" dirty="0"/>
              <a:t>Instead of having to deal with endpoints and API query parameters, we are working with more friendly PowerShell syntax like parameters and cmdlets that do most of the heavy lifting behind the scenes for us. </a:t>
            </a:r>
          </a:p>
          <a:p>
            <a:endParaRPr lang="en-US" dirty="0"/>
          </a:p>
          <a:p>
            <a:r>
              <a:rPr lang="en-US" dirty="0"/>
              <a:t>The SDK cmdlets all have a prefix of MG, this was chosen so none of the cmdlets clashed with any others from other PowerShell modules. </a:t>
            </a:r>
          </a:p>
        </p:txBody>
      </p:sp>
      <p:sp>
        <p:nvSpPr>
          <p:cNvPr id="4" name="Slide Number Placeholder 3"/>
          <p:cNvSpPr>
            <a:spLocks noGrp="1"/>
          </p:cNvSpPr>
          <p:nvPr>
            <p:ph type="sldNum" sz="quarter" idx="5"/>
          </p:nvPr>
        </p:nvSpPr>
        <p:spPr/>
        <p:txBody>
          <a:bodyPr/>
          <a:lstStyle/>
          <a:p>
            <a:fld id="{CE90C867-5C94-4B47-880B-A8B69EB830B0}" type="slidenum">
              <a:rPr lang="en-US" smtClean="0"/>
              <a:t>7</a:t>
            </a:fld>
            <a:endParaRPr lang="en-US"/>
          </a:p>
        </p:txBody>
      </p:sp>
    </p:spTree>
    <p:extLst>
      <p:ext uri="{BB962C8B-B14F-4D97-AF65-F5344CB8AC3E}">
        <p14:creationId xmlns:p14="http://schemas.microsoft.com/office/powerpoint/2010/main" val="2613096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a:solidFill>
                  <a:srgbClr val="0563C1"/>
                </a:solidFill>
              </a:rPr>
              <a:t>A more traditional method of connecting and working with APIs is Invoke-</a:t>
            </a:r>
            <a:r>
              <a:rPr lang="en-US" u="none" dirty="0" err="1">
                <a:solidFill>
                  <a:srgbClr val="0563C1"/>
                </a:solidFill>
              </a:rPr>
              <a:t>RestMethod</a:t>
            </a:r>
            <a:r>
              <a:rPr lang="en-US" u="none" dirty="0">
                <a:solidFill>
                  <a:srgbClr val="0563C1"/>
                </a:solidFill>
              </a:rPr>
              <a:t>. </a:t>
            </a:r>
          </a:p>
          <a:p>
            <a:endParaRPr lang="en-US" u="none" dirty="0">
              <a:solidFill>
                <a:srgbClr val="0563C1"/>
              </a:solidFill>
            </a:endParaRPr>
          </a:p>
          <a:p>
            <a:r>
              <a:rPr lang="en-US" u="none" dirty="0">
                <a:solidFill>
                  <a:srgbClr val="0563C1"/>
                </a:solidFill>
              </a:rPr>
              <a:t>A benefit of using Invoke-</a:t>
            </a:r>
            <a:r>
              <a:rPr lang="en-US" u="none" dirty="0" err="1">
                <a:solidFill>
                  <a:srgbClr val="0563C1"/>
                </a:solidFill>
              </a:rPr>
              <a:t>RestMethod</a:t>
            </a:r>
            <a:r>
              <a:rPr lang="en-US" u="none" dirty="0">
                <a:solidFill>
                  <a:srgbClr val="0563C1"/>
                </a:solidFill>
              </a:rPr>
              <a:t> cmdlet is Once you learn how to use Invoke-</a:t>
            </a:r>
            <a:r>
              <a:rPr lang="en-US" u="none" dirty="0" err="1">
                <a:solidFill>
                  <a:srgbClr val="0563C1"/>
                </a:solidFill>
              </a:rPr>
              <a:t>RestMethod</a:t>
            </a:r>
            <a:r>
              <a:rPr lang="en-US" u="none" dirty="0">
                <a:solidFill>
                  <a:srgbClr val="0563C1"/>
                </a:solidFill>
              </a:rPr>
              <a:t>, you can use it on other RESTful API’s. No need to figure out what cmdlets to use or parameters like with an SDK. </a:t>
            </a:r>
          </a:p>
          <a:p>
            <a:endParaRPr lang="en-US" u="none" dirty="0">
              <a:solidFill>
                <a:srgbClr val="0563C1"/>
              </a:solidFill>
            </a:endParaRPr>
          </a:p>
          <a:p>
            <a:r>
              <a:rPr lang="en-US" u="none" dirty="0">
                <a:solidFill>
                  <a:srgbClr val="0563C1"/>
                </a:solidFill>
              </a:rPr>
              <a:t>You Just need to look at the endpoints and permissions required</a:t>
            </a:r>
          </a:p>
          <a:p>
            <a:endParaRPr lang="en-US" u="none" dirty="0">
              <a:solidFill>
                <a:srgbClr val="0563C1"/>
              </a:solidFill>
            </a:endParaRPr>
          </a:p>
          <a:p>
            <a:r>
              <a:rPr lang="en-US" u="none" dirty="0">
                <a:solidFill>
                  <a:srgbClr val="0563C1"/>
                </a:solidFill>
              </a:rPr>
              <a:t>When new items are added to the API you </a:t>
            </a:r>
            <a:r>
              <a:rPr lang="en-US" u="none" dirty="0" err="1">
                <a:solidFill>
                  <a:srgbClr val="0563C1"/>
                </a:solidFill>
              </a:rPr>
              <a:t>dont</a:t>
            </a:r>
            <a:r>
              <a:rPr lang="en-US" u="none" dirty="0">
                <a:solidFill>
                  <a:srgbClr val="0563C1"/>
                </a:solidFill>
              </a:rPr>
              <a:t> need to wait for the SDK to finish adding the new functionality and rolling it out. You can begin working with it immediately. </a:t>
            </a:r>
          </a:p>
          <a:p>
            <a:endParaRPr lang="en-US" u="none" dirty="0">
              <a:solidFill>
                <a:srgbClr val="0563C1"/>
              </a:solidFill>
            </a:endParaRPr>
          </a:p>
          <a:p>
            <a:r>
              <a:rPr lang="en-US" u="none" dirty="0">
                <a:solidFill>
                  <a:srgbClr val="0563C1"/>
                </a:solidFill>
              </a:rPr>
              <a:t>And with that, lets get started on a demo and dig into the actual code!</a:t>
            </a:r>
            <a:endParaRPr lang="en-US" dirty="0"/>
          </a:p>
        </p:txBody>
      </p:sp>
      <p:sp>
        <p:nvSpPr>
          <p:cNvPr id="4" name="Slide Number Placeholder 3"/>
          <p:cNvSpPr>
            <a:spLocks noGrp="1"/>
          </p:cNvSpPr>
          <p:nvPr>
            <p:ph type="sldNum" sz="quarter" idx="5"/>
          </p:nvPr>
        </p:nvSpPr>
        <p:spPr/>
        <p:txBody>
          <a:bodyPr/>
          <a:lstStyle/>
          <a:p>
            <a:fld id="{CE90C867-5C94-4B47-880B-A8B69EB830B0}" type="slidenum">
              <a:rPr lang="en-US" smtClean="0"/>
              <a:t>8</a:t>
            </a:fld>
            <a:endParaRPr lang="en-US"/>
          </a:p>
        </p:txBody>
      </p:sp>
    </p:spTree>
    <p:extLst>
      <p:ext uri="{BB962C8B-B14F-4D97-AF65-F5344CB8AC3E}">
        <p14:creationId xmlns:p14="http://schemas.microsoft.com/office/powerpoint/2010/main" val="576865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90C867-5C94-4B47-880B-A8B69EB830B0}" type="slidenum">
              <a:rPr lang="en-US" smtClean="0"/>
              <a:t>9</a:t>
            </a:fld>
            <a:endParaRPr lang="en-US"/>
          </a:p>
        </p:txBody>
      </p:sp>
    </p:spTree>
    <p:extLst>
      <p:ext uri="{BB962C8B-B14F-4D97-AF65-F5344CB8AC3E}">
        <p14:creationId xmlns:p14="http://schemas.microsoft.com/office/powerpoint/2010/main" val="1870709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4/12/21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1" name="Picture 10" descr="A screen shot of a computer&#10;&#10;Description automatically generated">
            <a:extLst>
              <a:ext uri="{FF2B5EF4-FFF2-40B4-BE49-F238E27FC236}">
                <a16:creationId xmlns:a16="http://schemas.microsoft.com/office/drawing/2014/main" id="{F1AB2C95-16FC-48F5-843F-958A785E9224}"/>
              </a:ext>
            </a:extLst>
          </p:cNvPr>
          <p:cNvPicPr>
            <a:picLocks noChangeAspect="1"/>
          </p:cNvPicPr>
          <p:nvPr userDrawn="1"/>
        </p:nvPicPr>
        <p:blipFill>
          <a:blip r:embed="rId13"/>
          <a:stretch>
            <a:fillRect/>
          </a:stretch>
        </p:blipFill>
        <p:spPr>
          <a:xfrm>
            <a:off x="-6993" y="6105401"/>
            <a:ext cx="12192000" cy="804519"/>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4/12/21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1CF6BFE-1C36-4BBB-8893-34134FCA6E38}"/>
              </a:ext>
            </a:extLst>
          </p:cNvPr>
          <p:cNvSpPr/>
          <p:nvPr userDrawn="1"/>
        </p:nvSpPr>
        <p:spPr>
          <a:xfrm>
            <a:off x="4240693" y="6179700"/>
            <a:ext cx="3149722" cy="584775"/>
          </a:xfrm>
          <a:prstGeom prst="rect">
            <a:avLst/>
          </a:prstGeom>
          <a:noFill/>
        </p:spPr>
        <p:txBody>
          <a:bodyPr wrap="square" lIns="91440" tIns="45720" rIns="91440" bIns="45720">
            <a:spAutoFit/>
          </a:bodyPr>
          <a:lstStyle/>
          <a:p>
            <a:pPr algn="ctr"/>
            <a:r>
              <a:rPr lang="en-US" sz="32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#PSHSummit</a:t>
            </a:r>
          </a:p>
        </p:txBody>
      </p:sp>
      <p:sp>
        <p:nvSpPr>
          <p:cNvPr id="8" name="Rectangle 7"/>
          <p:cNvSpPr/>
          <p:nvPr/>
        </p:nvSpPr>
        <p:spPr>
          <a:xfrm>
            <a:off x="10438015" y="5275299"/>
            <a:ext cx="1482436" cy="58042"/>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See the source image">
            <a:extLst>
              <a:ext uri="{FF2B5EF4-FFF2-40B4-BE49-F238E27FC236}">
                <a16:creationId xmlns:a16="http://schemas.microsoft.com/office/drawing/2014/main" id="{B7979B00-451E-44BA-B3D6-8140AC51D90F}"/>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44351" y="6212412"/>
            <a:ext cx="1482436" cy="522520"/>
          </a:xfrm>
          <a:prstGeom prst="rect">
            <a:avLst/>
          </a:prstGeom>
          <a:noFill/>
          <a:extLst>
            <a:ext uri="{909E8E84-426E-40DD-AFC4-6F175D3DCCD1}">
              <a14:hiddenFill xmlns:a14="http://schemas.microsoft.com/office/drawing/2010/main">
                <a:solidFill>
                  <a:srgbClr val="FFFFFF"/>
                </a:solidFill>
              </a14:hiddenFill>
            </a:ext>
          </a:extLst>
        </p:spPr>
      </p:pic>
      <p:pic>
        <p:nvPicPr>
          <p:cNvPr id="17" name="Graphic 16">
            <a:extLst>
              <a:ext uri="{FF2B5EF4-FFF2-40B4-BE49-F238E27FC236}">
                <a16:creationId xmlns:a16="http://schemas.microsoft.com/office/drawing/2014/main" id="{1E22FE05-6583-4772-B050-89EDD70D2994}"/>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10869703" y="6209241"/>
            <a:ext cx="1157639" cy="52569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9DB61D5-B9B5-4E96-A2E9-70AE3404BD6B}"/>
              </a:ext>
            </a:extLst>
          </p:cNvPr>
          <p:cNvSpPr/>
          <p:nvPr/>
        </p:nvSpPr>
        <p:spPr>
          <a:xfrm>
            <a:off x="-5927" y="0"/>
            <a:ext cx="12197927" cy="61150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solidFill>
                <a:schemeClr val="tx1"/>
              </a:solidFill>
            </a:endParaRPr>
          </a:p>
        </p:txBody>
      </p:sp>
      <p:sp>
        <p:nvSpPr>
          <p:cNvPr id="2" name="TextBox 1">
            <a:extLst>
              <a:ext uri="{FF2B5EF4-FFF2-40B4-BE49-F238E27FC236}">
                <a16:creationId xmlns:a16="http://schemas.microsoft.com/office/drawing/2014/main" id="{0BD02C5C-2459-1746-8D7F-3DA84A787EF2}"/>
              </a:ext>
            </a:extLst>
          </p:cNvPr>
          <p:cNvSpPr txBox="1"/>
          <p:nvPr/>
        </p:nvSpPr>
        <p:spPr>
          <a:xfrm>
            <a:off x="984738" y="742952"/>
            <a:ext cx="9004389" cy="1938992"/>
          </a:xfrm>
          <a:prstGeom prst="rect">
            <a:avLst/>
          </a:prstGeom>
          <a:noFill/>
        </p:spPr>
        <p:txBody>
          <a:bodyPr wrap="square" rtlCol="0">
            <a:spAutoFit/>
          </a:bodyPr>
          <a:lstStyle/>
          <a:p>
            <a:r>
              <a:rPr lang="en-US" sz="6000" dirty="0"/>
              <a:t>Navigate the Microsoft Graph API with PowerShell</a:t>
            </a:r>
          </a:p>
        </p:txBody>
      </p:sp>
      <p:sp>
        <p:nvSpPr>
          <p:cNvPr id="5" name="TextBox 4">
            <a:extLst>
              <a:ext uri="{FF2B5EF4-FFF2-40B4-BE49-F238E27FC236}">
                <a16:creationId xmlns:a16="http://schemas.microsoft.com/office/drawing/2014/main" id="{E38CC932-1CEC-A34A-AEE3-809B20EAB580}"/>
              </a:ext>
            </a:extLst>
          </p:cNvPr>
          <p:cNvSpPr txBox="1"/>
          <p:nvPr/>
        </p:nvSpPr>
        <p:spPr>
          <a:xfrm>
            <a:off x="984738" y="3057524"/>
            <a:ext cx="6147582" cy="1569660"/>
          </a:xfrm>
          <a:prstGeom prst="rect">
            <a:avLst/>
          </a:prstGeom>
          <a:noFill/>
        </p:spPr>
        <p:txBody>
          <a:bodyPr wrap="square" rtlCol="0">
            <a:spAutoFit/>
          </a:bodyPr>
          <a:lstStyle/>
          <a:p>
            <a:pPr>
              <a:lnSpc>
                <a:spcPts val="2360"/>
              </a:lnSpc>
            </a:pPr>
            <a:r>
              <a:rPr lang="en-US" b="1" dirty="0">
                <a:solidFill>
                  <a:schemeClr val="tx1">
                    <a:lumMod val="85000"/>
                    <a:lumOff val="15000"/>
                  </a:schemeClr>
                </a:solidFill>
              </a:rPr>
              <a:t>Bradley Wyatt</a:t>
            </a:r>
            <a:endParaRPr lang="en-US" sz="1600" dirty="0">
              <a:solidFill>
                <a:schemeClr val="tx1">
                  <a:lumMod val="85000"/>
                  <a:lumOff val="15000"/>
                </a:schemeClr>
              </a:solidFill>
            </a:endParaRPr>
          </a:p>
          <a:p>
            <a:pPr>
              <a:lnSpc>
                <a:spcPts val="2360"/>
              </a:lnSpc>
            </a:pPr>
            <a:r>
              <a:rPr lang="en-US" sz="1600" dirty="0">
                <a:solidFill>
                  <a:schemeClr val="tx1">
                    <a:lumMod val="75000"/>
                    <a:lumOff val="25000"/>
                  </a:schemeClr>
                </a:solidFill>
              </a:rPr>
              <a:t>Manager DevOps Cloud Automation @ BDO Digital</a:t>
            </a:r>
          </a:p>
          <a:p>
            <a:pPr>
              <a:lnSpc>
                <a:spcPts val="2360"/>
              </a:lnSpc>
            </a:pPr>
            <a:r>
              <a:rPr lang="en-US" sz="1600" dirty="0">
                <a:solidFill>
                  <a:schemeClr val="tx1">
                    <a:lumMod val="75000"/>
                    <a:lumOff val="25000"/>
                  </a:schemeClr>
                </a:solidFill>
              </a:rPr>
              <a:t>Author at The Lazy Administrator </a:t>
            </a:r>
          </a:p>
          <a:p>
            <a:pPr>
              <a:lnSpc>
                <a:spcPts val="2360"/>
              </a:lnSpc>
            </a:pPr>
            <a:r>
              <a:rPr lang="en-US" sz="1600" dirty="0">
                <a:solidFill>
                  <a:schemeClr val="tx1">
                    <a:lumMod val="75000"/>
                    <a:lumOff val="25000"/>
                  </a:schemeClr>
                </a:solidFill>
              </a:rPr>
              <a:t>Microsoft MVP</a:t>
            </a:r>
          </a:p>
          <a:p>
            <a:endParaRPr lang="en-US" sz="1600" dirty="0"/>
          </a:p>
        </p:txBody>
      </p:sp>
    </p:spTree>
    <p:extLst>
      <p:ext uri="{BB962C8B-B14F-4D97-AF65-F5344CB8AC3E}">
        <p14:creationId xmlns:p14="http://schemas.microsoft.com/office/powerpoint/2010/main" val="3223296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9DB61D5-B9B5-4E96-A2E9-70AE3404BD6B}"/>
              </a:ext>
            </a:extLst>
          </p:cNvPr>
          <p:cNvSpPr/>
          <p:nvPr/>
        </p:nvSpPr>
        <p:spPr>
          <a:xfrm>
            <a:off x="-5927" y="12700"/>
            <a:ext cx="12197927" cy="61185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solidFill>
                <a:schemeClr val="tx1"/>
              </a:solidFill>
            </a:endParaRPr>
          </a:p>
        </p:txBody>
      </p:sp>
      <p:sp>
        <p:nvSpPr>
          <p:cNvPr id="5" name="TextBox 4">
            <a:extLst>
              <a:ext uri="{FF2B5EF4-FFF2-40B4-BE49-F238E27FC236}">
                <a16:creationId xmlns:a16="http://schemas.microsoft.com/office/drawing/2014/main" id="{E38CC932-1CEC-A34A-AEE3-809B20EAB580}"/>
              </a:ext>
            </a:extLst>
          </p:cNvPr>
          <p:cNvSpPr txBox="1"/>
          <p:nvPr/>
        </p:nvSpPr>
        <p:spPr>
          <a:xfrm>
            <a:off x="496364" y="504437"/>
            <a:ext cx="8253935" cy="470000"/>
          </a:xfrm>
          <a:prstGeom prst="rect">
            <a:avLst/>
          </a:prstGeom>
          <a:noFill/>
        </p:spPr>
        <p:txBody>
          <a:bodyPr wrap="square" rtlCol="0">
            <a:spAutoFit/>
          </a:bodyPr>
          <a:lstStyle/>
          <a:p>
            <a:pPr>
              <a:lnSpc>
                <a:spcPts val="2360"/>
              </a:lnSpc>
            </a:pPr>
            <a:r>
              <a:rPr lang="en-US" sz="4800" dirty="0">
                <a:solidFill>
                  <a:schemeClr val="tx1">
                    <a:lumMod val="85000"/>
                    <a:lumOff val="15000"/>
                  </a:schemeClr>
                </a:solidFill>
              </a:rPr>
              <a:t>Connect</a:t>
            </a:r>
            <a:endParaRPr lang="en-US" sz="4400" dirty="0">
              <a:solidFill>
                <a:schemeClr val="tx1">
                  <a:lumMod val="75000"/>
                  <a:lumOff val="25000"/>
                </a:schemeClr>
              </a:solidFill>
            </a:endParaRPr>
          </a:p>
        </p:txBody>
      </p:sp>
      <p:sp>
        <p:nvSpPr>
          <p:cNvPr id="4" name="TextBox 3">
            <a:extLst>
              <a:ext uri="{FF2B5EF4-FFF2-40B4-BE49-F238E27FC236}">
                <a16:creationId xmlns:a16="http://schemas.microsoft.com/office/drawing/2014/main" id="{D8F0A0B8-9CFB-9B48-91E4-43268E2C4D55}"/>
              </a:ext>
            </a:extLst>
          </p:cNvPr>
          <p:cNvSpPr txBox="1"/>
          <p:nvPr/>
        </p:nvSpPr>
        <p:spPr>
          <a:xfrm>
            <a:off x="3396300" y="1327128"/>
            <a:ext cx="8451224" cy="234634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1" dirty="0"/>
              <a:t>GitHub:  </a:t>
            </a:r>
            <a:r>
              <a:rPr lang="en-US" sz="2000" dirty="0" err="1"/>
              <a:t>github.com</a:t>
            </a:r>
            <a:r>
              <a:rPr lang="en-US" sz="2000" dirty="0"/>
              <a:t>/bwya77/</a:t>
            </a:r>
            <a:r>
              <a:rPr lang="en-US" sz="2000" dirty="0" err="1"/>
              <a:t>PowerShellSummit</a:t>
            </a:r>
            <a:endParaRPr lang="en-US" sz="2000" dirty="0"/>
          </a:p>
          <a:p>
            <a:pPr marL="285750" indent="-285750">
              <a:lnSpc>
                <a:spcPct val="150000"/>
              </a:lnSpc>
              <a:buFont typeface="Arial" panose="020B0604020202020204" pitchFamily="34" charset="0"/>
              <a:buChar char="•"/>
            </a:pPr>
            <a:r>
              <a:rPr lang="en-US" sz="2000" b="1" dirty="0"/>
              <a:t>Twitter:  </a:t>
            </a:r>
            <a:r>
              <a:rPr lang="en-US" sz="2000" dirty="0"/>
              <a:t>@bwya77</a:t>
            </a:r>
          </a:p>
          <a:p>
            <a:pPr marL="285750" indent="-285750">
              <a:lnSpc>
                <a:spcPct val="150000"/>
              </a:lnSpc>
              <a:buFont typeface="Arial" panose="020B0604020202020204" pitchFamily="34" charset="0"/>
              <a:buChar char="•"/>
            </a:pPr>
            <a:r>
              <a:rPr lang="en-US" sz="2000" b="1" dirty="0"/>
              <a:t>Blog:  </a:t>
            </a:r>
            <a:r>
              <a:rPr lang="en-US" sz="2000" dirty="0" err="1"/>
              <a:t>TheLazyAdministrator.com</a:t>
            </a:r>
            <a:endParaRPr lang="en-US" sz="2000" dirty="0"/>
          </a:p>
          <a:p>
            <a:pPr marL="285750" indent="-285750">
              <a:lnSpc>
                <a:spcPct val="150000"/>
              </a:lnSpc>
              <a:buFont typeface="Arial" panose="020B0604020202020204" pitchFamily="34" charset="0"/>
              <a:buChar char="•"/>
            </a:pPr>
            <a:r>
              <a:rPr lang="en-US" sz="2000" b="1" dirty="0"/>
              <a:t>Email:  </a:t>
            </a:r>
            <a:r>
              <a:rPr lang="en-US" sz="2000" dirty="0" err="1"/>
              <a:t>brad@thelazyadministrator.com</a:t>
            </a:r>
            <a:endParaRPr lang="en-US" sz="2000" dirty="0"/>
          </a:p>
          <a:p>
            <a:pPr>
              <a:lnSpc>
                <a:spcPct val="150000"/>
              </a:lnSpc>
            </a:pPr>
            <a:endParaRPr lang="en-US" sz="2000" dirty="0"/>
          </a:p>
        </p:txBody>
      </p:sp>
      <p:pic>
        <p:nvPicPr>
          <p:cNvPr id="1026" name="Picture 2">
            <a:extLst>
              <a:ext uri="{FF2B5EF4-FFF2-40B4-BE49-F238E27FC236}">
                <a16:creationId xmlns:a16="http://schemas.microsoft.com/office/drawing/2014/main" id="{6E734A9C-BC65-9146-BC24-13D001CE91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821" y="1327128"/>
            <a:ext cx="2634624" cy="2634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216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9DB61D5-B9B5-4E96-A2E9-70AE3404BD6B}"/>
              </a:ext>
            </a:extLst>
          </p:cNvPr>
          <p:cNvSpPr/>
          <p:nvPr/>
        </p:nvSpPr>
        <p:spPr>
          <a:xfrm>
            <a:off x="-5927" y="0"/>
            <a:ext cx="12197927" cy="61150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solidFill>
                <a:schemeClr val="tx1"/>
              </a:solidFill>
            </a:endParaRPr>
          </a:p>
        </p:txBody>
      </p:sp>
      <p:sp>
        <p:nvSpPr>
          <p:cNvPr id="5" name="TextBox 4">
            <a:extLst>
              <a:ext uri="{FF2B5EF4-FFF2-40B4-BE49-F238E27FC236}">
                <a16:creationId xmlns:a16="http://schemas.microsoft.com/office/drawing/2014/main" id="{E38CC932-1CEC-A34A-AEE3-809B20EAB580}"/>
              </a:ext>
            </a:extLst>
          </p:cNvPr>
          <p:cNvSpPr txBox="1"/>
          <p:nvPr/>
        </p:nvSpPr>
        <p:spPr>
          <a:xfrm>
            <a:off x="3019245" y="2773600"/>
            <a:ext cx="6147582" cy="567848"/>
          </a:xfrm>
          <a:prstGeom prst="rect">
            <a:avLst/>
          </a:prstGeom>
          <a:noFill/>
        </p:spPr>
        <p:txBody>
          <a:bodyPr wrap="square" rtlCol="0">
            <a:spAutoFit/>
          </a:bodyPr>
          <a:lstStyle/>
          <a:p>
            <a:pPr>
              <a:lnSpc>
                <a:spcPts val="2360"/>
              </a:lnSpc>
            </a:pPr>
            <a:r>
              <a:rPr lang="en-US" sz="8000" dirty="0">
                <a:solidFill>
                  <a:schemeClr val="tx1">
                    <a:lumMod val="85000"/>
                    <a:lumOff val="15000"/>
                  </a:schemeClr>
                </a:solidFill>
              </a:rPr>
              <a:t>Thank You!</a:t>
            </a:r>
            <a:endParaRPr lang="en-US" sz="7200" dirty="0">
              <a:solidFill>
                <a:schemeClr val="tx1">
                  <a:lumMod val="75000"/>
                  <a:lumOff val="25000"/>
                </a:schemeClr>
              </a:solidFill>
            </a:endParaRPr>
          </a:p>
        </p:txBody>
      </p:sp>
    </p:spTree>
    <p:extLst>
      <p:ext uri="{BB962C8B-B14F-4D97-AF65-F5344CB8AC3E}">
        <p14:creationId xmlns:p14="http://schemas.microsoft.com/office/powerpoint/2010/main" val="41492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9DB61D5-B9B5-4E96-A2E9-70AE3404BD6B}"/>
              </a:ext>
            </a:extLst>
          </p:cNvPr>
          <p:cNvSpPr/>
          <p:nvPr/>
        </p:nvSpPr>
        <p:spPr>
          <a:xfrm>
            <a:off x="0" y="3514"/>
            <a:ext cx="12197927" cy="61150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solidFill>
                <a:schemeClr val="tx1"/>
              </a:solidFill>
            </a:endParaRPr>
          </a:p>
        </p:txBody>
      </p:sp>
      <p:sp>
        <p:nvSpPr>
          <p:cNvPr id="5" name="TextBox 4">
            <a:extLst>
              <a:ext uri="{FF2B5EF4-FFF2-40B4-BE49-F238E27FC236}">
                <a16:creationId xmlns:a16="http://schemas.microsoft.com/office/drawing/2014/main" id="{E38CC932-1CEC-A34A-AEE3-809B20EAB580}"/>
              </a:ext>
            </a:extLst>
          </p:cNvPr>
          <p:cNvSpPr txBox="1"/>
          <p:nvPr/>
        </p:nvSpPr>
        <p:spPr>
          <a:xfrm>
            <a:off x="610665" y="892268"/>
            <a:ext cx="6147582" cy="470000"/>
          </a:xfrm>
          <a:prstGeom prst="rect">
            <a:avLst/>
          </a:prstGeom>
          <a:noFill/>
        </p:spPr>
        <p:txBody>
          <a:bodyPr wrap="square" rtlCol="0">
            <a:spAutoFit/>
          </a:bodyPr>
          <a:lstStyle/>
          <a:p>
            <a:pPr>
              <a:lnSpc>
                <a:spcPts val="2360"/>
              </a:lnSpc>
            </a:pPr>
            <a:r>
              <a:rPr lang="en-US" sz="4800" dirty="0">
                <a:solidFill>
                  <a:schemeClr val="tx1">
                    <a:lumMod val="85000"/>
                    <a:lumOff val="15000"/>
                  </a:schemeClr>
                </a:solidFill>
              </a:rPr>
              <a:t>Agenda</a:t>
            </a:r>
            <a:endParaRPr lang="en-US" sz="4400" dirty="0">
              <a:solidFill>
                <a:schemeClr val="tx1">
                  <a:lumMod val="75000"/>
                  <a:lumOff val="25000"/>
                </a:schemeClr>
              </a:solidFill>
            </a:endParaRPr>
          </a:p>
        </p:txBody>
      </p:sp>
      <p:sp>
        <p:nvSpPr>
          <p:cNvPr id="3" name="TextBox 2">
            <a:extLst>
              <a:ext uri="{FF2B5EF4-FFF2-40B4-BE49-F238E27FC236}">
                <a16:creationId xmlns:a16="http://schemas.microsoft.com/office/drawing/2014/main" id="{6B50473A-C600-4741-ABCE-82418DF37617}"/>
              </a:ext>
            </a:extLst>
          </p:cNvPr>
          <p:cNvSpPr txBox="1"/>
          <p:nvPr/>
        </p:nvSpPr>
        <p:spPr>
          <a:xfrm>
            <a:off x="610665" y="1385420"/>
            <a:ext cx="7288735" cy="3905236"/>
          </a:xfrm>
          <a:prstGeom prst="rect">
            <a:avLst/>
          </a:prstGeom>
          <a:noFill/>
        </p:spPr>
        <p:txBody>
          <a:bodyPr wrap="square" rtlCol="0">
            <a:spAutoFit/>
          </a:bodyPr>
          <a:lstStyle/>
          <a:p>
            <a:pPr marL="342900" indent="-342900">
              <a:lnSpc>
                <a:spcPct val="150000"/>
              </a:lnSpc>
              <a:buAutoNum type="arabicPeriod"/>
            </a:pPr>
            <a:r>
              <a:rPr lang="en-US" sz="2400" dirty="0"/>
              <a:t>What is Microsoft Graph</a:t>
            </a:r>
          </a:p>
          <a:p>
            <a:pPr marL="342900" indent="-342900">
              <a:lnSpc>
                <a:spcPct val="150000"/>
              </a:lnSpc>
              <a:buAutoNum type="arabicPeriod"/>
            </a:pPr>
            <a:r>
              <a:rPr lang="en-US" sz="2400" dirty="0"/>
              <a:t>What is in Microsoft Graph</a:t>
            </a:r>
          </a:p>
          <a:p>
            <a:pPr marL="342900" indent="-342900">
              <a:lnSpc>
                <a:spcPct val="150000"/>
              </a:lnSpc>
              <a:buAutoNum type="arabicPeriod"/>
            </a:pPr>
            <a:r>
              <a:rPr lang="en-US" sz="2400" dirty="0"/>
              <a:t>API Reference Docs</a:t>
            </a:r>
          </a:p>
          <a:p>
            <a:pPr marL="342900" indent="-342900">
              <a:lnSpc>
                <a:spcPct val="150000"/>
              </a:lnSpc>
              <a:buAutoNum type="arabicPeriod"/>
            </a:pPr>
            <a:r>
              <a:rPr lang="en-US" sz="2400" dirty="0"/>
              <a:t>Graph Explorer</a:t>
            </a:r>
          </a:p>
          <a:p>
            <a:pPr marL="342900" indent="-342900">
              <a:lnSpc>
                <a:spcPct val="150000"/>
              </a:lnSpc>
              <a:buAutoNum type="arabicPeriod"/>
            </a:pPr>
            <a:r>
              <a:rPr lang="en-US" sz="2400" dirty="0"/>
              <a:t>PowerShell SDK</a:t>
            </a:r>
          </a:p>
          <a:p>
            <a:pPr marL="342900" indent="-342900">
              <a:lnSpc>
                <a:spcPct val="150000"/>
              </a:lnSpc>
              <a:buAutoNum type="arabicPeriod"/>
            </a:pPr>
            <a:r>
              <a:rPr lang="en-US" sz="2400" dirty="0"/>
              <a:t>Invoke-</a:t>
            </a:r>
            <a:r>
              <a:rPr lang="en-US" sz="2400" dirty="0" err="1"/>
              <a:t>RestMethod</a:t>
            </a:r>
            <a:r>
              <a:rPr lang="en-US" sz="2400" dirty="0"/>
              <a:t> and the Graph API</a:t>
            </a:r>
          </a:p>
          <a:p>
            <a:pPr marL="342900" indent="-342900">
              <a:lnSpc>
                <a:spcPct val="150000"/>
              </a:lnSpc>
              <a:buAutoNum type="arabicPeriod"/>
            </a:pPr>
            <a:endParaRPr lang="en-US" sz="2400" dirty="0"/>
          </a:p>
        </p:txBody>
      </p:sp>
    </p:spTree>
    <p:extLst>
      <p:ext uri="{BB962C8B-B14F-4D97-AF65-F5344CB8AC3E}">
        <p14:creationId xmlns:p14="http://schemas.microsoft.com/office/powerpoint/2010/main" val="1292381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9DB61D5-B9B5-4E96-A2E9-70AE3404BD6B}"/>
              </a:ext>
            </a:extLst>
          </p:cNvPr>
          <p:cNvSpPr/>
          <p:nvPr/>
        </p:nvSpPr>
        <p:spPr>
          <a:xfrm>
            <a:off x="-5927" y="12700"/>
            <a:ext cx="12197927" cy="61185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solidFill>
                <a:schemeClr val="tx1"/>
              </a:solidFill>
            </a:endParaRPr>
          </a:p>
        </p:txBody>
      </p:sp>
      <p:sp>
        <p:nvSpPr>
          <p:cNvPr id="5" name="TextBox 4">
            <a:extLst>
              <a:ext uri="{FF2B5EF4-FFF2-40B4-BE49-F238E27FC236}">
                <a16:creationId xmlns:a16="http://schemas.microsoft.com/office/drawing/2014/main" id="{E38CC932-1CEC-A34A-AEE3-809B20EAB580}"/>
              </a:ext>
            </a:extLst>
          </p:cNvPr>
          <p:cNvSpPr txBox="1"/>
          <p:nvPr/>
        </p:nvSpPr>
        <p:spPr>
          <a:xfrm>
            <a:off x="496364" y="504437"/>
            <a:ext cx="8253935" cy="470000"/>
          </a:xfrm>
          <a:prstGeom prst="rect">
            <a:avLst/>
          </a:prstGeom>
          <a:noFill/>
        </p:spPr>
        <p:txBody>
          <a:bodyPr wrap="square" rtlCol="0">
            <a:spAutoFit/>
          </a:bodyPr>
          <a:lstStyle/>
          <a:p>
            <a:pPr>
              <a:lnSpc>
                <a:spcPts val="2360"/>
              </a:lnSpc>
            </a:pPr>
            <a:r>
              <a:rPr lang="en-US" sz="4800" dirty="0">
                <a:solidFill>
                  <a:schemeClr val="tx1">
                    <a:lumMod val="85000"/>
                    <a:lumOff val="15000"/>
                  </a:schemeClr>
                </a:solidFill>
              </a:rPr>
              <a:t>What is Microsoft Graph?</a:t>
            </a:r>
            <a:endParaRPr lang="en-US" sz="4400" dirty="0">
              <a:solidFill>
                <a:schemeClr val="tx1">
                  <a:lumMod val="75000"/>
                  <a:lumOff val="25000"/>
                </a:schemeClr>
              </a:solidFill>
            </a:endParaRPr>
          </a:p>
        </p:txBody>
      </p:sp>
      <p:sp>
        <p:nvSpPr>
          <p:cNvPr id="9" name="TextBox 8">
            <a:extLst>
              <a:ext uri="{FF2B5EF4-FFF2-40B4-BE49-F238E27FC236}">
                <a16:creationId xmlns:a16="http://schemas.microsoft.com/office/drawing/2014/main" id="{276ECCA2-ACF2-C54B-9A11-CAD0AA3EAAC2}"/>
              </a:ext>
            </a:extLst>
          </p:cNvPr>
          <p:cNvSpPr txBox="1"/>
          <p:nvPr/>
        </p:nvSpPr>
        <p:spPr>
          <a:xfrm>
            <a:off x="749299" y="1270000"/>
            <a:ext cx="10947401" cy="188474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REST API that you can use to interact with data in Microsoft 365</a:t>
            </a:r>
          </a:p>
          <a:p>
            <a:pPr marL="285750" indent="-285750">
              <a:lnSpc>
                <a:spcPct val="150000"/>
              </a:lnSpc>
              <a:buFont typeface="Arial" panose="020B0604020202020204" pitchFamily="34" charset="0"/>
              <a:buChar char="•"/>
            </a:pPr>
            <a:r>
              <a:rPr lang="en-US" sz="2000" dirty="0"/>
              <a:t>Single Endpoint </a:t>
            </a:r>
            <a:r>
              <a:rPr lang="en-US" dirty="0"/>
              <a:t>(https:/</a:t>
            </a:r>
            <a:r>
              <a:rPr lang="en-US" dirty="0" err="1"/>
              <a:t>graph.microsoft.com</a:t>
            </a:r>
            <a:r>
              <a:rPr lang="en-US" dirty="0"/>
              <a:t>)</a:t>
            </a:r>
          </a:p>
          <a:p>
            <a:pPr marL="285750" indent="-285750">
              <a:lnSpc>
                <a:spcPct val="150000"/>
              </a:lnSpc>
              <a:buFont typeface="Arial" panose="020B0604020202020204" pitchFamily="34" charset="0"/>
              <a:buChar char="•"/>
            </a:pPr>
            <a:r>
              <a:rPr lang="en-US" sz="2000" dirty="0"/>
              <a:t>Allows incoming data delivered from external sources (Box, Google Drive, Jira and Salesforce) </a:t>
            </a:r>
          </a:p>
          <a:p>
            <a:pPr>
              <a:lnSpc>
                <a:spcPct val="150000"/>
              </a:lnSpc>
            </a:pPr>
            <a:endParaRPr lang="en-US" sz="2000" dirty="0"/>
          </a:p>
        </p:txBody>
      </p:sp>
      <p:pic>
        <p:nvPicPr>
          <p:cNvPr id="3076" name="Picture 4" descr="What's new for Microsoft Graph Developers at Build 2017 - Microsoft 365  Developer Blog">
            <a:extLst>
              <a:ext uri="{FF2B5EF4-FFF2-40B4-BE49-F238E27FC236}">
                <a16:creationId xmlns:a16="http://schemas.microsoft.com/office/drawing/2014/main" id="{B46665EF-CB65-A14D-886C-FC9300AC9D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692878"/>
            <a:ext cx="6553200" cy="3347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964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9DB61D5-B9B5-4E96-A2E9-70AE3404BD6B}"/>
              </a:ext>
            </a:extLst>
          </p:cNvPr>
          <p:cNvSpPr/>
          <p:nvPr/>
        </p:nvSpPr>
        <p:spPr>
          <a:xfrm>
            <a:off x="-5927" y="12700"/>
            <a:ext cx="12197927" cy="61185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solidFill>
                <a:schemeClr val="tx1"/>
              </a:solidFill>
            </a:endParaRPr>
          </a:p>
        </p:txBody>
      </p:sp>
      <p:sp>
        <p:nvSpPr>
          <p:cNvPr id="5" name="TextBox 4">
            <a:extLst>
              <a:ext uri="{FF2B5EF4-FFF2-40B4-BE49-F238E27FC236}">
                <a16:creationId xmlns:a16="http://schemas.microsoft.com/office/drawing/2014/main" id="{E38CC932-1CEC-A34A-AEE3-809B20EAB580}"/>
              </a:ext>
            </a:extLst>
          </p:cNvPr>
          <p:cNvSpPr txBox="1"/>
          <p:nvPr/>
        </p:nvSpPr>
        <p:spPr>
          <a:xfrm>
            <a:off x="496364" y="504437"/>
            <a:ext cx="8253935" cy="470000"/>
          </a:xfrm>
          <a:prstGeom prst="rect">
            <a:avLst/>
          </a:prstGeom>
          <a:noFill/>
        </p:spPr>
        <p:txBody>
          <a:bodyPr wrap="square" rtlCol="0">
            <a:spAutoFit/>
          </a:bodyPr>
          <a:lstStyle/>
          <a:p>
            <a:pPr>
              <a:lnSpc>
                <a:spcPts val="2360"/>
              </a:lnSpc>
            </a:pPr>
            <a:r>
              <a:rPr lang="en-US" sz="4800" dirty="0">
                <a:solidFill>
                  <a:schemeClr val="tx1">
                    <a:lumMod val="85000"/>
                    <a:lumOff val="15000"/>
                  </a:schemeClr>
                </a:solidFill>
              </a:rPr>
              <a:t>What is in Microsoft Graph?</a:t>
            </a:r>
            <a:endParaRPr lang="en-US" sz="4400" dirty="0">
              <a:solidFill>
                <a:schemeClr val="tx1">
                  <a:lumMod val="75000"/>
                  <a:lumOff val="25000"/>
                </a:schemeClr>
              </a:solidFill>
            </a:endParaRPr>
          </a:p>
        </p:txBody>
      </p:sp>
      <p:sp>
        <p:nvSpPr>
          <p:cNvPr id="9" name="TextBox 8">
            <a:extLst>
              <a:ext uri="{FF2B5EF4-FFF2-40B4-BE49-F238E27FC236}">
                <a16:creationId xmlns:a16="http://schemas.microsoft.com/office/drawing/2014/main" id="{276ECCA2-ACF2-C54B-9A11-CAD0AA3EAAC2}"/>
              </a:ext>
            </a:extLst>
          </p:cNvPr>
          <p:cNvSpPr txBox="1"/>
          <p:nvPr/>
        </p:nvSpPr>
        <p:spPr>
          <a:xfrm>
            <a:off x="496365" y="1256099"/>
            <a:ext cx="2234136" cy="4770537"/>
          </a:xfrm>
          <a:prstGeom prst="rect">
            <a:avLst/>
          </a:prstGeom>
          <a:noFill/>
        </p:spPr>
        <p:txBody>
          <a:bodyPr wrap="square" rtlCol="0">
            <a:spAutoFit/>
          </a:bodyPr>
          <a:lstStyle/>
          <a:p>
            <a:r>
              <a:rPr lang="en-US" sz="1600" b="1" dirty="0"/>
              <a:t>Users</a:t>
            </a:r>
          </a:p>
          <a:p>
            <a:pPr marL="342900" indent="-342900">
              <a:buFontTx/>
              <a:buChar char="-"/>
            </a:pPr>
            <a:r>
              <a:rPr lang="en-US" sz="1600" dirty="0"/>
              <a:t>Users</a:t>
            </a:r>
          </a:p>
          <a:p>
            <a:pPr marL="342900" indent="-342900">
              <a:buFontTx/>
              <a:buChar char="-"/>
            </a:pPr>
            <a:r>
              <a:rPr lang="en-US" sz="1600" dirty="0"/>
              <a:t>Calendar</a:t>
            </a:r>
          </a:p>
          <a:p>
            <a:pPr marL="342900" indent="-342900">
              <a:buFontTx/>
              <a:buChar char="-"/>
            </a:pPr>
            <a:r>
              <a:rPr lang="en-US" sz="1600" dirty="0"/>
              <a:t>Contacts</a:t>
            </a:r>
          </a:p>
          <a:p>
            <a:pPr marL="342900" indent="-342900">
              <a:buFontTx/>
              <a:buChar char="-"/>
            </a:pPr>
            <a:r>
              <a:rPr lang="en-US" sz="1600" dirty="0"/>
              <a:t>Directory Objects</a:t>
            </a:r>
          </a:p>
          <a:p>
            <a:pPr marL="342900" indent="-342900">
              <a:buFontTx/>
              <a:buChar char="-"/>
            </a:pPr>
            <a:r>
              <a:rPr lang="en-US" sz="1600" dirty="0"/>
              <a:t>Mail</a:t>
            </a:r>
          </a:p>
          <a:p>
            <a:pPr marL="342900" indent="-342900">
              <a:buFontTx/>
              <a:buChar char="-"/>
            </a:pPr>
            <a:r>
              <a:rPr lang="en-US" sz="1600" dirty="0"/>
              <a:t>Notes</a:t>
            </a:r>
          </a:p>
          <a:p>
            <a:pPr marL="342900" indent="-342900">
              <a:buFontTx/>
              <a:buChar char="-"/>
            </a:pPr>
            <a:r>
              <a:rPr lang="en-US" sz="1600" dirty="0"/>
              <a:t>To-Do Tasks</a:t>
            </a:r>
          </a:p>
          <a:p>
            <a:pPr marL="342900" indent="-342900">
              <a:buFontTx/>
              <a:buChar char="-"/>
            </a:pPr>
            <a:r>
              <a:rPr lang="en-US" sz="1600" dirty="0"/>
              <a:t>Org Hierarchy</a:t>
            </a:r>
          </a:p>
          <a:p>
            <a:pPr marL="342900" indent="-342900">
              <a:buFontTx/>
              <a:buChar char="-"/>
            </a:pPr>
            <a:r>
              <a:rPr lang="en-US" sz="1600" dirty="0"/>
              <a:t>Outlook Settings</a:t>
            </a:r>
          </a:p>
          <a:p>
            <a:pPr marL="342900" indent="-342900">
              <a:buFontTx/>
              <a:buChar char="-"/>
            </a:pPr>
            <a:r>
              <a:rPr lang="en-US" sz="1600" dirty="0"/>
              <a:t>Mail</a:t>
            </a:r>
          </a:p>
          <a:p>
            <a:pPr marL="342900" indent="-342900">
              <a:buFontTx/>
              <a:buChar char="-"/>
            </a:pPr>
            <a:r>
              <a:rPr lang="en-US" sz="1600" dirty="0"/>
              <a:t>Drive</a:t>
            </a:r>
          </a:p>
          <a:p>
            <a:pPr marL="342900" indent="-342900">
              <a:buFontTx/>
              <a:buChar char="-"/>
            </a:pPr>
            <a:r>
              <a:rPr lang="en-US" sz="1600" dirty="0"/>
              <a:t>Photo</a:t>
            </a:r>
          </a:p>
          <a:p>
            <a:pPr marL="342900" indent="-342900">
              <a:buFontTx/>
              <a:buChar char="-"/>
            </a:pPr>
            <a:r>
              <a:rPr lang="en-US" sz="1600" dirty="0"/>
              <a:t>Planner</a:t>
            </a:r>
          </a:p>
          <a:p>
            <a:pPr marL="342900" indent="-342900">
              <a:buFontTx/>
              <a:buChar char="-"/>
            </a:pPr>
            <a:r>
              <a:rPr lang="en-US" sz="1600" dirty="0"/>
              <a:t>Teamwork</a:t>
            </a:r>
          </a:p>
          <a:p>
            <a:pPr marL="342900" indent="-342900">
              <a:buFontTx/>
              <a:buChar char="-"/>
            </a:pPr>
            <a:r>
              <a:rPr lang="en-US" sz="1600" dirty="0"/>
              <a:t>Folders</a:t>
            </a:r>
          </a:p>
          <a:p>
            <a:pPr marL="342900" indent="-342900">
              <a:buFontTx/>
              <a:buChar char="-"/>
            </a:pPr>
            <a:r>
              <a:rPr lang="en-US" sz="1600" dirty="0"/>
              <a:t>Attributes</a:t>
            </a:r>
          </a:p>
          <a:p>
            <a:pPr marL="342900" indent="-342900">
              <a:buFontTx/>
              <a:buChar char="-"/>
            </a:pPr>
            <a:r>
              <a:rPr lang="en-US" sz="1600" dirty="0"/>
              <a:t>Events</a:t>
            </a:r>
          </a:p>
          <a:p>
            <a:pPr marL="342900" indent="-342900">
              <a:buFontTx/>
              <a:buChar char="-"/>
            </a:pPr>
            <a:r>
              <a:rPr lang="en-US" sz="1600" dirty="0"/>
              <a:t>Presence</a:t>
            </a:r>
          </a:p>
        </p:txBody>
      </p:sp>
      <p:sp>
        <p:nvSpPr>
          <p:cNvPr id="6" name="TextBox 5">
            <a:extLst>
              <a:ext uri="{FF2B5EF4-FFF2-40B4-BE49-F238E27FC236}">
                <a16:creationId xmlns:a16="http://schemas.microsoft.com/office/drawing/2014/main" id="{399030EE-D797-EF45-B8E9-806B3B8F0153}"/>
              </a:ext>
            </a:extLst>
          </p:cNvPr>
          <p:cNvSpPr txBox="1"/>
          <p:nvPr/>
        </p:nvSpPr>
        <p:spPr>
          <a:xfrm>
            <a:off x="2919519" y="1256099"/>
            <a:ext cx="2984499" cy="5016758"/>
          </a:xfrm>
          <a:prstGeom prst="rect">
            <a:avLst/>
          </a:prstGeom>
          <a:noFill/>
        </p:spPr>
        <p:txBody>
          <a:bodyPr wrap="square" rtlCol="0">
            <a:spAutoFit/>
          </a:bodyPr>
          <a:lstStyle/>
          <a:p>
            <a:r>
              <a:rPr lang="en-US" sz="1600" b="1" dirty="0"/>
              <a:t>Communication</a:t>
            </a:r>
          </a:p>
          <a:p>
            <a:pPr marL="285750" indent="-285750">
              <a:buFontTx/>
              <a:buChar char="-"/>
            </a:pPr>
            <a:r>
              <a:rPr lang="en-US" sz="1600" dirty="0"/>
              <a:t>Calls</a:t>
            </a:r>
          </a:p>
          <a:p>
            <a:pPr marL="285750" indent="-285750">
              <a:buFontTx/>
              <a:buChar char="-"/>
            </a:pPr>
            <a:r>
              <a:rPr lang="en-US" sz="1600" dirty="0"/>
              <a:t>Call Records</a:t>
            </a:r>
          </a:p>
          <a:p>
            <a:pPr marL="285750" indent="-285750">
              <a:buFontTx/>
              <a:buChar char="-"/>
            </a:pPr>
            <a:r>
              <a:rPr lang="en-US" sz="1600" dirty="0"/>
              <a:t>Online Meeting</a:t>
            </a:r>
          </a:p>
          <a:p>
            <a:pPr marL="285750" indent="-285750">
              <a:buFontTx/>
              <a:buChar char="-"/>
            </a:pPr>
            <a:r>
              <a:rPr lang="en-US" sz="1600" dirty="0"/>
              <a:t>Presence</a:t>
            </a:r>
          </a:p>
          <a:p>
            <a:pPr marL="285750" indent="-285750">
              <a:buFontTx/>
              <a:buChar char="-"/>
            </a:pPr>
            <a:r>
              <a:rPr lang="en-US" sz="1600" dirty="0"/>
              <a:t>Chats</a:t>
            </a:r>
          </a:p>
          <a:p>
            <a:pPr marL="285750" indent="-285750">
              <a:buFontTx/>
              <a:buChar char="-"/>
            </a:pPr>
            <a:r>
              <a:rPr lang="en-US" sz="1600" dirty="0"/>
              <a:t>Emails</a:t>
            </a:r>
          </a:p>
          <a:p>
            <a:pPr marL="285750" indent="-285750">
              <a:buFontTx/>
              <a:buChar char="-"/>
            </a:pPr>
            <a:endParaRPr lang="en-US" sz="1600" dirty="0"/>
          </a:p>
          <a:p>
            <a:r>
              <a:rPr lang="en-US" sz="1600" b="1" dirty="0"/>
              <a:t>Reports</a:t>
            </a:r>
          </a:p>
          <a:p>
            <a:pPr marL="285750" indent="-285750">
              <a:buFontTx/>
              <a:buChar char="-"/>
            </a:pPr>
            <a:r>
              <a:rPr lang="en-US" sz="1600" dirty="0"/>
              <a:t>Azure AD Activity Reports</a:t>
            </a:r>
          </a:p>
          <a:p>
            <a:pPr marL="285750" indent="-285750">
              <a:buFontTx/>
              <a:buChar char="-"/>
            </a:pPr>
            <a:r>
              <a:rPr lang="en-US" sz="1600" dirty="0"/>
              <a:t>Microsoft 365 Usage Reports</a:t>
            </a:r>
          </a:p>
          <a:p>
            <a:pPr marL="285750" indent="-285750">
              <a:buFontTx/>
              <a:buChar char="-"/>
            </a:pPr>
            <a:r>
              <a:rPr lang="en-US" sz="1600" dirty="0"/>
              <a:t>Identity and Access Reports</a:t>
            </a:r>
          </a:p>
          <a:p>
            <a:pPr marL="285750" indent="-285750">
              <a:buFontTx/>
              <a:buChar char="-"/>
            </a:pPr>
            <a:endParaRPr lang="en-US" sz="1600" dirty="0"/>
          </a:p>
          <a:p>
            <a:r>
              <a:rPr lang="en-US" sz="1600" b="1" dirty="0"/>
              <a:t>Security</a:t>
            </a:r>
          </a:p>
          <a:p>
            <a:pPr marL="285750" indent="-285750">
              <a:buFontTx/>
              <a:buChar char="-"/>
            </a:pPr>
            <a:r>
              <a:rPr lang="en-US" sz="1600" dirty="0"/>
              <a:t>Alerts</a:t>
            </a:r>
          </a:p>
          <a:p>
            <a:pPr marL="285750" indent="-285750">
              <a:buFontTx/>
              <a:buChar char="-"/>
            </a:pPr>
            <a:r>
              <a:rPr lang="en-US" sz="1600" dirty="0"/>
              <a:t>Secure Scores</a:t>
            </a:r>
          </a:p>
          <a:p>
            <a:pPr marL="285750" indent="-285750">
              <a:buFontTx/>
              <a:buChar char="-"/>
            </a:pPr>
            <a:r>
              <a:rPr lang="en-US" sz="1600" dirty="0"/>
              <a:t>Threat Intelligence Indicators</a:t>
            </a:r>
          </a:p>
          <a:p>
            <a:pPr marL="285750" indent="-285750">
              <a:buFontTx/>
              <a:buChar char="-"/>
            </a:pPr>
            <a:r>
              <a:rPr lang="en-US" sz="1600" dirty="0"/>
              <a:t>Security Actions</a:t>
            </a:r>
          </a:p>
          <a:p>
            <a:pPr marL="285750" indent="-285750">
              <a:buFontTx/>
              <a:buChar char="-"/>
            </a:pPr>
            <a:r>
              <a:rPr lang="en-US" sz="1600" dirty="0"/>
              <a:t>Information Protection </a:t>
            </a:r>
          </a:p>
          <a:p>
            <a:pPr marL="285750" indent="-285750">
              <a:buFontTx/>
              <a:buChar char="-"/>
            </a:pPr>
            <a:endParaRPr lang="en-US" sz="1600" dirty="0"/>
          </a:p>
        </p:txBody>
      </p:sp>
      <p:sp>
        <p:nvSpPr>
          <p:cNvPr id="11" name="TextBox 10">
            <a:extLst>
              <a:ext uri="{FF2B5EF4-FFF2-40B4-BE49-F238E27FC236}">
                <a16:creationId xmlns:a16="http://schemas.microsoft.com/office/drawing/2014/main" id="{14801022-6404-EF4E-8AA1-F29E63DF126B}"/>
              </a:ext>
            </a:extLst>
          </p:cNvPr>
          <p:cNvSpPr txBox="1"/>
          <p:nvPr/>
        </p:nvSpPr>
        <p:spPr>
          <a:xfrm>
            <a:off x="6093036" y="1256099"/>
            <a:ext cx="2984499" cy="5016758"/>
          </a:xfrm>
          <a:prstGeom prst="rect">
            <a:avLst/>
          </a:prstGeom>
          <a:noFill/>
        </p:spPr>
        <p:txBody>
          <a:bodyPr wrap="square" rtlCol="0">
            <a:spAutoFit/>
          </a:bodyPr>
          <a:lstStyle/>
          <a:p>
            <a:r>
              <a:rPr lang="en-US" sz="1600" b="1" dirty="0"/>
              <a:t>SharePoint</a:t>
            </a:r>
          </a:p>
          <a:p>
            <a:pPr marL="285750" indent="-285750">
              <a:buFontTx/>
              <a:buChar char="-"/>
            </a:pPr>
            <a:r>
              <a:rPr lang="en-US" sz="1600" dirty="0"/>
              <a:t>Sites</a:t>
            </a:r>
          </a:p>
          <a:p>
            <a:pPr marL="285750" indent="-285750">
              <a:buFontTx/>
              <a:buChar char="-"/>
            </a:pPr>
            <a:r>
              <a:rPr lang="en-US" sz="1600" dirty="0"/>
              <a:t>Lists</a:t>
            </a:r>
          </a:p>
          <a:p>
            <a:pPr marL="285750" indent="-285750">
              <a:buFontTx/>
              <a:buChar char="-"/>
            </a:pPr>
            <a:r>
              <a:rPr lang="en-US" sz="1600" dirty="0"/>
              <a:t>List Items</a:t>
            </a:r>
          </a:p>
          <a:p>
            <a:pPr marL="285750" indent="-285750">
              <a:buFontTx/>
              <a:buChar char="-"/>
            </a:pPr>
            <a:r>
              <a:rPr lang="en-US" sz="1600" dirty="0"/>
              <a:t>Subsites</a:t>
            </a:r>
          </a:p>
          <a:p>
            <a:pPr marL="285750" indent="-285750">
              <a:buFontTx/>
              <a:buChar char="-"/>
            </a:pPr>
            <a:r>
              <a:rPr lang="en-US" sz="1600" dirty="0"/>
              <a:t>Permissions</a:t>
            </a:r>
          </a:p>
          <a:p>
            <a:pPr marL="285750" indent="-285750">
              <a:buFontTx/>
              <a:buChar char="-"/>
            </a:pPr>
            <a:r>
              <a:rPr lang="en-US" sz="1600" dirty="0"/>
              <a:t>Pages</a:t>
            </a:r>
          </a:p>
          <a:p>
            <a:pPr marL="285750" indent="-285750">
              <a:buFontTx/>
              <a:buChar char="-"/>
            </a:pPr>
            <a:r>
              <a:rPr lang="en-US" sz="1600" dirty="0"/>
              <a:t>Followed Sites</a:t>
            </a:r>
          </a:p>
          <a:p>
            <a:pPr marL="285750" indent="-285750">
              <a:buFontTx/>
              <a:buChar char="-"/>
            </a:pPr>
            <a:endParaRPr lang="en-US" sz="1600" dirty="0"/>
          </a:p>
          <a:p>
            <a:r>
              <a:rPr lang="en-US" sz="1600" b="1" dirty="0"/>
              <a:t>Drive</a:t>
            </a:r>
          </a:p>
          <a:p>
            <a:pPr marL="285750" indent="-285750">
              <a:buFontTx/>
              <a:buChar char="-"/>
            </a:pPr>
            <a:r>
              <a:rPr lang="en-US" sz="1600" dirty="0"/>
              <a:t>Thumbnails</a:t>
            </a:r>
          </a:p>
          <a:p>
            <a:pPr marL="285750" indent="-285750">
              <a:buFontTx/>
              <a:buChar char="-"/>
            </a:pPr>
            <a:r>
              <a:rPr lang="en-US" sz="1600" dirty="0"/>
              <a:t>Check in and out files</a:t>
            </a:r>
          </a:p>
          <a:p>
            <a:pPr marL="285750" indent="-285750">
              <a:buFontTx/>
              <a:buChar char="-"/>
            </a:pPr>
            <a:r>
              <a:rPr lang="en-US" sz="1600" dirty="0"/>
              <a:t>Restore Item</a:t>
            </a:r>
          </a:p>
          <a:p>
            <a:pPr marL="285750" indent="-285750">
              <a:buFontTx/>
              <a:buChar char="-"/>
            </a:pPr>
            <a:r>
              <a:rPr lang="en-US" sz="1600" dirty="0"/>
              <a:t>Download Item</a:t>
            </a:r>
          </a:p>
          <a:p>
            <a:pPr marL="285750" indent="-285750">
              <a:buFontTx/>
              <a:buChar char="-"/>
            </a:pPr>
            <a:r>
              <a:rPr lang="en-US" sz="1600" dirty="0"/>
              <a:t>Track Changes</a:t>
            </a:r>
          </a:p>
          <a:p>
            <a:pPr marL="285750" indent="-285750">
              <a:buFontTx/>
              <a:buChar char="-"/>
            </a:pPr>
            <a:r>
              <a:rPr lang="en-US" sz="1600" dirty="0"/>
              <a:t>Item Analytics</a:t>
            </a:r>
          </a:p>
          <a:p>
            <a:pPr marL="285750" indent="-285750">
              <a:buFontTx/>
              <a:buChar char="-"/>
            </a:pPr>
            <a:r>
              <a:rPr lang="en-US" sz="1600" dirty="0"/>
              <a:t>Drive Items</a:t>
            </a:r>
          </a:p>
          <a:p>
            <a:pPr marL="285750" indent="-285750">
              <a:buFontTx/>
              <a:buChar char="-"/>
            </a:pPr>
            <a:r>
              <a:rPr lang="en-US" sz="1600" dirty="0"/>
              <a:t>Child Items</a:t>
            </a:r>
          </a:p>
          <a:p>
            <a:pPr marL="285750" indent="-285750">
              <a:buFontTx/>
              <a:buChar char="-"/>
            </a:pPr>
            <a:r>
              <a:rPr lang="en-US" sz="1600" dirty="0"/>
              <a:t>File Properties</a:t>
            </a:r>
          </a:p>
          <a:p>
            <a:pPr marL="285750" indent="-285750">
              <a:buFontTx/>
              <a:buChar char="-"/>
            </a:pPr>
            <a:endParaRPr lang="en-US" sz="1600" dirty="0"/>
          </a:p>
        </p:txBody>
      </p:sp>
      <p:sp>
        <p:nvSpPr>
          <p:cNvPr id="13" name="TextBox 12">
            <a:extLst>
              <a:ext uri="{FF2B5EF4-FFF2-40B4-BE49-F238E27FC236}">
                <a16:creationId xmlns:a16="http://schemas.microsoft.com/office/drawing/2014/main" id="{D8A53D8B-5DCB-A54D-B270-A531BB165280}"/>
              </a:ext>
            </a:extLst>
          </p:cNvPr>
          <p:cNvSpPr txBox="1"/>
          <p:nvPr/>
        </p:nvSpPr>
        <p:spPr>
          <a:xfrm>
            <a:off x="9266553" y="1256099"/>
            <a:ext cx="2984499" cy="4770537"/>
          </a:xfrm>
          <a:prstGeom prst="rect">
            <a:avLst/>
          </a:prstGeom>
          <a:noFill/>
        </p:spPr>
        <p:txBody>
          <a:bodyPr wrap="square" rtlCol="0">
            <a:spAutoFit/>
          </a:bodyPr>
          <a:lstStyle/>
          <a:p>
            <a:r>
              <a:rPr lang="en-US" sz="1600" b="1" dirty="0"/>
              <a:t>Teams</a:t>
            </a:r>
          </a:p>
          <a:p>
            <a:pPr marL="285750" indent="-285750">
              <a:buFontTx/>
              <a:buChar char="-"/>
            </a:pPr>
            <a:r>
              <a:rPr lang="en-US" sz="1600" dirty="0"/>
              <a:t>Groups</a:t>
            </a:r>
          </a:p>
          <a:p>
            <a:pPr marL="285750" indent="-285750">
              <a:buFontTx/>
              <a:buChar char="-"/>
            </a:pPr>
            <a:r>
              <a:rPr lang="en-US" sz="1600" dirty="0"/>
              <a:t>Members</a:t>
            </a:r>
          </a:p>
          <a:p>
            <a:pPr marL="285750" indent="-285750">
              <a:buFontTx/>
              <a:buChar char="-"/>
            </a:pPr>
            <a:r>
              <a:rPr lang="en-US" sz="1600" dirty="0"/>
              <a:t>Chat</a:t>
            </a:r>
          </a:p>
          <a:p>
            <a:pPr marL="285750" indent="-285750">
              <a:buFontTx/>
              <a:buChar char="-"/>
            </a:pPr>
            <a:r>
              <a:rPr lang="en-US" sz="1600" dirty="0"/>
              <a:t>Messages</a:t>
            </a:r>
          </a:p>
          <a:p>
            <a:pPr marL="285750" indent="-285750">
              <a:buFontTx/>
              <a:buChar char="-"/>
            </a:pPr>
            <a:r>
              <a:rPr lang="en-US" sz="1600" dirty="0"/>
              <a:t>Apps</a:t>
            </a:r>
          </a:p>
          <a:p>
            <a:pPr marL="285750" indent="-285750">
              <a:buFontTx/>
              <a:buChar char="-"/>
            </a:pPr>
            <a:r>
              <a:rPr lang="en-US" sz="1600" dirty="0"/>
              <a:t>Calendar</a:t>
            </a:r>
          </a:p>
          <a:p>
            <a:pPr marL="285750" indent="-285750">
              <a:buFontTx/>
              <a:buChar char="-"/>
            </a:pPr>
            <a:r>
              <a:rPr lang="en-US" sz="1600" dirty="0"/>
              <a:t>Shifts</a:t>
            </a:r>
          </a:p>
          <a:p>
            <a:pPr marL="285750" indent="-285750">
              <a:buFontTx/>
              <a:buChar char="-"/>
            </a:pPr>
            <a:r>
              <a:rPr lang="en-US" sz="1600" dirty="0"/>
              <a:t>Drive</a:t>
            </a:r>
          </a:p>
          <a:p>
            <a:pPr marL="285750" indent="-285750">
              <a:buFontTx/>
              <a:buChar char="-"/>
            </a:pPr>
            <a:r>
              <a:rPr lang="en-US" sz="1600" dirty="0"/>
              <a:t>Plans</a:t>
            </a:r>
          </a:p>
          <a:p>
            <a:pPr marL="285750" indent="-285750">
              <a:buFontTx/>
              <a:buChar char="-"/>
            </a:pPr>
            <a:r>
              <a:rPr lang="en-US" sz="1600" dirty="0"/>
              <a:t>Notes</a:t>
            </a:r>
          </a:p>
          <a:p>
            <a:pPr marL="285750" indent="-285750">
              <a:buFontTx/>
              <a:buChar char="-"/>
            </a:pPr>
            <a:r>
              <a:rPr lang="en-US" sz="1600" dirty="0"/>
              <a:t>Membership</a:t>
            </a:r>
          </a:p>
          <a:p>
            <a:pPr marL="285750" indent="-285750">
              <a:buFontTx/>
              <a:buChar char="-"/>
            </a:pPr>
            <a:r>
              <a:rPr lang="en-US" sz="1600" dirty="0"/>
              <a:t>Permissions</a:t>
            </a:r>
          </a:p>
          <a:p>
            <a:pPr marL="285750" indent="-285750">
              <a:buFontTx/>
              <a:buChar char="-"/>
            </a:pPr>
            <a:r>
              <a:rPr lang="en-US" sz="1600" dirty="0"/>
              <a:t>Channels</a:t>
            </a:r>
          </a:p>
          <a:p>
            <a:pPr marL="285750" indent="-285750">
              <a:buFontTx/>
              <a:buChar char="-"/>
            </a:pPr>
            <a:endParaRPr lang="en-US" sz="1600" dirty="0"/>
          </a:p>
          <a:p>
            <a:r>
              <a:rPr lang="en-US" sz="1600" b="1" dirty="0"/>
              <a:t>Devices</a:t>
            </a:r>
          </a:p>
          <a:p>
            <a:pPr marL="285750" indent="-285750">
              <a:buFontTx/>
              <a:buChar char="-"/>
            </a:pPr>
            <a:r>
              <a:rPr lang="en-US" sz="1600" dirty="0"/>
              <a:t>Application Management</a:t>
            </a:r>
          </a:p>
          <a:p>
            <a:pPr marL="285750" indent="-285750">
              <a:buFontTx/>
              <a:buChar char="-"/>
            </a:pPr>
            <a:r>
              <a:rPr lang="en-US" sz="1600" dirty="0"/>
              <a:t>Device Management</a:t>
            </a:r>
          </a:p>
          <a:p>
            <a:pPr marL="285750" indent="-285750">
              <a:buFontTx/>
              <a:buChar char="-"/>
            </a:pPr>
            <a:r>
              <a:rPr lang="en-US" sz="1600" dirty="0"/>
              <a:t>Device Configuration</a:t>
            </a:r>
          </a:p>
        </p:txBody>
      </p:sp>
    </p:spTree>
    <p:extLst>
      <p:ext uri="{BB962C8B-B14F-4D97-AF65-F5344CB8AC3E}">
        <p14:creationId xmlns:p14="http://schemas.microsoft.com/office/powerpoint/2010/main" val="4040309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9DB61D5-B9B5-4E96-A2E9-70AE3404BD6B}"/>
              </a:ext>
            </a:extLst>
          </p:cNvPr>
          <p:cNvSpPr/>
          <p:nvPr/>
        </p:nvSpPr>
        <p:spPr>
          <a:xfrm>
            <a:off x="-5927" y="12700"/>
            <a:ext cx="12197927" cy="61185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solidFill>
                <a:schemeClr val="tx1"/>
              </a:solidFill>
            </a:endParaRPr>
          </a:p>
        </p:txBody>
      </p:sp>
      <p:sp>
        <p:nvSpPr>
          <p:cNvPr id="5" name="TextBox 4">
            <a:extLst>
              <a:ext uri="{FF2B5EF4-FFF2-40B4-BE49-F238E27FC236}">
                <a16:creationId xmlns:a16="http://schemas.microsoft.com/office/drawing/2014/main" id="{E38CC932-1CEC-A34A-AEE3-809B20EAB580}"/>
              </a:ext>
            </a:extLst>
          </p:cNvPr>
          <p:cNvSpPr txBox="1"/>
          <p:nvPr/>
        </p:nvSpPr>
        <p:spPr>
          <a:xfrm>
            <a:off x="496364" y="504437"/>
            <a:ext cx="8253935" cy="470000"/>
          </a:xfrm>
          <a:prstGeom prst="rect">
            <a:avLst/>
          </a:prstGeom>
          <a:noFill/>
        </p:spPr>
        <p:txBody>
          <a:bodyPr wrap="square" rtlCol="0">
            <a:spAutoFit/>
          </a:bodyPr>
          <a:lstStyle/>
          <a:p>
            <a:pPr>
              <a:lnSpc>
                <a:spcPts val="2360"/>
              </a:lnSpc>
            </a:pPr>
            <a:r>
              <a:rPr lang="en-US" sz="4800" dirty="0">
                <a:solidFill>
                  <a:schemeClr val="tx1">
                    <a:lumMod val="85000"/>
                    <a:lumOff val="15000"/>
                  </a:schemeClr>
                </a:solidFill>
              </a:rPr>
              <a:t>API Reference Docs</a:t>
            </a:r>
            <a:endParaRPr lang="en-US" sz="4400" dirty="0">
              <a:solidFill>
                <a:schemeClr val="tx1">
                  <a:lumMod val="75000"/>
                  <a:lumOff val="25000"/>
                </a:schemeClr>
              </a:solidFill>
            </a:endParaRPr>
          </a:p>
        </p:txBody>
      </p:sp>
      <p:sp>
        <p:nvSpPr>
          <p:cNvPr id="9" name="TextBox 8">
            <a:extLst>
              <a:ext uri="{FF2B5EF4-FFF2-40B4-BE49-F238E27FC236}">
                <a16:creationId xmlns:a16="http://schemas.microsoft.com/office/drawing/2014/main" id="{276ECCA2-ACF2-C54B-9A11-CAD0AA3EAAC2}"/>
              </a:ext>
            </a:extLst>
          </p:cNvPr>
          <p:cNvSpPr txBox="1"/>
          <p:nvPr/>
        </p:nvSpPr>
        <p:spPr>
          <a:xfrm>
            <a:off x="749299" y="1270000"/>
            <a:ext cx="10947401" cy="280807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API reference docs will show you endpoint, HTTP request, permissions (least to most privileged), request headers, request body, response and Examples </a:t>
            </a:r>
          </a:p>
          <a:p>
            <a:pPr marL="285750" indent="-285750">
              <a:lnSpc>
                <a:spcPct val="150000"/>
              </a:lnSpc>
              <a:buFont typeface="Arial" panose="020B0604020202020204" pitchFamily="34" charset="0"/>
              <a:buChar char="•"/>
            </a:pPr>
            <a:r>
              <a:rPr lang="en-US" sz="2000" dirty="0" err="1"/>
              <a:t>aka.ms</a:t>
            </a:r>
            <a:r>
              <a:rPr lang="en-US" sz="2000" dirty="0"/>
              <a:t>/</a:t>
            </a:r>
            <a:r>
              <a:rPr lang="en-US" sz="2000" dirty="0" err="1"/>
              <a:t>graphapiref</a:t>
            </a:r>
            <a:endParaRPr lang="en-US" sz="2000" dirty="0"/>
          </a:p>
          <a:p>
            <a:pPr marL="285750" indent="-285750">
              <a:lnSpc>
                <a:spcPct val="150000"/>
              </a:lnSpc>
              <a:buFont typeface="Arial" panose="020B0604020202020204" pitchFamily="34" charset="0"/>
              <a:buChar char="•"/>
            </a:pPr>
            <a:r>
              <a:rPr lang="en-US" sz="2000" dirty="0"/>
              <a:t>Run query in Graph Explorer with a sample tenant</a:t>
            </a:r>
          </a:p>
          <a:p>
            <a:pPr marL="285750" indent="-285750">
              <a:lnSpc>
                <a:spcPct val="150000"/>
              </a:lnSpc>
              <a:buFont typeface="Arial" panose="020B0604020202020204" pitchFamily="34" charset="0"/>
              <a:buChar char="•"/>
            </a:pPr>
            <a:endParaRPr lang="en-US" sz="2000" dirty="0"/>
          </a:p>
          <a:p>
            <a:pPr>
              <a:lnSpc>
                <a:spcPct val="150000"/>
              </a:lnSpc>
            </a:pPr>
            <a:endParaRPr lang="en-US" sz="2000" dirty="0"/>
          </a:p>
        </p:txBody>
      </p:sp>
      <p:pic>
        <p:nvPicPr>
          <p:cNvPr id="3" name="Picture 2" descr="Graphical user interface, text, application&#10;&#10;Description automatically generated">
            <a:extLst>
              <a:ext uri="{FF2B5EF4-FFF2-40B4-BE49-F238E27FC236}">
                <a16:creationId xmlns:a16="http://schemas.microsoft.com/office/drawing/2014/main" id="{6CF8A8A4-83A2-8A4D-A7D2-23A9A10EEEB1}"/>
              </a:ext>
            </a:extLst>
          </p:cNvPr>
          <p:cNvPicPr>
            <a:picLocks noChangeAspect="1"/>
          </p:cNvPicPr>
          <p:nvPr/>
        </p:nvPicPr>
        <p:blipFill>
          <a:blip r:embed="rId3"/>
          <a:stretch>
            <a:fillRect/>
          </a:stretch>
        </p:blipFill>
        <p:spPr>
          <a:xfrm>
            <a:off x="5654674" y="3098800"/>
            <a:ext cx="6191250" cy="2697480"/>
          </a:xfrm>
          <a:prstGeom prst="rect">
            <a:avLst/>
          </a:prstGeom>
        </p:spPr>
      </p:pic>
    </p:spTree>
    <p:extLst>
      <p:ext uri="{BB962C8B-B14F-4D97-AF65-F5344CB8AC3E}">
        <p14:creationId xmlns:p14="http://schemas.microsoft.com/office/powerpoint/2010/main" val="368073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9DB61D5-B9B5-4E96-A2E9-70AE3404BD6B}"/>
              </a:ext>
            </a:extLst>
          </p:cNvPr>
          <p:cNvSpPr/>
          <p:nvPr/>
        </p:nvSpPr>
        <p:spPr>
          <a:xfrm>
            <a:off x="-5927" y="12700"/>
            <a:ext cx="12197927" cy="61185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solidFill>
                <a:schemeClr val="tx1"/>
              </a:solidFill>
            </a:endParaRPr>
          </a:p>
        </p:txBody>
      </p:sp>
      <p:sp>
        <p:nvSpPr>
          <p:cNvPr id="5" name="TextBox 4">
            <a:extLst>
              <a:ext uri="{FF2B5EF4-FFF2-40B4-BE49-F238E27FC236}">
                <a16:creationId xmlns:a16="http://schemas.microsoft.com/office/drawing/2014/main" id="{E38CC932-1CEC-A34A-AEE3-809B20EAB580}"/>
              </a:ext>
            </a:extLst>
          </p:cNvPr>
          <p:cNvSpPr txBox="1"/>
          <p:nvPr/>
        </p:nvSpPr>
        <p:spPr>
          <a:xfrm>
            <a:off x="496364" y="504437"/>
            <a:ext cx="8253935" cy="470000"/>
          </a:xfrm>
          <a:prstGeom prst="rect">
            <a:avLst/>
          </a:prstGeom>
          <a:noFill/>
        </p:spPr>
        <p:txBody>
          <a:bodyPr wrap="square" rtlCol="0">
            <a:spAutoFit/>
          </a:bodyPr>
          <a:lstStyle/>
          <a:p>
            <a:pPr>
              <a:lnSpc>
                <a:spcPts val="2360"/>
              </a:lnSpc>
            </a:pPr>
            <a:r>
              <a:rPr lang="en-US" sz="4800" dirty="0">
                <a:solidFill>
                  <a:schemeClr val="tx1">
                    <a:lumMod val="85000"/>
                    <a:lumOff val="15000"/>
                  </a:schemeClr>
                </a:solidFill>
              </a:rPr>
              <a:t>Graph Explorer</a:t>
            </a:r>
            <a:endParaRPr lang="en-US" sz="4400" dirty="0">
              <a:solidFill>
                <a:schemeClr val="tx1">
                  <a:lumMod val="75000"/>
                  <a:lumOff val="25000"/>
                </a:schemeClr>
              </a:solidFill>
            </a:endParaRPr>
          </a:p>
        </p:txBody>
      </p:sp>
      <p:sp>
        <p:nvSpPr>
          <p:cNvPr id="9" name="TextBox 8">
            <a:extLst>
              <a:ext uri="{FF2B5EF4-FFF2-40B4-BE49-F238E27FC236}">
                <a16:creationId xmlns:a16="http://schemas.microsoft.com/office/drawing/2014/main" id="{276ECCA2-ACF2-C54B-9A11-CAD0AA3EAAC2}"/>
              </a:ext>
            </a:extLst>
          </p:cNvPr>
          <p:cNvSpPr txBox="1"/>
          <p:nvPr/>
        </p:nvSpPr>
        <p:spPr>
          <a:xfrm>
            <a:off x="749299" y="1270000"/>
            <a:ext cx="10947401" cy="326967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err="1"/>
              <a:t>aka.ms</a:t>
            </a:r>
            <a:r>
              <a:rPr lang="en-US" sz="2000" dirty="0"/>
              <a:t>/</a:t>
            </a:r>
            <a:r>
              <a:rPr lang="en-US" sz="2000" dirty="0" err="1"/>
              <a:t>ge</a:t>
            </a:r>
            <a:endParaRPr lang="en-US" sz="2000" dirty="0"/>
          </a:p>
          <a:p>
            <a:pPr marL="285750" indent="-285750">
              <a:lnSpc>
                <a:spcPct val="150000"/>
              </a:lnSpc>
              <a:buFont typeface="Arial" panose="020B0604020202020204" pitchFamily="34" charset="0"/>
              <a:buChar char="•"/>
            </a:pPr>
            <a:r>
              <a:rPr lang="en-US" sz="2000" dirty="0"/>
              <a:t>By default, uses a sandbox tenant with sample data</a:t>
            </a:r>
          </a:p>
          <a:p>
            <a:pPr marL="285750" indent="-285750">
              <a:lnSpc>
                <a:spcPct val="150000"/>
              </a:lnSpc>
              <a:buFont typeface="Arial" panose="020B0604020202020204" pitchFamily="34" charset="0"/>
              <a:buChar char="•"/>
            </a:pPr>
            <a:r>
              <a:rPr lang="en-US" sz="2000" dirty="0"/>
              <a:t>Make API calls, view access token, permissions, responses and more</a:t>
            </a:r>
          </a:p>
          <a:p>
            <a:pPr marL="285750" indent="-285750">
              <a:lnSpc>
                <a:spcPct val="150000"/>
              </a:lnSpc>
              <a:buFont typeface="Arial" panose="020B0604020202020204" pitchFamily="34" charset="0"/>
              <a:buChar char="•"/>
            </a:pPr>
            <a:r>
              <a:rPr lang="en-US" sz="2000" dirty="0"/>
              <a:t>Perform GET, POST, DELETE, and PATCH</a:t>
            </a:r>
          </a:p>
          <a:p>
            <a:pPr marL="285750" indent="-285750">
              <a:lnSpc>
                <a:spcPct val="150000"/>
              </a:lnSpc>
              <a:buFont typeface="Arial" panose="020B0604020202020204" pitchFamily="34" charset="0"/>
              <a:buChar char="•"/>
            </a:pPr>
            <a:endParaRPr lang="en-US" sz="2000" dirty="0"/>
          </a:p>
          <a:p>
            <a:pPr marL="285750" indent="-285750">
              <a:lnSpc>
                <a:spcPct val="150000"/>
              </a:lnSpc>
              <a:buFont typeface="Arial" panose="020B0604020202020204" pitchFamily="34" charset="0"/>
              <a:buChar char="•"/>
            </a:pPr>
            <a:endParaRPr lang="en-US" sz="2000" dirty="0"/>
          </a:p>
          <a:p>
            <a:pPr>
              <a:lnSpc>
                <a:spcPct val="150000"/>
              </a:lnSpc>
            </a:pPr>
            <a:endParaRPr lang="en-US" sz="2000" dirty="0"/>
          </a:p>
        </p:txBody>
      </p:sp>
    </p:spTree>
    <p:extLst>
      <p:ext uri="{BB962C8B-B14F-4D97-AF65-F5344CB8AC3E}">
        <p14:creationId xmlns:p14="http://schemas.microsoft.com/office/powerpoint/2010/main" val="1494049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9DB61D5-B9B5-4E96-A2E9-70AE3404BD6B}"/>
              </a:ext>
            </a:extLst>
          </p:cNvPr>
          <p:cNvSpPr/>
          <p:nvPr/>
        </p:nvSpPr>
        <p:spPr>
          <a:xfrm>
            <a:off x="-5927" y="12700"/>
            <a:ext cx="12197927" cy="61185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solidFill>
                <a:schemeClr val="tx1"/>
              </a:solidFill>
            </a:endParaRPr>
          </a:p>
        </p:txBody>
      </p:sp>
      <p:sp>
        <p:nvSpPr>
          <p:cNvPr id="5" name="TextBox 4">
            <a:extLst>
              <a:ext uri="{FF2B5EF4-FFF2-40B4-BE49-F238E27FC236}">
                <a16:creationId xmlns:a16="http://schemas.microsoft.com/office/drawing/2014/main" id="{E38CC932-1CEC-A34A-AEE3-809B20EAB580}"/>
              </a:ext>
            </a:extLst>
          </p:cNvPr>
          <p:cNvSpPr txBox="1"/>
          <p:nvPr/>
        </p:nvSpPr>
        <p:spPr>
          <a:xfrm>
            <a:off x="496364" y="504437"/>
            <a:ext cx="8253935" cy="470000"/>
          </a:xfrm>
          <a:prstGeom prst="rect">
            <a:avLst/>
          </a:prstGeom>
          <a:noFill/>
        </p:spPr>
        <p:txBody>
          <a:bodyPr wrap="square" rtlCol="0">
            <a:spAutoFit/>
          </a:bodyPr>
          <a:lstStyle/>
          <a:p>
            <a:pPr>
              <a:lnSpc>
                <a:spcPts val="2360"/>
              </a:lnSpc>
            </a:pPr>
            <a:r>
              <a:rPr lang="en-US" sz="4800" dirty="0">
                <a:solidFill>
                  <a:schemeClr val="tx1">
                    <a:lumMod val="85000"/>
                    <a:lumOff val="15000"/>
                  </a:schemeClr>
                </a:solidFill>
              </a:rPr>
              <a:t>PowerShell SDK</a:t>
            </a:r>
            <a:endParaRPr lang="en-US" sz="4400" dirty="0">
              <a:solidFill>
                <a:schemeClr val="tx1">
                  <a:lumMod val="75000"/>
                  <a:lumOff val="25000"/>
                </a:schemeClr>
              </a:solidFill>
            </a:endParaRPr>
          </a:p>
        </p:txBody>
      </p:sp>
      <p:sp>
        <p:nvSpPr>
          <p:cNvPr id="9" name="TextBox 8">
            <a:extLst>
              <a:ext uri="{FF2B5EF4-FFF2-40B4-BE49-F238E27FC236}">
                <a16:creationId xmlns:a16="http://schemas.microsoft.com/office/drawing/2014/main" id="{276ECCA2-ACF2-C54B-9A11-CAD0AA3EAAC2}"/>
              </a:ext>
            </a:extLst>
          </p:cNvPr>
          <p:cNvSpPr txBox="1"/>
          <p:nvPr/>
        </p:nvSpPr>
        <p:spPr>
          <a:xfrm>
            <a:off x="749299" y="1270000"/>
            <a:ext cx="10947401" cy="28080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Provides a convenient way for PowerShell users to call the Graph API</a:t>
            </a:r>
          </a:p>
          <a:p>
            <a:pPr marL="285750" indent="-285750">
              <a:lnSpc>
                <a:spcPct val="150000"/>
              </a:lnSpc>
              <a:buFont typeface="Arial" panose="020B0604020202020204" pitchFamily="34" charset="0"/>
              <a:buChar char="•"/>
            </a:pPr>
            <a:r>
              <a:rPr lang="en-US" sz="2000" dirty="0"/>
              <a:t>Cmdlets have a prefix of MG (example: Get-</a:t>
            </a:r>
            <a:r>
              <a:rPr lang="en-US" sz="2000" dirty="0" err="1"/>
              <a:t>MgUser</a:t>
            </a:r>
            <a:r>
              <a:rPr lang="en-US" sz="2000" dirty="0"/>
              <a:t>, Connect-</a:t>
            </a:r>
            <a:r>
              <a:rPr lang="en-US" sz="2000" dirty="0" err="1"/>
              <a:t>MgGraph</a:t>
            </a:r>
            <a:r>
              <a:rPr lang="en-US" sz="2000" dirty="0"/>
              <a:t>, Find-</a:t>
            </a:r>
            <a:r>
              <a:rPr lang="en-US" sz="2000" dirty="0" err="1"/>
              <a:t>MgUserMeetingTime</a:t>
            </a:r>
            <a:r>
              <a:rPr lang="en-US" sz="2000" dirty="0"/>
              <a:t>)</a:t>
            </a:r>
          </a:p>
          <a:p>
            <a:pPr marL="285750" indent="-285750">
              <a:lnSpc>
                <a:spcPct val="150000"/>
              </a:lnSpc>
              <a:buFont typeface="Arial" panose="020B0604020202020204" pitchFamily="34" charset="0"/>
              <a:buChar char="•"/>
            </a:pPr>
            <a:r>
              <a:rPr lang="en-US" sz="2000" dirty="0"/>
              <a:t>Cmdlet follows our verb-noun format</a:t>
            </a:r>
          </a:p>
          <a:p>
            <a:pPr marL="285750" indent="-285750">
              <a:lnSpc>
                <a:spcPct val="150000"/>
              </a:lnSpc>
              <a:buFont typeface="Arial" panose="020B0604020202020204" pitchFamily="34" charset="0"/>
              <a:buChar char="•"/>
            </a:pPr>
            <a:r>
              <a:rPr lang="en-US" sz="2000" dirty="0"/>
              <a:t>API Query Parameters using –Select Parameter</a:t>
            </a:r>
          </a:p>
          <a:p>
            <a:pPr marL="285750" indent="-285750">
              <a:lnSpc>
                <a:spcPct val="150000"/>
              </a:lnSpc>
              <a:buFont typeface="Arial" panose="020B0604020202020204" pitchFamily="34" charset="0"/>
              <a:buChar char="•"/>
            </a:pPr>
            <a:endParaRPr lang="en-US" sz="2000" dirty="0"/>
          </a:p>
          <a:p>
            <a:pPr>
              <a:lnSpc>
                <a:spcPct val="150000"/>
              </a:lnSpc>
            </a:pPr>
            <a:endParaRPr lang="en-US" sz="2000" dirty="0"/>
          </a:p>
        </p:txBody>
      </p:sp>
    </p:spTree>
    <p:extLst>
      <p:ext uri="{BB962C8B-B14F-4D97-AF65-F5344CB8AC3E}">
        <p14:creationId xmlns:p14="http://schemas.microsoft.com/office/powerpoint/2010/main" val="3040150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9DB61D5-B9B5-4E96-A2E9-70AE3404BD6B}"/>
              </a:ext>
            </a:extLst>
          </p:cNvPr>
          <p:cNvSpPr/>
          <p:nvPr/>
        </p:nvSpPr>
        <p:spPr>
          <a:xfrm>
            <a:off x="-5927" y="12700"/>
            <a:ext cx="12197927" cy="61185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solidFill>
                <a:schemeClr val="tx1"/>
              </a:solidFill>
            </a:endParaRPr>
          </a:p>
        </p:txBody>
      </p:sp>
      <p:sp>
        <p:nvSpPr>
          <p:cNvPr id="5" name="TextBox 4">
            <a:extLst>
              <a:ext uri="{FF2B5EF4-FFF2-40B4-BE49-F238E27FC236}">
                <a16:creationId xmlns:a16="http://schemas.microsoft.com/office/drawing/2014/main" id="{E38CC932-1CEC-A34A-AEE3-809B20EAB580}"/>
              </a:ext>
            </a:extLst>
          </p:cNvPr>
          <p:cNvSpPr txBox="1"/>
          <p:nvPr/>
        </p:nvSpPr>
        <p:spPr>
          <a:xfrm>
            <a:off x="496364" y="504437"/>
            <a:ext cx="8253935" cy="470000"/>
          </a:xfrm>
          <a:prstGeom prst="rect">
            <a:avLst/>
          </a:prstGeom>
          <a:noFill/>
        </p:spPr>
        <p:txBody>
          <a:bodyPr wrap="square" rtlCol="0">
            <a:spAutoFit/>
          </a:bodyPr>
          <a:lstStyle/>
          <a:p>
            <a:pPr>
              <a:lnSpc>
                <a:spcPts val="2360"/>
              </a:lnSpc>
            </a:pPr>
            <a:r>
              <a:rPr lang="en-US" sz="4800" dirty="0">
                <a:solidFill>
                  <a:schemeClr val="tx1">
                    <a:lumMod val="85000"/>
                    <a:lumOff val="15000"/>
                  </a:schemeClr>
                </a:solidFill>
              </a:rPr>
              <a:t>Invoke-</a:t>
            </a:r>
            <a:r>
              <a:rPr lang="en-US" sz="4800" dirty="0" err="1">
                <a:solidFill>
                  <a:schemeClr val="tx1">
                    <a:lumMod val="85000"/>
                    <a:lumOff val="15000"/>
                  </a:schemeClr>
                </a:solidFill>
              </a:rPr>
              <a:t>RestMethod</a:t>
            </a:r>
            <a:endParaRPr lang="en-US" sz="4400" dirty="0">
              <a:solidFill>
                <a:schemeClr val="tx1">
                  <a:lumMod val="75000"/>
                  <a:lumOff val="25000"/>
                </a:schemeClr>
              </a:solidFill>
            </a:endParaRPr>
          </a:p>
        </p:txBody>
      </p:sp>
      <p:sp>
        <p:nvSpPr>
          <p:cNvPr id="4" name="TextBox 3">
            <a:extLst>
              <a:ext uri="{FF2B5EF4-FFF2-40B4-BE49-F238E27FC236}">
                <a16:creationId xmlns:a16="http://schemas.microsoft.com/office/drawing/2014/main" id="{D8F0A0B8-9CFB-9B48-91E4-43268E2C4D55}"/>
              </a:ext>
            </a:extLst>
          </p:cNvPr>
          <p:cNvSpPr txBox="1"/>
          <p:nvPr/>
        </p:nvSpPr>
        <p:spPr>
          <a:xfrm>
            <a:off x="749299" y="1270000"/>
            <a:ext cx="10947401" cy="28080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Introduced in Windows PowerShell 3.0</a:t>
            </a:r>
          </a:p>
          <a:p>
            <a:pPr marL="285750" indent="-285750">
              <a:lnSpc>
                <a:spcPct val="150000"/>
              </a:lnSpc>
              <a:buFont typeface="Arial" panose="020B0604020202020204" pitchFamily="34" charset="0"/>
              <a:buChar char="•"/>
            </a:pPr>
            <a:r>
              <a:rPr lang="en-US" sz="2000" dirty="0"/>
              <a:t>Can Interact with the API directly without having to wait for SDK updates</a:t>
            </a:r>
          </a:p>
          <a:p>
            <a:pPr marL="285750" indent="-285750">
              <a:lnSpc>
                <a:spcPct val="150000"/>
              </a:lnSpc>
              <a:buFont typeface="Arial" panose="020B0604020202020204" pitchFamily="34" charset="0"/>
              <a:buChar char="•"/>
            </a:pPr>
            <a:r>
              <a:rPr lang="en-US" sz="2000" dirty="0"/>
              <a:t>Full detailed documentation with the API ref</a:t>
            </a:r>
          </a:p>
          <a:p>
            <a:pPr marL="285750" indent="-285750">
              <a:lnSpc>
                <a:spcPct val="150000"/>
              </a:lnSpc>
              <a:buFont typeface="Arial" panose="020B0604020202020204" pitchFamily="34" charset="0"/>
              <a:buChar char="•"/>
            </a:pPr>
            <a:r>
              <a:rPr lang="en-US" sz="2000" dirty="0"/>
              <a:t>Converts JSON to friendly PowerShell Objects</a:t>
            </a:r>
          </a:p>
          <a:p>
            <a:pPr marL="285750" indent="-285750">
              <a:lnSpc>
                <a:spcPct val="150000"/>
              </a:lnSpc>
              <a:buFont typeface="Arial" panose="020B0604020202020204" pitchFamily="34" charset="0"/>
              <a:buChar char="•"/>
            </a:pPr>
            <a:endParaRPr lang="en-US" sz="2000" dirty="0"/>
          </a:p>
          <a:p>
            <a:pPr>
              <a:lnSpc>
                <a:spcPct val="150000"/>
              </a:lnSpc>
            </a:pPr>
            <a:endParaRPr lang="en-US" sz="2000" dirty="0"/>
          </a:p>
        </p:txBody>
      </p:sp>
    </p:spTree>
    <p:extLst>
      <p:ext uri="{BB962C8B-B14F-4D97-AF65-F5344CB8AC3E}">
        <p14:creationId xmlns:p14="http://schemas.microsoft.com/office/powerpoint/2010/main" val="1214314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9DB61D5-B9B5-4E96-A2E9-70AE3404BD6B}"/>
              </a:ext>
            </a:extLst>
          </p:cNvPr>
          <p:cNvSpPr/>
          <p:nvPr/>
        </p:nvSpPr>
        <p:spPr>
          <a:xfrm>
            <a:off x="-5927" y="12700"/>
            <a:ext cx="12197927" cy="61185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solidFill>
                <a:schemeClr val="tx1"/>
              </a:solidFill>
            </a:endParaRPr>
          </a:p>
        </p:txBody>
      </p:sp>
      <p:sp>
        <p:nvSpPr>
          <p:cNvPr id="5" name="TextBox 4">
            <a:extLst>
              <a:ext uri="{FF2B5EF4-FFF2-40B4-BE49-F238E27FC236}">
                <a16:creationId xmlns:a16="http://schemas.microsoft.com/office/drawing/2014/main" id="{E38CC932-1CEC-A34A-AEE3-809B20EAB580}"/>
              </a:ext>
            </a:extLst>
          </p:cNvPr>
          <p:cNvSpPr txBox="1"/>
          <p:nvPr/>
        </p:nvSpPr>
        <p:spPr>
          <a:xfrm>
            <a:off x="5094109" y="2601981"/>
            <a:ext cx="1997853" cy="470000"/>
          </a:xfrm>
          <a:prstGeom prst="rect">
            <a:avLst/>
          </a:prstGeom>
          <a:noFill/>
        </p:spPr>
        <p:txBody>
          <a:bodyPr wrap="square" rtlCol="0">
            <a:spAutoFit/>
          </a:bodyPr>
          <a:lstStyle/>
          <a:p>
            <a:pPr>
              <a:lnSpc>
                <a:spcPts val="2360"/>
              </a:lnSpc>
            </a:pPr>
            <a:r>
              <a:rPr lang="en-US" sz="4800" dirty="0">
                <a:solidFill>
                  <a:schemeClr val="tx1">
                    <a:lumMod val="85000"/>
                    <a:lumOff val="15000"/>
                  </a:schemeClr>
                </a:solidFill>
              </a:rPr>
              <a:t>Demo!</a:t>
            </a:r>
            <a:endParaRPr lang="en-US" sz="4400" dirty="0">
              <a:solidFill>
                <a:schemeClr val="tx1">
                  <a:lumMod val="75000"/>
                  <a:lumOff val="25000"/>
                </a:schemeClr>
              </a:solidFill>
            </a:endParaRPr>
          </a:p>
        </p:txBody>
      </p:sp>
    </p:spTree>
    <p:extLst>
      <p:ext uri="{BB962C8B-B14F-4D97-AF65-F5344CB8AC3E}">
        <p14:creationId xmlns:p14="http://schemas.microsoft.com/office/powerpoint/2010/main" val="3074252111"/>
      </p:ext>
    </p:extLst>
  </p:cSld>
  <p:clrMapOvr>
    <a:masterClrMapping/>
  </p:clrMapOvr>
</p:sld>
</file>

<file path=ppt/theme/theme1.xml><?xml version="1.0" encoding="utf-8"?>
<a:theme xmlns:a="http://schemas.openxmlformats.org/drawingml/2006/main" name="Gallery">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F7FF22093805478C1AC3DECA046AE2" ma:contentTypeVersion="8" ma:contentTypeDescription="Create a new document." ma:contentTypeScope="" ma:versionID="355f70b62edaa6431edc676a4e077378">
  <xsd:schema xmlns:xsd="http://www.w3.org/2001/XMLSchema" xmlns:xs="http://www.w3.org/2001/XMLSchema" xmlns:p="http://schemas.microsoft.com/office/2006/metadata/properties" xmlns:ns3="645951c4-77b2-4271-8f10-a0d3c1e36172" xmlns:ns4="4999cf13-cb53-4a3d-a90e-c2f6e51a4028" targetNamespace="http://schemas.microsoft.com/office/2006/metadata/properties" ma:root="true" ma:fieldsID="2227e73c82c8b7740b460282c33c29e7" ns3:_="" ns4:_="">
    <xsd:import namespace="645951c4-77b2-4271-8f10-a0d3c1e36172"/>
    <xsd:import namespace="4999cf13-cb53-4a3d-a90e-c2f6e51a402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5951c4-77b2-4271-8f10-a0d3c1e361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999cf13-cb53-4a3d-a90e-c2f6e51a402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B8DF68D-5FB3-440F-B135-BC13D85A75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5951c4-77b2-4271-8f10-a0d3c1e36172"/>
    <ds:schemaRef ds:uri="4999cf13-cb53-4a3d-a90e-c2f6e51a40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C22064C-1319-48D9-99A8-E6155754BCCB}">
  <ds:schemaRefs>
    <ds:schemaRef ds:uri="http://schemas.microsoft.com/sharepoint/v3/contenttype/forms"/>
  </ds:schemaRefs>
</ds:datastoreItem>
</file>

<file path=customXml/itemProps3.xml><?xml version="1.0" encoding="utf-8"?>
<ds:datastoreItem xmlns:ds="http://schemas.openxmlformats.org/officeDocument/2006/customXml" ds:itemID="{92A6475F-74BE-49E2-AA53-D5190570A614}">
  <ds:schemaRefs>
    <ds:schemaRef ds:uri="http://schemas.microsoft.com/office/infopath/2007/PartnerControls"/>
    <ds:schemaRef ds:uri="645951c4-77b2-4271-8f10-a0d3c1e36172"/>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4999cf13-cb53-4a3d-a90e-c2f6e51a4028"/>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TM10001114[[fn=Gallery]]</Template>
  <TotalTime>10060</TotalTime>
  <Words>1338</Words>
  <Application>Microsoft Macintosh PowerPoint</Application>
  <PresentationFormat>Widescreen</PresentationFormat>
  <Paragraphs>203</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Gill Sans MT</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dc:title>
  <dc:creator>James Petty</dc:creator>
  <cp:lastModifiedBy>Bradley Wyatt</cp:lastModifiedBy>
  <cp:revision>21</cp:revision>
  <dcterms:created xsi:type="dcterms:W3CDTF">2020-10-05T21:13:15Z</dcterms:created>
  <dcterms:modified xsi:type="dcterms:W3CDTF">2021-04-13T05:10:40Z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0x010100F4F7FF22093805478C1AC3DECA046AE2</vt:lpwstr>
  </property>
</Properties>
</file>