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7" r:id="rId7"/>
    <p:sldId id="260" r:id="rId8"/>
    <p:sldId id="261" r:id="rId9"/>
    <p:sldId id="263" r:id="rId10"/>
    <p:sldId id="264" r:id="rId11"/>
    <p:sldId id="271" r:id="rId12"/>
    <p:sldId id="268" r:id="rId13"/>
    <p:sldId id="269"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19" autoAdjust="0"/>
  </p:normalViewPr>
  <p:slideViewPr>
    <p:cSldViewPr snapToGrid="0">
      <p:cViewPr varScale="1">
        <p:scale>
          <a:sx n="164" d="100"/>
          <a:sy n="164" d="100"/>
        </p:scale>
        <p:origin x="9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96262926-A67D-4E4E-9515-5EBC67F0B634}">
      <dgm:prSet/>
      <dgm:spPr/>
      <dgm:t>
        <a:bodyPr/>
        <a:lstStyle/>
        <a:p>
          <a:r>
            <a:rPr lang="en-US" dirty="0"/>
            <a:t>Dataset Overview</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endParaRPr lang="en-US" dirty="0"/>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Exploratory Data Analysis</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8DB5D7D5-6A1C-4ABC-8850-759A9D876047}">
      <dgm:prSet/>
      <dgm:spPr/>
      <dgm:t>
        <a:bodyPr/>
        <a:lstStyle/>
        <a:p>
          <a:endParaRPr lang="en-US" dirty="0"/>
        </a:p>
      </dgm:t>
    </dgm:pt>
    <dgm:pt modelId="{BD6E0A2E-99C8-4F5A-971A-CD211D1099FF}" type="sibTrans" cxnId="{C5202EE1-10E9-4076-9D55-9E0CF8B152AF}">
      <dgm:prSet/>
      <dgm:spPr/>
      <dgm:t>
        <a:bodyPr/>
        <a:lstStyle/>
        <a:p>
          <a:endParaRPr lang="en-US"/>
        </a:p>
      </dgm:t>
    </dgm:pt>
    <dgm:pt modelId="{D8874F40-D7B0-41DE-BB6F-A6014FEAB2D7}" type="parTrans" cxnId="{C5202EE1-10E9-4076-9D55-9E0CF8B152AF}">
      <dgm:prSet/>
      <dgm:spPr/>
      <dgm:t>
        <a:bodyPr/>
        <a:lstStyle/>
        <a:p>
          <a:endParaRPr lang="en-US"/>
        </a:p>
      </dgm:t>
    </dgm:pt>
    <dgm:pt modelId="{AFACDE9A-655B-4614-BB33-102D32AAFF5B}">
      <dgm:prSet/>
      <dgm:spPr/>
      <dgm:t>
        <a:bodyPr/>
        <a:lstStyle/>
        <a:p>
          <a:r>
            <a:rPr lang="en-US" dirty="0"/>
            <a:t>Models </a:t>
          </a:r>
        </a:p>
      </dgm:t>
    </dgm:pt>
    <dgm:pt modelId="{B75489F5-B9FC-42E6-A84D-48CA500BD31B}" type="parTrans" cxnId="{B9AB1F58-0CD0-41FC-A97C-0C93CA8F9A10}">
      <dgm:prSet/>
      <dgm:spPr/>
      <dgm:t>
        <a:bodyPr/>
        <a:lstStyle/>
        <a:p>
          <a:endParaRPr lang="en-US"/>
        </a:p>
      </dgm:t>
    </dgm:pt>
    <dgm:pt modelId="{25B3823D-65AC-4D61-9C2F-2DF9876E3A2D}" type="sibTrans" cxnId="{B9AB1F58-0CD0-41FC-A97C-0C93CA8F9A10}">
      <dgm:prSet/>
      <dgm:spPr/>
      <dgm:t>
        <a:bodyPr/>
        <a:lstStyle/>
        <a:p>
          <a:endParaRPr lang="en-US"/>
        </a:p>
      </dgm:t>
    </dgm:pt>
    <dgm:pt modelId="{6F4E6C3C-574C-4E54-947D-FF293457EF70}">
      <dgm:prSet/>
      <dgm:spPr/>
      <dgm:t>
        <a:bodyPr/>
        <a:lstStyle/>
        <a:p>
          <a:r>
            <a:rPr lang="en-US" dirty="0"/>
            <a:t>ARMA / ARIMA</a:t>
          </a:r>
        </a:p>
      </dgm:t>
    </dgm:pt>
    <dgm:pt modelId="{F36C1AA0-4EEC-4970-8112-F6F220D3DABE}" type="parTrans" cxnId="{3887BB98-C01C-41E4-81FE-916F9441EE40}">
      <dgm:prSet/>
      <dgm:spPr/>
      <dgm:t>
        <a:bodyPr/>
        <a:lstStyle/>
        <a:p>
          <a:endParaRPr lang="en-US"/>
        </a:p>
      </dgm:t>
    </dgm:pt>
    <dgm:pt modelId="{0A022E7B-C4F0-4B95-BC88-7A5B109A4150}" type="sibTrans" cxnId="{3887BB98-C01C-41E4-81FE-916F9441EE40}">
      <dgm:prSet/>
      <dgm:spPr/>
      <dgm:t>
        <a:bodyPr/>
        <a:lstStyle/>
        <a:p>
          <a:endParaRPr lang="en-US"/>
        </a:p>
      </dgm:t>
    </dgm:pt>
    <dgm:pt modelId="{65827861-6F8D-4D60-9651-2B593AA51F7E}">
      <dgm:prSet/>
      <dgm:spPr/>
      <dgm:t>
        <a:bodyPr/>
        <a:lstStyle/>
        <a:p>
          <a:r>
            <a:rPr lang="en-US" dirty="0"/>
            <a:t>Models</a:t>
          </a:r>
        </a:p>
      </dgm:t>
    </dgm:pt>
    <dgm:pt modelId="{0DFA327F-859E-463F-8532-CE0955EDA312}" type="parTrans" cxnId="{52A152E7-E39E-4C1C-B2B1-4512872D397B}">
      <dgm:prSet/>
      <dgm:spPr/>
      <dgm:t>
        <a:bodyPr/>
        <a:lstStyle/>
        <a:p>
          <a:endParaRPr lang="en-US"/>
        </a:p>
      </dgm:t>
    </dgm:pt>
    <dgm:pt modelId="{390AA120-172E-4692-80B4-D5999893B494}" type="sibTrans" cxnId="{52A152E7-E39E-4C1C-B2B1-4512872D397B}">
      <dgm:prSet/>
      <dgm:spPr/>
      <dgm:t>
        <a:bodyPr/>
        <a:lstStyle/>
        <a:p>
          <a:endParaRPr lang="en-US"/>
        </a:p>
      </dgm:t>
    </dgm:pt>
    <dgm:pt modelId="{B7E33F06-E026-4DC4-A1F9-0F053193D0AB}">
      <dgm:prSet/>
      <dgm:spPr/>
      <dgm:t>
        <a:bodyPr/>
        <a:lstStyle/>
        <a:p>
          <a:r>
            <a:rPr lang="en-US" dirty="0"/>
            <a:t>VAR / MLP / Ensemble</a:t>
          </a:r>
        </a:p>
      </dgm:t>
    </dgm:pt>
    <dgm:pt modelId="{C18BAAD8-FA22-44D4-9328-B84D949BFF39}" type="parTrans" cxnId="{0BD11A36-4589-4FD6-B8A8-CB4A30BF7A1D}">
      <dgm:prSet/>
      <dgm:spPr/>
      <dgm:t>
        <a:bodyPr/>
        <a:lstStyle/>
        <a:p>
          <a:endParaRPr lang="en-US"/>
        </a:p>
      </dgm:t>
    </dgm:pt>
    <dgm:pt modelId="{5C035A58-C514-4D9A-A54F-6B4A4C8973AF}" type="sibTrans" cxnId="{0BD11A36-4589-4FD6-B8A8-CB4A30BF7A1D}">
      <dgm:prSet/>
      <dgm:spPr/>
      <dgm:t>
        <a:bodyPr/>
        <a:lstStyle/>
        <a:p>
          <a:endParaRPr lang="en-US"/>
        </a:p>
      </dgm:t>
    </dgm:pt>
    <dgm:pt modelId="{57BC9C56-879D-4F56-B6EF-E963419ACA37}">
      <dgm:prSet/>
      <dgm:spPr/>
      <dgm:t>
        <a:bodyPr/>
        <a:lstStyle/>
        <a:p>
          <a:r>
            <a:rPr lang="en-US" dirty="0"/>
            <a:t>Summary</a:t>
          </a:r>
        </a:p>
      </dgm:t>
    </dgm:pt>
    <dgm:pt modelId="{A19E0030-93DD-47D9-A9D5-9DA1EC4E8090}" type="parTrans" cxnId="{474F8FD4-053A-499D-96A7-59191AE9D2F1}">
      <dgm:prSet/>
      <dgm:spPr/>
      <dgm:t>
        <a:bodyPr/>
        <a:lstStyle/>
        <a:p>
          <a:endParaRPr lang="en-US"/>
        </a:p>
      </dgm:t>
    </dgm:pt>
    <dgm:pt modelId="{A80F56C7-5DB9-463B-A963-E3F68107761C}" type="sibTrans" cxnId="{474F8FD4-053A-499D-96A7-59191AE9D2F1}">
      <dgm:prSet/>
      <dgm:spPr/>
      <dgm:t>
        <a:bodyPr/>
        <a:lstStyle/>
        <a:p>
          <a:endParaRPr lang="en-US"/>
        </a:p>
      </dgm:t>
    </dgm:pt>
    <dgm:pt modelId="{5242E044-82E3-4426-8C90-3FB135BAC07E}">
      <dgm:prSet/>
      <dgm:spPr/>
      <dgm:t>
        <a:bodyPr/>
        <a:lstStyle/>
        <a:p>
          <a:endParaRPr lang="en-US" dirty="0"/>
        </a:p>
      </dgm:t>
    </dgm:pt>
    <dgm:pt modelId="{99E9F86B-17E9-4D08-BDEF-87072214EF19}" type="parTrans" cxnId="{305CE82F-2916-48BB-81A8-BFAE4069F781}">
      <dgm:prSet/>
      <dgm:spPr/>
      <dgm:t>
        <a:bodyPr/>
        <a:lstStyle/>
        <a:p>
          <a:endParaRPr lang="en-US"/>
        </a:p>
      </dgm:t>
    </dgm:pt>
    <dgm:pt modelId="{43523F08-3246-4BD9-9416-5B64EC08C631}" type="sibTrans" cxnId="{305CE82F-2916-48BB-81A8-BFAE4069F781}">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5">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5">
        <dgm:presLayoutVars>
          <dgm:bulletEnabled val="1"/>
        </dgm:presLayoutVars>
      </dgm:prSet>
      <dgm:spPr/>
    </dgm:pt>
    <dgm:pt modelId="{122B38A3-0442-4747-820C-1F37877E2B0E}" type="pres">
      <dgm:prSet presAssocID="{8DB5D7D5-6A1C-4ABC-8850-759A9D876047}" presName="ConnectLine1" presStyleLbl="sibTrans1D1" presStyleIdx="0" presStyleCnt="5"/>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5"/>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5">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5">
        <dgm:presLayoutVars>
          <dgm:bulletEnabled val="1"/>
        </dgm:presLayoutVars>
      </dgm:prSet>
      <dgm:spPr/>
    </dgm:pt>
    <dgm:pt modelId="{DBA410EB-5F61-4F46-92D9-C5B0AA59EE15}" type="pres">
      <dgm:prSet presAssocID="{C5146535-FD3D-4589-98A3-623B8DA4B8DB}" presName="ConnectLine1" presStyleLbl="sibTrans1D1" presStyleIdx="1" presStyleCnt="5"/>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5"/>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1D3CB669-250E-4E13-A4D7-1E6C5F507642}" type="pres">
      <dgm:prSet presAssocID="{6F4E6C3C-574C-4E54-947D-FF293457EF70}" presName="composite1" presStyleCnt="0"/>
      <dgm:spPr/>
    </dgm:pt>
    <dgm:pt modelId="{591B8230-0752-4B83-90D5-B1575F443C20}" type="pres">
      <dgm:prSet presAssocID="{6F4E6C3C-574C-4E54-947D-FF293457EF70}" presName="parent1" presStyleLbl="alignNode1" presStyleIdx="2" presStyleCnt="5">
        <dgm:presLayoutVars>
          <dgm:chMax val="1"/>
          <dgm:chPref val="1"/>
          <dgm:bulletEnabled val="1"/>
        </dgm:presLayoutVars>
      </dgm:prSet>
      <dgm:spPr/>
    </dgm:pt>
    <dgm:pt modelId="{6D1EFD53-3095-4F7A-A9C3-FF9C335D53E2}" type="pres">
      <dgm:prSet presAssocID="{6F4E6C3C-574C-4E54-947D-FF293457EF70}" presName="Childtext1" presStyleLbl="revTx" presStyleIdx="2" presStyleCnt="5">
        <dgm:presLayoutVars>
          <dgm:bulletEnabled val="1"/>
        </dgm:presLayoutVars>
      </dgm:prSet>
      <dgm:spPr/>
    </dgm:pt>
    <dgm:pt modelId="{EA32864B-9F14-4CE6-8AC6-6B11BEC0EE61}" type="pres">
      <dgm:prSet presAssocID="{6F4E6C3C-574C-4E54-947D-FF293457EF70}" presName="ConnectLine1" presStyleLbl="sibTrans1D1" presStyleIdx="2" presStyleCnt="5"/>
      <dgm:spPr>
        <a:noFill/>
        <a:ln w="12700" cap="rnd" cmpd="sng" algn="ctr">
          <a:solidFill>
            <a:schemeClr val="accent1">
              <a:shade val="90000"/>
              <a:hueOff val="223106"/>
              <a:satOff val="-4301"/>
              <a:lumOff val="14062"/>
              <a:alphaOff val="0"/>
            </a:schemeClr>
          </a:solidFill>
          <a:prstDash val="dash"/>
        </a:ln>
        <a:effectLst/>
      </dgm:spPr>
    </dgm:pt>
    <dgm:pt modelId="{FDC80BBD-D1E2-4E6A-A301-B5E1204C55F9}" type="pres">
      <dgm:prSet presAssocID="{6F4E6C3C-574C-4E54-947D-FF293457EF70}" presName="ConnectLineEnd1" presStyleLbl="lnNode1" presStyleIdx="2" presStyleCnt="5"/>
      <dgm:spPr/>
    </dgm:pt>
    <dgm:pt modelId="{BB3C6979-4E3A-4CE9-AFE0-5648A46F64AF}" type="pres">
      <dgm:prSet presAssocID="{6F4E6C3C-574C-4E54-947D-FF293457EF70}" presName="EmptyPane1" presStyleCnt="0"/>
      <dgm:spPr/>
    </dgm:pt>
    <dgm:pt modelId="{2FD1D545-95AB-4D8D-A2FB-FD401EC09CAB}" type="pres">
      <dgm:prSet presAssocID="{0A022E7B-C4F0-4B95-BC88-7A5B109A4150}" presName="spaceBetweenRectangles1" presStyleCnt="0"/>
      <dgm:spPr/>
    </dgm:pt>
    <dgm:pt modelId="{CA732B0C-A755-40CF-BA3E-3EA1BDABC0DB}" type="pres">
      <dgm:prSet presAssocID="{B7E33F06-E026-4DC4-A1F9-0F053193D0AB}" presName="composite1" presStyleCnt="0"/>
      <dgm:spPr/>
    </dgm:pt>
    <dgm:pt modelId="{74048D1C-448A-4DFC-B460-63442CC79D69}" type="pres">
      <dgm:prSet presAssocID="{B7E33F06-E026-4DC4-A1F9-0F053193D0AB}" presName="parent1" presStyleLbl="alignNode1" presStyleIdx="3" presStyleCnt="5">
        <dgm:presLayoutVars>
          <dgm:chMax val="1"/>
          <dgm:chPref val="1"/>
          <dgm:bulletEnabled val="1"/>
        </dgm:presLayoutVars>
      </dgm:prSet>
      <dgm:spPr/>
    </dgm:pt>
    <dgm:pt modelId="{864E93F1-F365-43C9-845C-77AFF325D85E}" type="pres">
      <dgm:prSet presAssocID="{B7E33F06-E026-4DC4-A1F9-0F053193D0AB}" presName="Childtext1" presStyleLbl="revTx" presStyleIdx="3" presStyleCnt="5">
        <dgm:presLayoutVars>
          <dgm:bulletEnabled val="1"/>
        </dgm:presLayoutVars>
      </dgm:prSet>
      <dgm:spPr/>
    </dgm:pt>
    <dgm:pt modelId="{30D64A5D-9F92-4D7D-9431-B4FD1D04C51C}" type="pres">
      <dgm:prSet presAssocID="{B7E33F06-E026-4DC4-A1F9-0F053193D0AB}" presName="ConnectLine1" presStyleLbl="sibTrans1D1" presStyleIdx="3" presStyleCnt="5"/>
      <dgm:spPr>
        <a:noFill/>
        <a:ln w="12700" cap="rnd" cmpd="sng" algn="ctr">
          <a:solidFill>
            <a:schemeClr val="accent1">
              <a:shade val="90000"/>
              <a:hueOff val="334659"/>
              <a:satOff val="-6451"/>
              <a:lumOff val="21093"/>
              <a:alphaOff val="0"/>
            </a:schemeClr>
          </a:solidFill>
          <a:prstDash val="dash"/>
        </a:ln>
        <a:effectLst/>
      </dgm:spPr>
    </dgm:pt>
    <dgm:pt modelId="{6F8DC2F8-D259-43FA-A505-F8E433F6BC4B}" type="pres">
      <dgm:prSet presAssocID="{B7E33F06-E026-4DC4-A1F9-0F053193D0AB}" presName="ConnectLineEnd1" presStyleLbl="lnNode1" presStyleIdx="3" presStyleCnt="5"/>
      <dgm:spPr/>
    </dgm:pt>
    <dgm:pt modelId="{64FB6E95-C42C-4D0B-8B8D-327E3A764049}" type="pres">
      <dgm:prSet presAssocID="{B7E33F06-E026-4DC4-A1F9-0F053193D0AB}" presName="EmptyPane1" presStyleCnt="0"/>
      <dgm:spPr/>
    </dgm:pt>
    <dgm:pt modelId="{230DECB1-1222-4A6B-A252-7EF955A3D1DE}" type="pres">
      <dgm:prSet presAssocID="{5C035A58-C514-4D9A-A54F-6B4A4C8973AF}" presName="spaceBetweenRectangles1" presStyleCnt="0"/>
      <dgm:spPr/>
    </dgm:pt>
    <dgm:pt modelId="{87803EEF-8942-43EE-A0DE-1673E1697928}" type="pres">
      <dgm:prSet presAssocID="{5242E044-82E3-4426-8C90-3FB135BAC07E}" presName="composite1" presStyleCnt="0"/>
      <dgm:spPr/>
    </dgm:pt>
    <dgm:pt modelId="{C39737CB-15C7-49C4-AA8C-081A5CE2ACCB}" type="pres">
      <dgm:prSet presAssocID="{5242E044-82E3-4426-8C90-3FB135BAC07E}" presName="parent1" presStyleLbl="alignNode1" presStyleIdx="4" presStyleCnt="5">
        <dgm:presLayoutVars>
          <dgm:chMax val="1"/>
          <dgm:chPref val="1"/>
          <dgm:bulletEnabled val="1"/>
        </dgm:presLayoutVars>
      </dgm:prSet>
      <dgm:spPr/>
    </dgm:pt>
    <dgm:pt modelId="{BFBD890A-E011-4855-BC1C-C53B40B61B05}" type="pres">
      <dgm:prSet presAssocID="{5242E044-82E3-4426-8C90-3FB135BAC07E}" presName="Childtext1" presStyleLbl="revTx" presStyleIdx="4" presStyleCnt="5">
        <dgm:presLayoutVars>
          <dgm:bulletEnabled val="1"/>
        </dgm:presLayoutVars>
      </dgm:prSet>
      <dgm:spPr/>
    </dgm:pt>
    <dgm:pt modelId="{7E5ED582-8304-4CE5-9E9E-C158F391979F}" type="pres">
      <dgm:prSet presAssocID="{5242E044-82E3-4426-8C90-3FB135BAC07E}" presName="ConnectLine1" presStyleLbl="sibTrans1D1" presStyleIdx="4" presStyleCnt="5"/>
      <dgm:spPr>
        <a:noFill/>
        <a:ln w="12700" cap="rnd" cmpd="sng" algn="ctr">
          <a:solidFill>
            <a:schemeClr val="accent1">
              <a:shade val="90000"/>
              <a:hueOff val="446212"/>
              <a:satOff val="-8602"/>
              <a:lumOff val="28124"/>
              <a:alphaOff val="0"/>
            </a:schemeClr>
          </a:solidFill>
          <a:prstDash val="dash"/>
        </a:ln>
        <a:effectLst/>
      </dgm:spPr>
    </dgm:pt>
    <dgm:pt modelId="{EA9B64CC-B22D-49F3-AD70-A98276C804E8}" type="pres">
      <dgm:prSet presAssocID="{5242E044-82E3-4426-8C90-3FB135BAC07E}" presName="ConnectLineEnd1" presStyleLbl="lnNode1" presStyleIdx="4" presStyleCnt="5"/>
      <dgm:spPr/>
    </dgm:pt>
    <dgm:pt modelId="{DF32F597-3AD7-456C-9418-19008D5624F5}" type="pres">
      <dgm:prSet presAssocID="{5242E044-82E3-4426-8C90-3FB135BAC07E}"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F4BFEC0D-8A10-403E-84AE-D56EFCF5FFBD}" type="presOf" srcId="{57BC9C56-879D-4F56-B6EF-E963419ACA37}" destId="{BFBD890A-E011-4855-BC1C-C53B40B61B05}"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D66A8214-9FAE-40D3-AB40-0C09BB0D8D61}" type="presOf" srcId="{B7E33F06-E026-4DC4-A1F9-0F053193D0AB}" destId="{74048D1C-448A-4DFC-B460-63442CC79D69}" srcOrd="0" destOrd="0" presId="urn:microsoft.com/office/officeart/2016/7/layout/RoundedRectangleTimeline"/>
    <dgm:cxn modelId="{4DB34C22-227F-4379-803D-59E63DB6AADB}" type="presOf" srcId="{AFACDE9A-655B-4614-BB33-102D32AAFF5B}" destId="{6D1EFD53-3095-4F7A-A9C3-FF9C335D53E2}" srcOrd="0" destOrd="0" presId="urn:microsoft.com/office/officeart/2016/7/layout/RoundedRectangleTimeline"/>
    <dgm:cxn modelId="{305CE82F-2916-48BB-81A8-BFAE4069F781}" srcId="{6A70FD8F-0050-42E3-8B3A-6ED7CFB9852E}" destId="{5242E044-82E3-4426-8C90-3FB135BAC07E}" srcOrd="4" destOrd="0" parTransId="{99E9F86B-17E9-4D08-BDEF-87072214EF19}" sibTransId="{43523F08-3246-4BD9-9416-5B64EC08C631}"/>
    <dgm:cxn modelId="{0BD11A36-4589-4FD6-B8A8-CB4A30BF7A1D}" srcId="{6A70FD8F-0050-42E3-8B3A-6ED7CFB9852E}" destId="{B7E33F06-E026-4DC4-A1F9-0F053193D0AB}" srcOrd="3" destOrd="0" parTransId="{C18BAAD8-FA22-44D4-9328-B84D949BFF39}" sibTransId="{5C035A58-C514-4D9A-A54F-6B4A4C8973AF}"/>
    <dgm:cxn modelId="{F9B2D375-40BE-4E5D-AA88-61805FBFF819}" type="presOf" srcId="{8DB5D7D5-6A1C-4ABC-8850-759A9D876047}" destId="{954381E7-0584-46DD-8108-E9BF4F2B5005}" srcOrd="0" destOrd="0" presId="urn:microsoft.com/office/officeart/2016/7/layout/RoundedRectangleTimeline"/>
    <dgm:cxn modelId="{B9AB1F58-0CD0-41FC-A97C-0C93CA8F9A10}" srcId="{6F4E6C3C-574C-4E54-947D-FF293457EF70}" destId="{AFACDE9A-655B-4614-BB33-102D32AAFF5B}" srcOrd="0" destOrd="0" parTransId="{B75489F5-B9FC-42E6-A84D-48CA500BD31B}" sibTransId="{25B3823D-65AC-4D61-9C2F-2DF9876E3A2D}"/>
    <dgm:cxn modelId="{8EBF857E-7408-4941-91E4-293B0F59EEF7}" srcId="{6A70FD8F-0050-42E3-8B3A-6ED7CFB9852E}" destId="{C5146535-FD3D-4589-98A3-623B8DA4B8DB}" srcOrd="1" destOrd="0" parTransId="{20848F78-EC70-4162-96CE-CC68006930F0}" sibTransId="{7A3CCAF8-AC3A-401E-AEDD-44BBC1AA9C31}"/>
    <dgm:cxn modelId="{3887BB98-C01C-41E4-81FE-916F9441EE40}" srcId="{6A70FD8F-0050-42E3-8B3A-6ED7CFB9852E}" destId="{6F4E6C3C-574C-4E54-947D-FF293457EF70}" srcOrd="2" destOrd="0" parTransId="{F36C1AA0-4EEC-4970-8112-F6F220D3DABE}" sibTransId="{0A022E7B-C4F0-4B95-BC88-7A5B109A4150}"/>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474F8FD4-053A-499D-96A7-59191AE9D2F1}" srcId="{5242E044-82E3-4426-8C90-3FB135BAC07E}" destId="{57BC9C56-879D-4F56-B6EF-E963419ACA37}" srcOrd="0" destOrd="0" parTransId="{A19E0030-93DD-47D9-A9D5-9DA1EC4E8090}" sibTransId="{A80F56C7-5DB9-463B-A963-E3F68107761C}"/>
    <dgm:cxn modelId="{6807B2D7-9A5A-4A03-9B76-F98049814F58}" type="presOf" srcId="{5242E044-82E3-4426-8C90-3FB135BAC07E}" destId="{C39737CB-15C7-49C4-AA8C-081A5CE2ACCB}"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52A152E7-E39E-4C1C-B2B1-4512872D397B}" srcId="{B7E33F06-E026-4DC4-A1F9-0F053193D0AB}" destId="{65827861-6F8D-4D60-9651-2B593AA51F7E}" srcOrd="0" destOrd="0" parTransId="{0DFA327F-859E-463F-8532-CE0955EDA312}" sibTransId="{390AA120-172E-4692-80B4-D5999893B494}"/>
    <dgm:cxn modelId="{719C88F6-28D2-43D2-A144-2CE44D16A8B5}" type="presOf" srcId="{65827861-6F8D-4D60-9651-2B593AA51F7E}" destId="{864E93F1-F365-43C9-845C-77AFF325D85E}" srcOrd="0" destOrd="0"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4C445BFC-E6FA-4511-9B08-7728D423C774}" type="presOf" srcId="{6F4E6C3C-574C-4E54-947D-FF293457EF70}" destId="{591B8230-0752-4B83-90D5-B1575F443C20}"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9D03F0F6-99F2-4D5E-B48F-B33AA95F6B57}" type="presParOf" srcId="{AB52B3CC-6563-466D-BFC3-9B6B5AFA0881}" destId="{1D3CB669-250E-4E13-A4D7-1E6C5F507642}" srcOrd="4" destOrd="0" presId="urn:microsoft.com/office/officeart/2016/7/layout/RoundedRectangleTimeline"/>
    <dgm:cxn modelId="{F0F208EC-9741-474E-B302-203FF9B36567}" type="presParOf" srcId="{1D3CB669-250E-4E13-A4D7-1E6C5F507642}" destId="{591B8230-0752-4B83-90D5-B1575F443C20}" srcOrd="0" destOrd="0" presId="urn:microsoft.com/office/officeart/2016/7/layout/RoundedRectangleTimeline"/>
    <dgm:cxn modelId="{40D38408-FBB8-4EEF-88D9-0798333443AB}" type="presParOf" srcId="{1D3CB669-250E-4E13-A4D7-1E6C5F507642}" destId="{6D1EFD53-3095-4F7A-A9C3-FF9C335D53E2}" srcOrd="1" destOrd="0" presId="urn:microsoft.com/office/officeart/2016/7/layout/RoundedRectangleTimeline"/>
    <dgm:cxn modelId="{67CF7DFD-1964-4B67-946B-B69335E3A360}" type="presParOf" srcId="{1D3CB669-250E-4E13-A4D7-1E6C5F507642}" destId="{EA32864B-9F14-4CE6-8AC6-6B11BEC0EE61}" srcOrd="2" destOrd="0" presId="urn:microsoft.com/office/officeart/2016/7/layout/RoundedRectangleTimeline"/>
    <dgm:cxn modelId="{AD3AE1F9-BCAA-4667-AFD2-A9532351E07E}" type="presParOf" srcId="{1D3CB669-250E-4E13-A4D7-1E6C5F507642}" destId="{FDC80BBD-D1E2-4E6A-A301-B5E1204C55F9}" srcOrd="3" destOrd="0" presId="urn:microsoft.com/office/officeart/2016/7/layout/RoundedRectangleTimeline"/>
    <dgm:cxn modelId="{A35D7311-2484-4E49-A731-75A344149309}" type="presParOf" srcId="{1D3CB669-250E-4E13-A4D7-1E6C5F507642}" destId="{BB3C6979-4E3A-4CE9-AFE0-5648A46F64AF}" srcOrd="4" destOrd="0" presId="urn:microsoft.com/office/officeart/2016/7/layout/RoundedRectangleTimeline"/>
    <dgm:cxn modelId="{D6A6FE9C-414F-4683-B5E0-2F0BA8E80F90}" type="presParOf" srcId="{AB52B3CC-6563-466D-BFC3-9B6B5AFA0881}" destId="{2FD1D545-95AB-4D8D-A2FB-FD401EC09CAB}" srcOrd="5" destOrd="0" presId="urn:microsoft.com/office/officeart/2016/7/layout/RoundedRectangleTimeline"/>
    <dgm:cxn modelId="{E2D40391-CBFE-42DF-AD7A-70B4CDC34EBE}" type="presParOf" srcId="{AB52B3CC-6563-466D-BFC3-9B6B5AFA0881}" destId="{CA732B0C-A755-40CF-BA3E-3EA1BDABC0DB}" srcOrd="6" destOrd="0" presId="urn:microsoft.com/office/officeart/2016/7/layout/RoundedRectangleTimeline"/>
    <dgm:cxn modelId="{6E121760-111F-489F-8489-CFCA9750F6E7}" type="presParOf" srcId="{CA732B0C-A755-40CF-BA3E-3EA1BDABC0DB}" destId="{74048D1C-448A-4DFC-B460-63442CC79D69}" srcOrd="0" destOrd="0" presId="urn:microsoft.com/office/officeart/2016/7/layout/RoundedRectangleTimeline"/>
    <dgm:cxn modelId="{E3E81BC1-CB99-4415-B9A0-D97E43447391}" type="presParOf" srcId="{CA732B0C-A755-40CF-BA3E-3EA1BDABC0DB}" destId="{864E93F1-F365-43C9-845C-77AFF325D85E}" srcOrd="1" destOrd="0" presId="urn:microsoft.com/office/officeart/2016/7/layout/RoundedRectangleTimeline"/>
    <dgm:cxn modelId="{A5551C05-69C3-40A3-AA5B-327C67AAC5A3}" type="presParOf" srcId="{CA732B0C-A755-40CF-BA3E-3EA1BDABC0DB}" destId="{30D64A5D-9F92-4D7D-9431-B4FD1D04C51C}" srcOrd="2" destOrd="0" presId="urn:microsoft.com/office/officeart/2016/7/layout/RoundedRectangleTimeline"/>
    <dgm:cxn modelId="{A7BD0B0F-8B20-4FE9-A8F9-4C90B1200543}" type="presParOf" srcId="{CA732B0C-A755-40CF-BA3E-3EA1BDABC0DB}" destId="{6F8DC2F8-D259-43FA-A505-F8E433F6BC4B}" srcOrd="3" destOrd="0" presId="urn:microsoft.com/office/officeart/2016/7/layout/RoundedRectangleTimeline"/>
    <dgm:cxn modelId="{78432C06-FFC3-40D2-829F-8267554025D0}" type="presParOf" srcId="{CA732B0C-A755-40CF-BA3E-3EA1BDABC0DB}" destId="{64FB6E95-C42C-4D0B-8B8D-327E3A764049}" srcOrd="4" destOrd="0" presId="urn:microsoft.com/office/officeart/2016/7/layout/RoundedRectangleTimeline"/>
    <dgm:cxn modelId="{695AF804-9FDF-4E9E-BFA0-877FCEEF7364}" type="presParOf" srcId="{AB52B3CC-6563-466D-BFC3-9B6B5AFA0881}" destId="{230DECB1-1222-4A6B-A252-7EF955A3D1DE}" srcOrd="7" destOrd="0" presId="urn:microsoft.com/office/officeart/2016/7/layout/RoundedRectangleTimeline"/>
    <dgm:cxn modelId="{226D4B15-B095-4318-9BC2-0F6DF459B607}" type="presParOf" srcId="{AB52B3CC-6563-466D-BFC3-9B6B5AFA0881}" destId="{87803EEF-8942-43EE-A0DE-1673E1697928}" srcOrd="8" destOrd="0" presId="urn:microsoft.com/office/officeart/2016/7/layout/RoundedRectangleTimeline"/>
    <dgm:cxn modelId="{3D2D2211-D71E-4AA7-AD95-79394CD99650}" type="presParOf" srcId="{87803EEF-8942-43EE-A0DE-1673E1697928}" destId="{C39737CB-15C7-49C4-AA8C-081A5CE2ACCB}" srcOrd="0" destOrd="0" presId="urn:microsoft.com/office/officeart/2016/7/layout/RoundedRectangleTimeline"/>
    <dgm:cxn modelId="{927BC1CA-B519-4DF1-8196-13DA8ACAD8AD}" type="presParOf" srcId="{87803EEF-8942-43EE-A0DE-1673E1697928}" destId="{BFBD890A-E011-4855-BC1C-C53B40B61B05}" srcOrd="1" destOrd="0" presId="urn:microsoft.com/office/officeart/2016/7/layout/RoundedRectangleTimeline"/>
    <dgm:cxn modelId="{74F23184-0081-4A80-A89A-77EC34A38A2F}" type="presParOf" srcId="{87803EEF-8942-43EE-A0DE-1673E1697928}" destId="{7E5ED582-8304-4CE5-9E9E-C158F391979F}" srcOrd="2" destOrd="0" presId="urn:microsoft.com/office/officeart/2016/7/layout/RoundedRectangleTimeline"/>
    <dgm:cxn modelId="{9E9DB8DE-B298-4247-960E-03DD2A79FB42}" type="presParOf" srcId="{87803EEF-8942-43EE-A0DE-1673E1697928}" destId="{EA9B64CC-B22D-49F3-AD70-A98276C804E8}" srcOrd="3" destOrd="0" presId="urn:microsoft.com/office/officeart/2016/7/layout/RoundedRectangleTimeline"/>
    <dgm:cxn modelId="{F318B0CB-945A-41A9-A718-62A6E77621AD}" type="presParOf" srcId="{87803EEF-8942-43EE-A0DE-1673E1697928}" destId="{DF32F597-3AD7-456C-9418-19008D5624F5}"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442643" y="844232"/>
          <a:ext cx="363378" cy="1945321"/>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dirty="0"/>
        </a:p>
      </dsp:txBody>
      <dsp:txXfrm rot="5400000">
        <a:off x="669411" y="1652943"/>
        <a:ext cx="1927582" cy="327900"/>
      </dsp:txXfrm>
    </dsp:sp>
    <dsp:sp modelId="{5A1B764B-0DC5-47CD-BDEA-9E67799496EC}">
      <dsp:nvSpPr>
        <dsp:cNvPr id="0" name=""/>
        <dsp:cNvSpPr/>
      </dsp:nvSpPr>
      <dsp:spPr>
        <a:xfrm>
          <a:off x="3231"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Dataset Overview</a:t>
          </a:r>
        </a:p>
      </dsp:txBody>
      <dsp:txXfrm>
        <a:off x="3231" y="0"/>
        <a:ext cx="3242202" cy="1271825"/>
      </dsp:txXfrm>
    </dsp:sp>
    <dsp:sp modelId="{122B38A3-0442-4747-820C-1F37877E2B0E}">
      <dsp:nvSpPr>
        <dsp:cNvPr id="0" name=""/>
        <dsp:cNvSpPr/>
      </dsp:nvSpPr>
      <dsp:spPr>
        <a:xfrm>
          <a:off x="1624332"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587994"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2596993" y="1635204"/>
          <a:ext cx="1945321" cy="363378"/>
        </a:xfrm>
        <a:prstGeom prst="rect">
          <a:avLst/>
        </a:prstGeom>
        <a:solidFill>
          <a:schemeClr val="accent1">
            <a:shade val="80000"/>
            <a:hueOff val="111548"/>
            <a:satOff val="-2264"/>
            <a:lumOff val="7669"/>
            <a:alphaOff val="0"/>
          </a:schemeClr>
        </a:solidFill>
        <a:ln w="22225" cap="rnd" cmpd="sng" algn="ctr">
          <a:solidFill>
            <a:schemeClr val="accent1">
              <a:shade val="80000"/>
              <a:hueOff val="111548"/>
              <a:satOff val="-2264"/>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endParaRPr lang="en-US" sz="1200" kern="1200" dirty="0"/>
        </a:p>
      </dsp:txBody>
      <dsp:txXfrm>
        <a:off x="2596993" y="1635204"/>
        <a:ext cx="1945321" cy="363378"/>
      </dsp:txXfrm>
    </dsp:sp>
    <dsp:sp modelId="{DF65791B-462E-4589-B98D-F60587330CA8}">
      <dsp:nvSpPr>
        <dsp:cNvPr id="0" name=""/>
        <dsp:cNvSpPr/>
      </dsp:nvSpPr>
      <dsp:spPr>
        <a:xfrm>
          <a:off x="1948552"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Exploratory Data Analysis</a:t>
          </a:r>
        </a:p>
      </dsp:txBody>
      <dsp:txXfrm>
        <a:off x="1948552" y="2361961"/>
        <a:ext cx="3242202" cy="1271825"/>
      </dsp:txXfrm>
    </dsp:sp>
    <dsp:sp modelId="{DBA410EB-5F61-4F46-92D9-C5B0AA59EE15}">
      <dsp:nvSpPr>
        <dsp:cNvPr id="0" name=""/>
        <dsp:cNvSpPr/>
      </dsp:nvSpPr>
      <dsp:spPr>
        <a:xfrm>
          <a:off x="3569653"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3533315" y="2289285"/>
          <a:ext cx="72675" cy="72675"/>
        </a:xfrm>
        <a:prstGeom prst="ellipse">
          <a:avLst/>
        </a:prstGeom>
        <a:solidFill>
          <a:schemeClr val="accent1">
            <a:shade val="80000"/>
            <a:hueOff val="111548"/>
            <a:satOff val="-2264"/>
            <a:lumOff val="76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1B8230-0752-4B83-90D5-B1575F443C20}">
      <dsp:nvSpPr>
        <dsp:cNvPr id="0" name=""/>
        <dsp:cNvSpPr/>
      </dsp:nvSpPr>
      <dsp:spPr>
        <a:xfrm>
          <a:off x="4542314" y="1635204"/>
          <a:ext cx="1945321"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ARMA / ARIMA</a:t>
          </a:r>
        </a:p>
      </dsp:txBody>
      <dsp:txXfrm>
        <a:off x="4542314" y="1635204"/>
        <a:ext cx="1945321" cy="363378"/>
      </dsp:txXfrm>
    </dsp:sp>
    <dsp:sp modelId="{6D1EFD53-3095-4F7A-A9C3-FF9C335D53E2}">
      <dsp:nvSpPr>
        <dsp:cNvPr id="0" name=""/>
        <dsp:cNvSpPr/>
      </dsp:nvSpPr>
      <dsp:spPr>
        <a:xfrm>
          <a:off x="3893873"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Models </a:t>
          </a:r>
        </a:p>
      </dsp:txBody>
      <dsp:txXfrm>
        <a:off x="3893873" y="0"/>
        <a:ext cx="3242202" cy="1271825"/>
      </dsp:txXfrm>
    </dsp:sp>
    <dsp:sp modelId="{EA32864B-9F14-4CE6-8AC6-6B11BEC0EE61}">
      <dsp:nvSpPr>
        <dsp:cNvPr id="0" name=""/>
        <dsp:cNvSpPr/>
      </dsp:nvSpPr>
      <dsp:spPr>
        <a:xfrm>
          <a:off x="5514974" y="1344501"/>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FDC80BBD-D1E2-4E6A-A301-B5E1204C55F9}">
      <dsp:nvSpPr>
        <dsp:cNvPr id="0" name=""/>
        <dsp:cNvSpPr/>
      </dsp:nvSpPr>
      <dsp:spPr>
        <a:xfrm>
          <a:off x="5478637" y="127182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048D1C-448A-4DFC-B460-63442CC79D69}">
      <dsp:nvSpPr>
        <dsp:cNvPr id="0" name=""/>
        <dsp:cNvSpPr/>
      </dsp:nvSpPr>
      <dsp:spPr>
        <a:xfrm>
          <a:off x="6487635" y="1635204"/>
          <a:ext cx="1945321" cy="363378"/>
        </a:xfrm>
        <a:prstGeom prst="rect">
          <a:avLst/>
        </a:prstGeom>
        <a:solidFill>
          <a:schemeClr val="accent1">
            <a:shade val="80000"/>
            <a:hueOff val="334644"/>
            <a:satOff val="-6793"/>
            <a:lumOff val="23008"/>
            <a:alphaOff val="0"/>
          </a:schemeClr>
        </a:solidFill>
        <a:ln w="22225" cap="rnd" cmpd="sng" algn="ctr">
          <a:solidFill>
            <a:schemeClr val="accent1">
              <a:shade val="80000"/>
              <a:hueOff val="334644"/>
              <a:satOff val="-6793"/>
              <a:lumOff val="230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VAR / MLP / Ensemble</a:t>
          </a:r>
        </a:p>
      </dsp:txBody>
      <dsp:txXfrm>
        <a:off x="6487635" y="1635204"/>
        <a:ext cx="1945321" cy="363378"/>
      </dsp:txXfrm>
    </dsp:sp>
    <dsp:sp modelId="{864E93F1-F365-43C9-845C-77AFF325D85E}">
      <dsp:nvSpPr>
        <dsp:cNvPr id="0" name=""/>
        <dsp:cNvSpPr/>
      </dsp:nvSpPr>
      <dsp:spPr>
        <a:xfrm>
          <a:off x="5839195"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Models</a:t>
          </a:r>
        </a:p>
      </dsp:txBody>
      <dsp:txXfrm>
        <a:off x="5839195" y="2361961"/>
        <a:ext cx="3242202" cy="1271825"/>
      </dsp:txXfrm>
    </dsp:sp>
    <dsp:sp modelId="{30D64A5D-9F92-4D7D-9431-B4FD1D04C51C}">
      <dsp:nvSpPr>
        <dsp:cNvPr id="0" name=""/>
        <dsp:cNvSpPr/>
      </dsp:nvSpPr>
      <dsp:spPr>
        <a:xfrm>
          <a:off x="7460296" y="1998582"/>
          <a:ext cx="0" cy="290702"/>
        </a:xfrm>
        <a:prstGeom prst="line">
          <a:avLst/>
        </a:prstGeom>
        <a:noFill/>
        <a:ln w="12700" cap="rnd" cmpd="sng" algn="ctr">
          <a:solidFill>
            <a:schemeClr val="accent1">
              <a:shade val="90000"/>
              <a:hueOff val="334659"/>
              <a:satOff val="-6451"/>
              <a:lumOff val="21093"/>
              <a:alphaOff val="0"/>
            </a:schemeClr>
          </a:solidFill>
          <a:prstDash val="dash"/>
        </a:ln>
        <a:effectLst/>
      </dsp:spPr>
      <dsp:style>
        <a:lnRef idx="1">
          <a:scrgbClr r="0" g="0" b="0"/>
        </a:lnRef>
        <a:fillRef idx="0">
          <a:scrgbClr r="0" g="0" b="0"/>
        </a:fillRef>
        <a:effectRef idx="0">
          <a:scrgbClr r="0" g="0" b="0"/>
        </a:effectRef>
        <a:fontRef idx="minor"/>
      </dsp:style>
    </dsp:sp>
    <dsp:sp modelId="{6F8DC2F8-D259-43FA-A505-F8E433F6BC4B}">
      <dsp:nvSpPr>
        <dsp:cNvPr id="0" name=""/>
        <dsp:cNvSpPr/>
      </dsp:nvSpPr>
      <dsp:spPr>
        <a:xfrm>
          <a:off x="7423958" y="2289285"/>
          <a:ext cx="72675" cy="72675"/>
        </a:xfrm>
        <a:prstGeom prst="ellipse">
          <a:avLst/>
        </a:prstGeom>
        <a:solidFill>
          <a:schemeClr val="accent1">
            <a:shade val="80000"/>
            <a:hueOff val="334644"/>
            <a:satOff val="-6793"/>
            <a:lumOff val="2300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9737CB-15C7-49C4-AA8C-081A5CE2ACCB}">
      <dsp:nvSpPr>
        <dsp:cNvPr id="0" name=""/>
        <dsp:cNvSpPr/>
      </dsp:nvSpPr>
      <dsp:spPr>
        <a:xfrm rot="5400000">
          <a:off x="9223928" y="844232"/>
          <a:ext cx="363378" cy="194532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dirty="0"/>
        </a:p>
      </dsp:txBody>
      <dsp:txXfrm rot="-5400000">
        <a:off x="8432957" y="1652943"/>
        <a:ext cx="1927582" cy="327900"/>
      </dsp:txXfrm>
    </dsp:sp>
    <dsp:sp modelId="{BFBD890A-E011-4855-BC1C-C53B40B61B05}">
      <dsp:nvSpPr>
        <dsp:cNvPr id="0" name=""/>
        <dsp:cNvSpPr/>
      </dsp:nvSpPr>
      <dsp:spPr>
        <a:xfrm>
          <a:off x="7784516"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Summary</a:t>
          </a:r>
        </a:p>
      </dsp:txBody>
      <dsp:txXfrm>
        <a:off x="7784516" y="0"/>
        <a:ext cx="3242202" cy="1271825"/>
      </dsp:txXfrm>
    </dsp:sp>
    <dsp:sp modelId="{7E5ED582-8304-4CE5-9E9E-C158F391979F}">
      <dsp:nvSpPr>
        <dsp:cNvPr id="0" name=""/>
        <dsp:cNvSpPr/>
      </dsp:nvSpPr>
      <dsp:spPr>
        <a:xfrm>
          <a:off x="9405617"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EA9B64CC-B22D-49F3-AD70-A98276C804E8}">
      <dsp:nvSpPr>
        <dsp:cNvPr id="0" name=""/>
        <dsp:cNvSpPr/>
      </dsp:nvSpPr>
      <dsp:spPr>
        <a:xfrm>
          <a:off x="9369279"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DS6373 Timeseries Term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55000" lnSpcReduction="20000"/>
          </a:bodyPr>
          <a:lstStyle/>
          <a:p>
            <a:r>
              <a:rPr lang="en-US" dirty="0"/>
              <a:t>Josh Mitchell</a:t>
            </a:r>
          </a:p>
          <a:p>
            <a:r>
              <a:rPr lang="en-US" dirty="0"/>
              <a:t>Gowtham Katta</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C98-3033-B0E3-9CB4-9CFB91EB53B6}"/>
              </a:ext>
            </a:extLst>
          </p:cNvPr>
          <p:cNvSpPr>
            <a:spLocks noGrp="1"/>
          </p:cNvSpPr>
          <p:nvPr>
            <p:ph type="title"/>
          </p:nvPr>
        </p:nvSpPr>
        <p:spPr/>
        <p:txBody>
          <a:bodyPr/>
          <a:lstStyle/>
          <a:p>
            <a:r>
              <a:rPr lang="en-US" dirty="0"/>
              <a:t>Model: MLP</a:t>
            </a:r>
          </a:p>
        </p:txBody>
      </p:sp>
      <p:sp>
        <p:nvSpPr>
          <p:cNvPr id="4" name="Text Placeholder 3">
            <a:extLst>
              <a:ext uri="{FF2B5EF4-FFF2-40B4-BE49-F238E27FC236}">
                <a16:creationId xmlns:a16="http://schemas.microsoft.com/office/drawing/2014/main" id="{CA621936-B8D4-0CCC-CB7E-4A5257F878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BLAH</a:t>
            </a:r>
          </a:p>
        </p:txBody>
      </p:sp>
      <p:sp>
        <p:nvSpPr>
          <p:cNvPr id="11" name="TextBox 10">
            <a:extLst>
              <a:ext uri="{FF2B5EF4-FFF2-40B4-BE49-F238E27FC236}">
                <a16:creationId xmlns:a16="http://schemas.microsoft.com/office/drawing/2014/main" id="{2D4762BF-294C-A3DE-54DF-5025902696D1}"/>
              </a:ext>
            </a:extLst>
          </p:cNvPr>
          <p:cNvSpPr txBox="1"/>
          <p:nvPr/>
        </p:nvSpPr>
        <p:spPr>
          <a:xfrm>
            <a:off x="4339244" y="1911325"/>
            <a:ext cx="427689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AIC</a:t>
            </a:r>
          </a:p>
          <a:p>
            <a:pPr marL="285750" indent="-285750">
              <a:buFont typeface="Arial" panose="020B0604020202020204" pitchFamily="34" charset="0"/>
              <a:buChar char="•"/>
            </a:pPr>
            <a:r>
              <a:rPr lang="en-US" dirty="0"/>
              <a:t>ASE</a:t>
            </a:r>
          </a:p>
          <a:p>
            <a:pPr marL="285750" indent="-285750">
              <a:buFont typeface="Arial" panose="020B0604020202020204" pitchFamily="34" charset="0"/>
              <a:buChar char="•"/>
            </a:pPr>
            <a:r>
              <a:rPr lang="en-US" dirty="0"/>
              <a:t>Explanatory variables</a:t>
            </a:r>
          </a:p>
          <a:p>
            <a:pPr marL="285750" indent="-285750">
              <a:buFont typeface="Arial" panose="020B0604020202020204" pitchFamily="34" charset="0"/>
              <a:buChar char="•"/>
            </a:pPr>
            <a:endParaRPr lang="en-US" dirty="0"/>
          </a:p>
        </p:txBody>
      </p:sp>
      <p:sp>
        <p:nvSpPr>
          <p:cNvPr id="19" name="TextBox 18">
            <a:extLst>
              <a:ext uri="{FF2B5EF4-FFF2-40B4-BE49-F238E27FC236}">
                <a16:creationId xmlns:a16="http://schemas.microsoft.com/office/drawing/2014/main" id="{9D762301-D6FE-5894-CA26-C05B31C648AF}"/>
              </a:ext>
            </a:extLst>
          </p:cNvPr>
          <p:cNvSpPr txBox="1"/>
          <p:nvPr/>
        </p:nvSpPr>
        <p:spPr>
          <a:xfrm>
            <a:off x="5216435" y="6252835"/>
            <a:ext cx="1759129" cy="369332"/>
          </a:xfrm>
          <a:prstGeom prst="rect">
            <a:avLst/>
          </a:prstGeom>
          <a:noFill/>
        </p:spPr>
        <p:txBody>
          <a:bodyPr wrap="square" rtlCol="0">
            <a:spAutoFit/>
          </a:bodyPr>
          <a:lstStyle/>
          <a:p>
            <a:r>
              <a:rPr lang="en-US" dirty="0"/>
              <a:t>30-day forecast</a:t>
            </a:r>
          </a:p>
        </p:txBody>
      </p:sp>
      <p:sp>
        <p:nvSpPr>
          <p:cNvPr id="23" name="TextBox 22">
            <a:extLst>
              <a:ext uri="{FF2B5EF4-FFF2-40B4-BE49-F238E27FC236}">
                <a16:creationId xmlns:a16="http://schemas.microsoft.com/office/drawing/2014/main" id="{013DFCA4-A8C2-46B3-5715-1A70F62DA749}"/>
              </a:ext>
            </a:extLst>
          </p:cNvPr>
          <p:cNvSpPr txBox="1"/>
          <p:nvPr/>
        </p:nvSpPr>
        <p:spPr>
          <a:xfrm>
            <a:off x="9309835" y="6252835"/>
            <a:ext cx="1759129" cy="369332"/>
          </a:xfrm>
          <a:prstGeom prst="rect">
            <a:avLst/>
          </a:prstGeom>
          <a:noFill/>
        </p:spPr>
        <p:txBody>
          <a:bodyPr wrap="square" rtlCol="0">
            <a:spAutoFit/>
          </a:bodyPr>
          <a:lstStyle/>
          <a:p>
            <a:r>
              <a:rPr lang="en-US" dirty="0"/>
              <a:t>5-day forecast</a:t>
            </a:r>
          </a:p>
        </p:txBody>
      </p:sp>
    </p:spTree>
    <p:extLst>
      <p:ext uri="{BB962C8B-B14F-4D97-AF65-F5344CB8AC3E}">
        <p14:creationId xmlns:p14="http://schemas.microsoft.com/office/powerpoint/2010/main" val="48962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C98-3033-B0E3-9CB4-9CFB91EB53B6}"/>
              </a:ext>
            </a:extLst>
          </p:cNvPr>
          <p:cNvSpPr>
            <a:spLocks noGrp="1"/>
          </p:cNvSpPr>
          <p:nvPr>
            <p:ph type="title"/>
          </p:nvPr>
        </p:nvSpPr>
        <p:spPr/>
        <p:txBody>
          <a:bodyPr/>
          <a:lstStyle/>
          <a:p>
            <a:r>
              <a:rPr lang="en-US" dirty="0"/>
              <a:t>Model: Ensemble</a:t>
            </a:r>
          </a:p>
        </p:txBody>
      </p:sp>
      <p:sp>
        <p:nvSpPr>
          <p:cNvPr id="4" name="Text Placeholder 3">
            <a:extLst>
              <a:ext uri="{FF2B5EF4-FFF2-40B4-BE49-F238E27FC236}">
                <a16:creationId xmlns:a16="http://schemas.microsoft.com/office/drawing/2014/main" id="{CA621936-B8D4-0CCC-CB7E-4A5257F878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BLAH</a:t>
            </a:r>
          </a:p>
        </p:txBody>
      </p:sp>
      <p:sp>
        <p:nvSpPr>
          <p:cNvPr id="11" name="TextBox 10">
            <a:extLst>
              <a:ext uri="{FF2B5EF4-FFF2-40B4-BE49-F238E27FC236}">
                <a16:creationId xmlns:a16="http://schemas.microsoft.com/office/drawing/2014/main" id="{2D4762BF-294C-A3DE-54DF-5025902696D1}"/>
              </a:ext>
            </a:extLst>
          </p:cNvPr>
          <p:cNvSpPr txBox="1"/>
          <p:nvPr/>
        </p:nvSpPr>
        <p:spPr>
          <a:xfrm>
            <a:off x="4339244" y="1911325"/>
            <a:ext cx="427689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AIC</a:t>
            </a:r>
          </a:p>
          <a:p>
            <a:pPr marL="285750" indent="-285750">
              <a:buFont typeface="Arial" panose="020B0604020202020204" pitchFamily="34" charset="0"/>
              <a:buChar char="•"/>
            </a:pPr>
            <a:r>
              <a:rPr lang="en-US" dirty="0"/>
              <a:t>ASE</a:t>
            </a:r>
          </a:p>
          <a:p>
            <a:pPr marL="285750" indent="-285750">
              <a:buFont typeface="Arial" panose="020B0604020202020204" pitchFamily="34" charset="0"/>
              <a:buChar char="•"/>
            </a:pPr>
            <a:r>
              <a:rPr lang="en-US" dirty="0"/>
              <a:t>Explanatory variables</a:t>
            </a:r>
          </a:p>
          <a:p>
            <a:pPr marL="285750" indent="-285750">
              <a:buFont typeface="Arial" panose="020B0604020202020204" pitchFamily="34" charset="0"/>
              <a:buChar char="•"/>
            </a:pPr>
            <a:endParaRPr lang="en-US" dirty="0"/>
          </a:p>
        </p:txBody>
      </p:sp>
      <p:sp>
        <p:nvSpPr>
          <p:cNvPr id="19" name="TextBox 18">
            <a:extLst>
              <a:ext uri="{FF2B5EF4-FFF2-40B4-BE49-F238E27FC236}">
                <a16:creationId xmlns:a16="http://schemas.microsoft.com/office/drawing/2014/main" id="{9D762301-D6FE-5894-CA26-C05B31C648AF}"/>
              </a:ext>
            </a:extLst>
          </p:cNvPr>
          <p:cNvSpPr txBox="1"/>
          <p:nvPr/>
        </p:nvSpPr>
        <p:spPr>
          <a:xfrm>
            <a:off x="5216435" y="6252835"/>
            <a:ext cx="1759129" cy="369332"/>
          </a:xfrm>
          <a:prstGeom prst="rect">
            <a:avLst/>
          </a:prstGeom>
          <a:noFill/>
        </p:spPr>
        <p:txBody>
          <a:bodyPr wrap="square" rtlCol="0">
            <a:spAutoFit/>
          </a:bodyPr>
          <a:lstStyle/>
          <a:p>
            <a:r>
              <a:rPr lang="en-US" dirty="0"/>
              <a:t>30-day forecast</a:t>
            </a:r>
          </a:p>
        </p:txBody>
      </p:sp>
      <p:sp>
        <p:nvSpPr>
          <p:cNvPr id="23" name="TextBox 22">
            <a:extLst>
              <a:ext uri="{FF2B5EF4-FFF2-40B4-BE49-F238E27FC236}">
                <a16:creationId xmlns:a16="http://schemas.microsoft.com/office/drawing/2014/main" id="{013DFCA4-A8C2-46B3-5715-1A70F62DA749}"/>
              </a:ext>
            </a:extLst>
          </p:cNvPr>
          <p:cNvSpPr txBox="1"/>
          <p:nvPr/>
        </p:nvSpPr>
        <p:spPr>
          <a:xfrm>
            <a:off x="9309835" y="6252835"/>
            <a:ext cx="1759129" cy="369332"/>
          </a:xfrm>
          <a:prstGeom prst="rect">
            <a:avLst/>
          </a:prstGeom>
          <a:noFill/>
        </p:spPr>
        <p:txBody>
          <a:bodyPr wrap="square" rtlCol="0">
            <a:spAutoFit/>
          </a:bodyPr>
          <a:lstStyle/>
          <a:p>
            <a:r>
              <a:rPr lang="en-US" dirty="0"/>
              <a:t>5-day forecast</a:t>
            </a:r>
          </a:p>
        </p:txBody>
      </p:sp>
    </p:spTree>
    <p:extLst>
      <p:ext uri="{BB962C8B-B14F-4D97-AF65-F5344CB8AC3E}">
        <p14:creationId xmlns:p14="http://schemas.microsoft.com/office/powerpoint/2010/main" val="404107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7165-6146-7D99-54B2-62BE964084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7BE34B7-54D3-7A6D-6710-673B2FA46755}"/>
              </a:ext>
            </a:extLst>
          </p:cNvPr>
          <p:cNvSpPr>
            <a:spLocks noGrp="1"/>
          </p:cNvSpPr>
          <p:nvPr>
            <p:ph idx="1"/>
          </p:nvPr>
        </p:nvSpPr>
        <p:spPr>
          <a:xfrm>
            <a:off x="581193" y="2265217"/>
            <a:ext cx="11029615" cy="2581877"/>
          </a:xfrm>
        </p:spPr>
        <p:txBody>
          <a:bodyPr>
            <a:normAutofit/>
          </a:bodyPr>
          <a:lstStyle/>
          <a:p>
            <a:r>
              <a:rPr lang="en-US" dirty="0"/>
              <a:t>ARIMA(5,1,1)</a:t>
            </a:r>
          </a:p>
          <a:p>
            <a:r>
              <a:rPr lang="en-US" dirty="0"/>
              <a:t>ARMA(10,5)</a:t>
            </a:r>
          </a:p>
          <a:p>
            <a:r>
              <a:rPr lang="en-US" dirty="0"/>
              <a:t>VAR</a:t>
            </a:r>
          </a:p>
          <a:p>
            <a:r>
              <a:rPr lang="en-US" dirty="0"/>
              <a:t>MLP</a:t>
            </a:r>
          </a:p>
          <a:p>
            <a:r>
              <a:rPr lang="en-US" dirty="0"/>
              <a:t>Ensemble</a:t>
            </a:r>
          </a:p>
          <a:p>
            <a:endParaRPr lang="en-US" dirty="0"/>
          </a:p>
        </p:txBody>
      </p:sp>
    </p:spTree>
    <p:extLst>
      <p:ext uri="{BB962C8B-B14F-4D97-AF65-F5344CB8AC3E}">
        <p14:creationId xmlns:p14="http://schemas.microsoft.com/office/powerpoint/2010/main" val="216255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Agenda</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653522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9957-8193-CA35-CBE6-E669D94B5836}"/>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3AB21446-426F-08DF-67B7-D2A18624A890}"/>
              </a:ext>
            </a:extLst>
          </p:cNvPr>
          <p:cNvSpPr>
            <a:spLocks noGrp="1"/>
          </p:cNvSpPr>
          <p:nvPr>
            <p:ph idx="1"/>
          </p:nvPr>
        </p:nvSpPr>
        <p:spPr>
          <a:xfrm>
            <a:off x="581192" y="2340864"/>
            <a:ext cx="4909441" cy="3634486"/>
          </a:xfrm>
        </p:spPr>
        <p:txBody>
          <a:bodyPr/>
          <a:lstStyle/>
          <a:p>
            <a:pPr marL="285750" indent="-285750">
              <a:buFont typeface="Arial" panose="020B0604020202020204" pitchFamily="34" charset="0"/>
              <a:buChar char="•"/>
            </a:pPr>
            <a:r>
              <a:rPr lang="en-US" dirty="0"/>
              <a:t>The dataset consists of stock data between 2006-01-03 and 2022-11-14. </a:t>
            </a:r>
          </a:p>
          <a:p>
            <a:pPr marL="285750" indent="-285750">
              <a:buFont typeface="Arial" panose="020B0604020202020204" pitchFamily="34" charset="0"/>
              <a:buChar char="•"/>
            </a:pPr>
            <a:r>
              <a:rPr lang="en-US" dirty="0"/>
              <a:t>29 different stocks were chosen (4247 per stock).</a:t>
            </a:r>
          </a:p>
          <a:p>
            <a:pPr marL="285750" indent="-285750">
              <a:buFont typeface="Arial" panose="020B0604020202020204" pitchFamily="34" charset="0"/>
              <a:buChar char="•"/>
            </a:pPr>
            <a:r>
              <a:rPr lang="en-US" dirty="0"/>
              <a:t>123163 observations</a:t>
            </a:r>
          </a:p>
          <a:p>
            <a:pPr marL="285750" indent="-285750">
              <a:buFont typeface="Arial" panose="020B0604020202020204" pitchFamily="34" charset="0"/>
              <a:buChar char="•"/>
            </a:pPr>
            <a:r>
              <a:rPr lang="en-US" dirty="0"/>
              <a:t>9 explanatory variables</a:t>
            </a:r>
          </a:p>
          <a:p>
            <a:pPr marL="285750" indent="-285750">
              <a:buFont typeface="Arial" panose="020B0604020202020204" pitchFamily="34" charset="0"/>
              <a:buChar char="•"/>
            </a:pPr>
            <a:r>
              <a:rPr lang="en-US" dirty="0"/>
              <a:t>Response: Close</a:t>
            </a:r>
          </a:p>
        </p:txBody>
      </p:sp>
      <p:sp>
        <p:nvSpPr>
          <p:cNvPr id="4" name="Content Placeholder 2">
            <a:extLst>
              <a:ext uri="{FF2B5EF4-FFF2-40B4-BE49-F238E27FC236}">
                <a16:creationId xmlns:a16="http://schemas.microsoft.com/office/drawing/2014/main" id="{4FA6B280-4FAA-01DC-B830-F4ED362E53C3}"/>
              </a:ext>
            </a:extLst>
          </p:cNvPr>
          <p:cNvSpPr txBox="1">
            <a:spLocks/>
          </p:cNvSpPr>
          <p:nvPr/>
        </p:nvSpPr>
        <p:spPr>
          <a:xfrm>
            <a:off x="5856892" y="1757563"/>
            <a:ext cx="6250441" cy="465821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Dataset Variables:</a:t>
            </a:r>
          </a:p>
          <a:p>
            <a:pPr lvl="1"/>
            <a:r>
              <a:rPr lang="en-US" dirty="0"/>
              <a:t>Date - In format: </a:t>
            </a:r>
            <a:r>
              <a:rPr lang="en-US" dirty="0" err="1"/>
              <a:t>yyyy</a:t>
            </a:r>
            <a:r>
              <a:rPr lang="en-US" dirty="0"/>
              <a:t>-mm-dd</a:t>
            </a:r>
          </a:p>
          <a:p>
            <a:pPr lvl="1"/>
            <a:r>
              <a:rPr lang="en-US" dirty="0"/>
              <a:t>High - Highest price reached in the day in USD</a:t>
            </a:r>
          </a:p>
          <a:p>
            <a:pPr lvl="1"/>
            <a:r>
              <a:rPr lang="en-US" dirty="0"/>
              <a:t>Low - Lowest price reached in the day in USD</a:t>
            </a:r>
          </a:p>
          <a:p>
            <a:pPr lvl="1"/>
            <a:r>
              <a:rPr lang="en-US" dirty="0"/>
              <a:t>Open - Price of the stock at market open in USD</a:t>
            </a:r>
          </a:p>
          <a:p>
            <a:pPr lvl="1"/>
            <a:r>
              <a:rPr lang="en-US" dirty="0"/>
              <a:t>Close - Price of the stock at market close in USD</a:t>
            </a:r>
          </a:p>
          <a:p>
            <a:pPr lvl="1"/>
            <a:r>
              <a:rPr lang="en-US" dirty="0"/>
              <a:t>Volume - Number of shares traded</a:t>
            </a:r>
          </a:p>
          <a:p>
            <a:pPr lvl="1"/>
            <a:r>
              <a:rPr lang="en-US" dirty="0" err="1"/>
              <a:t>Adj.Close</a:t>
            </a:r>
            <a:r>
              <a:rPr lang="en-US" dirty="0"/>
              <a:t> - Closing price adjusted for splits and dividend distributions</a:t>
            </a:r>
          </a:p>
          <a:p>
            <a:pPr lvl="1"/>
            <a:r>
              <a:rPr lang="en-US" dirty="0" err="1"/>
              <a:t>PerChange</a:t>
            </a:r>
            <a:r>
              <a:rPr lang="en-US" dirty="0"/>
              <a:t> - Percentage change in stock price between Open and Close. </a:t>
            </a:r>
          </a:p>
          <a:p>
            <a:pPr lvl="1"/>
            <a:r>
              <a:rPr lang="en-US" dirty="0" err="1"/>
              <a:t>PerSwing</a:t>
            </a:r>
            <a:r>
              <a:rPr lang="en-US" dirty="0"/>
              <a:t> - Percentage change in stock price between High and Low. </a:t>
            </a:r>
          </a:p>
          <a:p>
            <a:pPr lvl="1"/>
            <a:r>
              <a:rPr lang="en-US" dirty="0"/>
              <a:t>Name - Stock ticker name (29 different stocks)</a:t>
            </a:r>
          </a:p>
        </p:txBody>
      </p:sp>
    </p:spTree>
    <p:extLst>
      <p:ext uri="{BB962C8B-B14F-4D97-AF65-F5344CB8AC3E}">
        <p14:creationId xmlns:p14="http://schemas.microsoft.com/office/powerpoint/2010/main" val="77536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269A-06B0-23C0-1294-C2BC05959B25}"/>
              </a:ext>
            </a:extLst>
          </p:cNvPr>
          <p:cNvSpPr>
            <a:spLocks noGrp="1"/>
          </p:cNvSpPr>
          <p:nvPr>
            <p:ph type="title"/>
          </p:nvPr>
        </p:nvSpPr>
        <p:spPr/>
        <p:txBody>
          <a:bodyPr/>
          <a:lstStyle/>
          <a:p>
            <a:r>
              <a:rPr lang="en-US" dirty="0"/>
              <a:t>EDA</a:t>
            </a:r>
          </a:p>
        </p:txBody>
      </p:sp>
      <p:sp>
        <p:nvSpPr>
          <p:cNvPr id="4" name="Text Placeholder 3">
            <a:extLst>
              <a:ext uri="{FF2B5EF4-FFF2-40B4-BE49-F238E27FC236}">
                <a16:creationId xmlns:a16="http://schemas.microsoft.com/office/drawing/2014/main" id="{46E97BCC-857B-3A22-C0BA-A4F8CE485DC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Investigated pair plots across all levels of the Name factor showed consistent correlation between High, Low, Open, Close, and </a:t>
            </a:r>
            <a:r>
              <a:rPr lang="en-US" dirty="0" err="1"/>
              <a:t>Adj.Close</a:t>
            </a:r>
            <a:r>
              <a:rPr lang="en-US" dirty="0"/>
              <a:t>. </a:t>
            </a:r>
          </a:p>
          <a:p>
            <a:pPr marL="285750" indent="-285750">
              <a:buFont typeface="Arial" panose="020B0604020202020204" pitchFamily="34" charset="0"/>
              <a:buChar char="•"/>
            </a:pPr>
            <a:r>
              <a:rPr lang="en-US" dirty="0"/>
              <a:t>Sufficient differences existed between Name factor levels to force us to focus on a single stock (AAPL). </a:t>
            </a:r>
          </a:p>
          <a:p>
            <a:pPr marL="285750" indent="-285750">
              <a:buFont typeface="Arial" panose="020B0604020202020204" pitchFamily="34" charset="0"/>
              <a:buChar char="•"/>
            </a:pPr>
            <a:endParaRPr lang="en-US" dirty="0"/>
          </a:p>
        </p:txBody>
      </p:sp>
      <p:pic>
        <p:nvPicPr>
          <p:cNvPr id="6" name="Content Placeholder 10">
            <a:extLst>
              <a:ext uri="{FF2B5EF4-FFF2-40B4-BE49-F238E27FC236}">
                <a16:creationId xmlns:a16="http://schemas.microsoft.com/office/drawing/2014/main" id="{58C9A8ED-D010-C18E-F45B-EBEC38FC664C}"/>
              </a:ext>
            </a:extLst>
          </p:cNvPr>
          <p:cNvPicPr>
            <a:picLocks noChangeAspect="1"/>
          </p:cNvPicPr>
          <p:nvPr/>
        </p:nvPicPr>
        <p:blipFill>
          <a:blip r:embed="rId2"/>
          <a:stretch>
            <a:fillRect/>
          </a:stretch>
        </p:blipFill>
        <p:spPr>
          <a:xfrm>
            <a:off x="6096000" y="735358"/>
            <a:ext cx="4839780" cy="2935287"/>
          </a:xfrm>
          <a:prstGeom prst="rect">
            <a:avLst/>
          </a:prstGeom>
        </p:spPr>
      </p:pic>
      <p:pic>
        <p:nvPicPr>
          <p:cNvPr id="7" name="Content Placeholder 9">
            <a:extLst>
              <a:ext uri="{FF2B5EF4-FFF2-40B4-BE49-F238E27FC236}">
                <a16:creationId xmlns:a16="http://schemas.microsoft.com/office/drawing/2014/main" id="{584810A2-4631-2E7A-5947-E439EF6AC667}"/>
              </a:ext>
            </a:extLst>
          </p:cNvPr>
          <p:cNvPicPr>
            <a:picLocks noChangeAspect="1"/>
          </p:cNvPicPr>
          <p:nvPr/>
        </p:nvPicPr>
        <p:blipFill>
          <a:blip r:embed="rId3"/>
          <a:stretch>
            <a:fillRect/>
          </a:stretch>
        </p:blipFill>
        <p:spPr>
          <a:xfrm>
            <a:off x="6095999" y="3741304"/>
            <a:ext cx="4839779" cy="2935287"/>
          </a:xfrm>
          <a:prstGeom prst="rect">
            <a:avLst/>
          </a:prstGeom>
        </p:spPr>
      </p:pic>
    </p:spTree>
    <p:extLst>
      <p:ext uri="{BB962C8B-B14F-4D97-AF65-F5344CB8AC3E}">
        <p14:creationId xmlns:p14="http://schemas.microsoft.com/office/powerpoint/2010/main" val="250812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E968-85DC-4CE2-09F2-C09F0D8DB50E}"/>
              </a:ext>
            </a:extLst>
          </p:cNvPr>
          <p:cNvSpPr>
            <a:spLocks noGrp="1"/>
          </p:cNvSpPr>
          <p:nvPr>
            <p:ph type="title"/>
          </p:nvPr>
        </p:nvSpPr>
        <p:spPr/>
        <p:txBody>
          <a:bodyPr/>
          <a:lstStyle/>
          <a:p>
            <a:r>
              <a:rPr lang="en-US" dirty="0"/>
              <a:t>EDA – AAPL</a:t>
            </a:r>
          </a:p>
        </p:txBody>
      </p:sp>
      <p:sp>
        <p:nvSpPr>
          <p:cNvPr id="3" name="Text Placeholder 2">
            <a:extLst>
              <a:ext uri="{FF2B5EF4-FFF2-40B4-BE49-F238E27FC236}">
                <a16:creationId xmlns:a16="http://schemas.microsoft.com/office/drawing/2014/main" id="{B2D3B50E-18A2-1CF9-8ACC-133EEF91773C}"/>
              </a:ext>
            </a:extLst>
          </p:cNvPr>
          <p:cNvSpPr>
            <a:spLocks noGrp="1"/>
          </p:cNvSpPr>
          <p:nvPr>
            <p:ph type="body" idx="1"/>
          </p:nvPr>
        </p:nvSpPr>
        <p:spPr/>
        <p:txBody>
          <a:bodyPr/>
          <a:lstStyle/>
          <a:p>
            <a:r>
              <a:rPr lang="en-US" dirty="0"/>
              <a:t>AAPL ACF and Realization Behavior</a:t>
            </a:r>
          </a:p>
        </p:txBody>
      </p:sp>
      <p:sp>
        <p:nvSpPr>
          <p:cNvPr id="5" name="Text Placeholder 4">
            <a:extLst>
              <a:ext uri="{FF2B5EF4-FFF2-40B4-BE49-F238E27FC236}">
                <a16:creationId xmlns:a16="http://schemas.microsoft.com/office/drawing/2014/main" id="{751FCABF-CEE9-7010-6802-419ECE229342}"/>
              </a:ext>
            </a:extLst>
          </p:cNvPr>
          <p:cNvSpPr>
            <a:spLocks noGrp="1"/>
          </p:cNvSpPr>
          <p:nvPr>
            <p:ph type="body" sz="quarter" idx="3"/>
          </p:nvPr>
        </p:nvSpPr>
        <p:spPr>
          <a:xfrm>
            <a:off x="3327006" y="6152347"/>
            <a:ext cx="2961572" cy="553373"/>
          </a:xfrm>
        </p:spPr>
        <p:txBody>
          <a:bodyPr/>
          <a:lstStyle/>
          <a:p>
            <a:r>
              <a:rPr lang="en-US" dirty="0"/>
              <a:t>AAPL 365 Day Restricted</a:t>
            </a:r>
          </a:p>
        </p:txBody>
      </p:sp>
      <p:pic>
        <p:nvPicPr>
          <p:cNvPr id="30" name="Content Placeholder 28">
            <a:extLst>
              <a:ext uri="{FF2B5EF4-FFF2-40B4-BE49-F238E27FC236}">
                <a16:creationId xmlns:a16="http://schemas.microsoft.com/office/drawing/2014/main" id="{CE0BB5AD-D458-EDE0-675F-4B5693B6B3AB}"/>
              </a:ext>
            </a:extLst>
          </p:cNvPr>
          <p:cNvPicPr>
            <a:picLocks noGrp="1" noChangeAspect="1"/>
          </p:cNvPicPr>
          <p:nvPr>
            <p:ph sz="quarter" idx="4"/>
          </p:nvPr>
        </p:nvPicPr>
        <p:blipFill>
          <a:blip r:embed="rId2"/>
          <a:stretch>
            <a:fillRect/>
          </a:stretch>
        </p:blipFill>
        <p:spPr>
          <a:xfrm>
            <a:off x="2891995" y="3916656"/>
            <a:ext cx="3658029" cy="2258767"/>
          </a:xfrm>
        </p:spPr>
      </p:pic>
      <p:sp>
        <p:nvSpPr>
          <p:cNvPr id="35" name="Content Placeholder 34">
            <a:extLst>
              <a:ext uri="{FF2B5EF4-FFF2-40B4-BE49-F238E27FC236}">
                <a16:creationId xmlns:a16="http://schemas.microsoft.com/office/drawing/2014/main" id="{6ECDE486-EE4C-E572-16F1-D941A75ABD24}"/>
              </a:ext>
            </a:extLst>
          </p:cNvPr>
          <p:cNvSpPr>
            <a:spLocks noGrp="1"/>
          </p:cNvSpPr>
          <p:nvPr>
            <p:ph sz="half" idx="2"/>
          </p:nvPr>
        </p:nvSpPr>
        <p:spPr/>
        <p:txBody>
          <a:bodyPr/>
          <a:lstStyle/>
          <a:p>
            <a:r>
              <a:rPr lang="en-US" dirty="0"/>
              <a:t>Non-cyclic wandering behavior with strong correlation between data values that are near each other in time</a:t>
            </a:r>
          </a:p>
          <a:p>
            <a:pPr lvl="1"/>
            <a:r>
              <a:rPr lang="en-US" dirty="0"/>
              <a:t>Non-stationary</a:t>
            </a:r>
          </a:p>
          <a:p>
            <a:endParaRPr lang="en-US" dirty="0"/>
          </a:p>
        </p:txBody>
      </p:sp>
      <p:pic>
        <p:nvPicPr>
          <p:cNvPr id="37" name="Picture 36">
            <a:extLst>
              <a:ext uri="{FF2B5EF4-FFF2-40B4-BE49-F238E27FC236}">
                <a16:creationId xmlns:a16="http://schemas.microsoft.com/office/drawing/2014/main" id="{02DD3D1F-B78D-8698-3576-FA01E320560F}"/>
              </a:ext>
            </a:extLst>
          </p:cNvPr>
          <p:cNvPicPr>
            <a:picLocks noChangeAspect="1"/>
          </p:cNvPicPr>
          <p:nvPr/>
        </p:nvPicPr>
        <p:blipFill>
          <a:blip r:embed="rId3"/>
          <a:stretch>
            <a:fillRect/>
          </a:stretch>
        </p:blipFill>
        <p:spPr>
          <a:xfrm>
            <a:off x="6857166" y="654844"/>
            <a:ext cx="3760830" cy="2333581"/>
          </a:xfrm>
          <a:prstGeom prst="rect">
            <a:avLst/>
          </a:prstGeom>
        </p:spPr>
      </p:pic>
      <p:sp>
        <p:nvSpPr>
          <p:cNvPr id="38" name="Text Placeholder 4">
            <a:extLst>
              <a:ext uri="{FF2B5EF4-FFF2-40B4-BE49-F238E27FC236}">
                <a16:creationId xmlns:a16="http://schemas.microsoft.com/office/drawing/2014/main" id="{70DDC2F7-EC14-A41B-020E-99074AB97D4A}"/>
              </a:ext>
            </a:extLst>
          </p:cNvPr>
          <p:cNvSpPr txBox="1">
            <a:spLocks/>
          </p:cNvSpPr>
          <p:nvPr/>
        </p:nvSpPr>
        <p:spPr>
          <a:xfrm>
            <a:off x="7205394" y="3018734"/>
            <a:ext cx="2961572"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dirty="0"/>
              <a:t>AAPL Full Time Range</a:t>
            </a:r>
          </a:p>
        </p:txBody>
      </p:sp>
      <p:pic>
        <p:nvPicPr>
          <p:cNvPr id="40" name="Picture 39">
            <a:extLst>
              <a:ext uri="{FF2B5EF4-FFF2-40B4-BE49-F238E27FC236}">
                <a16:creationId xmlns:a16="http://schemas.microsoft.com/office/drawing/2014/main" id="{D75ACE60-D98B-159F-C547-D3391B054182}"/>
              </a:ext>
            </a:extLst>
          </p:cNvPr>
          <p:cNvPicPr>
            <a:picLocks noChangeAspect="1"/>
          </p:cNvPicPr>
          <p:nvPr/>
        </p:nvPicPr>
        <p:blipFill>
          <a:blip r:embed="rId4"/>
          <a:stretch>
            <a:fillRect/>
          </a:stretch>
        </p:blipFill>
        <p:spPr>
          <a:xfrm>
            <a:off x="6940300" y="3916656"/>
            <a:ext cx="3594562" cy="2115673"/>
          </a:xfrm>
          <a:prstGeom prst="rect">
            <a:avLst/>
          </a:prstGeom>
        </p:spPr>
      </p:pic>
      <p:sp>
        <p:nvSpPr>
          <p:cNvPr id="41" name="Text Placeholder 4">
            <a:extLst>
              <a:ext uri="{FF2B5EF4-FFF2-40B4-BE49-F238E27FC236}">
                <a16:creationId xmlns:a16="http://schemas.microsoft.com/office/drawing/2014/main" id="{84FBD5A8-F466-70AD-B169-53BEE8188C3E}"/>
              </a:ext>
            </a:extLst>
          </p:cNvPr>
          <p:cNvSpPr txBox="1">
            <a:spLocks/>
          </p:cNvSpPr>
          <p:nvPr/>
        </p:nvSpPr>
        <p:spPr>
          <a:xfrm>
            <a:off x="7256795" y="6128342"/>
            <a:ext cx="2961572"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dirty="0"/>
              <a:t>AAPL ACF (1-B) Removed</a:t>
            </a:r>
          </a:p>
        </p:txBody>
      </p:sp>
    </p:spTree>
    <p:extLst>
      <p:ext uri="{BB962C8B-B14F-4D97-AF65-F5344CB8AC3E}">
        <p14:creationId xmlns:p14="http://schemas.microsoft.com/office/powerpoint/2010/main" val="400266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C98-3033-B0E3-9CB4-9CFB91EB53B6}"/>
              </a:ext>
            </a:extLst>
          </p:cNvPr>
          <p:cNvSpPr>
            <a:spLocks noGrp="1"/>
          </p:cNvSpPr>
          <p:nvPr>
            <p:ph type="title"/>
          </p:nvPr>
        </p:nvSpPr>
        <p:spPr/>
        <p:txBody>
          <a:bodyPr/>
          <a:lstStyle/>
          <a:p>
            <a:r>
              <a:rPr lang="en-US" dirty="0"/>
              <a:t>Model: ARIMA(5,1,1)</a:t>
            </a:r>
          </a:p>
        </p:txBody>
      </p:sp>
      <p:pic>
        <p:nvPicPr>
          <p:cNvPr id="6" name="Content Placeholder 5">
            <a:extLst>
              <a:ext uri="{FF2B5EF4-FFF2-40B4-BE49-F238E27FC236}">
                <a16:creationId xmlns:a16="http://schemas.microsoft.com/office/drawing/2014/main" id="{DD88F5B4-984D-5DA7-74B2-42642808013E}"/>
              </a:ext>
            </a:extLst>
          </p:cNvPr>
          <p:cNvPicPr>
            <a:picLocks noGrp="1" noChangeAspect="1"/>
          </p:cNvPicPr>
          <p:nvPr>
            <p:ph idx="1"/>
          </p:nvPr>
        </p:nvPicPr>
        <p:blipFill>
          <a:blip r:embed="rId2"/>
          <a:stretch>
            <a:fillRect/>
          </a:stretch>
        </p:blipFill>
        <p:spPr>
          <a:xfrm>
            <a:off x="9420040" y="586430"/>
            <a:ext cx="2364937" cy="1459908"/>
          </a:xfrm>
        </p:spPr>
      </p:pic>
      <p:sp>
        <p:nvSpPr>
          <p:cNvPr id="4" name="Text Placeholder 3">
            <a:extLst>
              <a:ext uri="{FF2B5EF4-FFF2-40B4-BE49-F238E27FC236}">
                <a16:creationId xmlns:a16="http://schemas.microsoft.com/office/drawing/2014/main" id="{CA621936-B8D4-0CCC-CB7E-4A5257F878E0}"/>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t>Ljung</a:t>
            </a:r>
            <a:r>
              <a:rPr lang="en-US" dirty="0"/>
              <a:t>-Box test</a:t>
            </a:r>
          </a:p>
          <a:p>
            <a:pPr marL="285750" indent="-285750">
              <a:buFont typeface="Arial" panose="020B0604020202020204" pitchFamily="34" charset="0"/>
              <a:buChar char="•"/>
            </a:pPr>
            <a:r>
              <a:rPr lang="en-US" dirty="0"/>
              <a:t>Phi: -0.9173, -0.0859, -0.0955, -0.0190, 0.0847 </a:t>
            </a:r>
          </a:p>
          <a:p>
            <a:pPr marL="285750" indent="-285750">
              <a:buFont typeface="Arial" panose="020B0604020202020204" pitchFamily="34" charset="0"/>
              <a:buChar char="•"/>
            </a:pPr>
            <a:r>
              <a:rPr lang="en-US" dirty="0"/>
              <a:t>Theta: -0.9326 </a:t>
            </a:r>
          </a:p>
          <a:p>
            <a:pPr marL="285750" indent="-285750">
              <a:buFont typeface="Arial" panose="020B0604020202020204" pitchFamily="34" charset="0"/>
              <a:buChar char="•"/>
            </a:pPr>
            <a:r>
              <a:rPr lang="en-US" dirty="0"/>
              <a:t>White noise variance: 8.799178</a:t>
            </a:r>
          </a:p>
        </p:txBody>
      </p:sp>
      <p:sp>
        <p:nvSpPr>
          <p:cNvPr id="7" name="TextBox 6">
            <a:extLst>
              <a:ext uri="{FF2B5EF4-FFF2-40B4-BE49-F238E27FC236}">
                <a16:creationId xmlns:a16="http://schemas.microsoft.com/office/drawing/2014/main" id="{6593C24C-FB81-B338-6CB0-9EF1B4CB4D08}"/>
              </a:ext>
            </a:extLst>
          </p:cNvPr>
          <p:cNvSpPr txBox="1"/>
          <p:nvPr/>
        </p:nvSpPr>
        <p:spPr>
          <a:xfrm>
            <a:off x="10067029" y="4030071"/>
            <a:ext cx="1278774" cy="369332"/>
          </a:xfrm>
          <a:prstGeom prst="rect">
            <a:avLst/>
          </a:prstGeom>
          <a:noFill/>
        </p:spPr>
        <p:txBody>
          <a:bodyPr wrap="square" rtlCol="0">
            <a:spAutoFit/>
          </a:bodyPr>
          <a:lstStyle/>
          <a:p>
            <a:r>
              <a:rPr lang="en-US" dirty="0"/>
              <a:t>Generated</a:t>
            </a:r>
          </a:p>
        </p:txBody>
      </p:sp>
      <p:pic>
        <p:nvPicPr>
          <p:cNvPr id="9" name="Picture 8">
            <a:extLst>
              <a:ext uri="{FF2B5EF4-FFF2-40B4-BE49-F238E27FC236}">
                <a16:creationId xmlns:a16="http://schemas.microsoft.com/office/drawing/2014/main" id="{33F7D5AE-699D-FE5C-595C-E0782D72D173}"/>
              </a:ext>
            </a:extLst>
          </p:cNvPr>
          <p:cNvPicPr>
            <a:picLocks noChangeAspect="1"/>
          </p:cNvPicPr>
          <p:nvPr/>
        </p:nvPicPr>
        <p:blipFill>
          <a:blip r:embed="rId3"/>
          <a:stretch>
            <a:fillRect/>
          </a:stretch>
        </p:blipFill>
        <p:spPr>
          <a:xfrm>
            <a:off x="9420040" y="2454322"/>
            <a:ext cx="2364937" cy="1497339"/>
          </a:xfrm>
          <a:prstGeom prst="rect">
            <a:avLst/>
          </a:prstGeom>
        </p:spPr>
      </p:pic>
      <p:sp>
        <p:nvSpPr>
          <p:cNvPr id="10" name="TextBox 9">
            <a:extLst>
              <a:ext uri="{FF2B5EF4-FFF2-40B4-BE49-F238E27FC236}">
                <a16:creationId xmlns:a16="http://schemas.microsoft.com/office/drawing/2014/main" id="{F0CBE17E-E506-D681-E7A5-57D614FC45E6}"/>
              </a:ext>
            </a:extLst>
          </p:cNvPr>
          <p:cNvSpPr txBox="1"/>
          <p:nvPr/>
        </p:nvSpPr>
        <p:spPr>
          <a:xfrm>
            <a:off x="10203872" y="2018976"/>
            <a:ext cx="1126374" cy="369332"/>
          </a:xfrm>
          <a:prstGeom prst="rect">
            <a:avLst/>
          </a:prstGeom>
          <a:noFill/>
        </p:spPr>
        <p:txBody>
          <a:bodyPr wrap="square" rtlCol="0">
            <a:spAutoFit/>
          </a:bodyPr>
          <a:lstStyle/>
          <a:p>
            <a:r>
              <a:rPr lang="en-US" dirty="0"/>
              <a:t>Original</a:t>
            </a:r>
          </a:p>
        </p:txBody>
      </p:sp>
      <p:sp>
        <p:nvSpPr>
          <p:cNvPr id="11" name="TextBox 10">
            <a:extLst>
              <a:ext uri="{FF2B5EF4-FFF2-40B4-BE49-F238E27FC236}">
                <a16:creationId xmlns:a16="http://schemas.microsoft.com/office/drawing/2014/main" id="{2D4762BF-294C-A3DE-54DF-5025902696D1}"/>
              </a:ext>
            </a:extLst>
          </p:cNvPr>
          <p:cNvSpPr txBox="1"/>
          <p:nvPr/>
        </p:nvSpPr>
        <p:spPr>
          <a:xfrm>
            <a:off x="4339244" y="1880892"/>
            <a:ext cx="42768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AIC:</a:t>
            </a:r>
          </a:p>
          <a:p>
            <a:pPr marL="742950" lvl="1" indent="-285750">
              <a:buFont typeface="Arial" panose="020B0604020202020204" pitchFamily="34" charset="0"/>
              <a:buChar char="•"/>
            </a:pPr>
            <a:r>
              <a:rPr lang="en-US" dirty="0"/>
              <a:t>2.213120</a:t>
            </a:r>
          </a:p>
          <a:p>
            <a:pPr marL="285750" indent="-285750">
              <a:buFont typeface="Arial" panose="020B0604020202020204" pitchFamily="34" charset="0"/>
              <a:buChar char="•"/>
            </a:pPr>
            <a:r>
              <a:rPr lang="en-US" dirty="0"/>
              <a:t>RMSE:</a:t>
            </a:r>
          </a:p>
          <a:p>
            <a:pPr marL="742950" lvl="1" indent="-285750">
              <a:buFont typeface="Arial" panose="020B0604020202020204" pitchFamily="34" charset="0"/>
              <a:buChar char="•"/>
            </a:pPr>
            <a:r>
              <a:rPr lang="en-US" dirty="0"/>
              <a:t>5-day rolling window 4.455</a:t>
            </a:r>
          </a:p>
          <a:p>
            <a:pPr marL="742950" lvl="1" indent="-285750">
              <a:buFont typeface="Arial" panose="020B0604020202020204" pitchFamily="34" charset="0"/>
              <a:buChar char="•"/>
            </a:pPr>
            <a:r>
              <a:rPr lang="en-US" dirty="0"/>
              <a:t>30-day rolling window 10.184</a:t>
            </a:r>
          </a:p>
          <a:p>
            <a:pPr marL="285750" indent="-285750">
              <a:buFont typeface="Arial" panose="020B0604020202020204" pitchFamily="34" charset="0"/>
              <a:buChar char="•"/>
            </a:pPr>
            <a:r>
              <a:rPr lang="en-US" dirty="0"/>
              <a:t>ASE:</a:t>
            </a:r>
          </a:p>
          <a:p>
            <a:pPr marL="742950" lvl="1" indent="-285750">
              <a:buFont typeface="Arial" panose="020B0604020202020204" pitchFamily="34" charset="0"/>
              <a:buChar char="•"/>
            </a:pPr>
            <a:r>
              <a:rPr lang="en-US" dirty="0"/>
              <a:t>5-day 57.6851</a:t>
            </a:r>
          </a:p>
          <a:p>
            <a:pPr marL="742950" lvl="1" indent="-285750">
              <a:buFont typeface="Arial" panose="020B0604020202020204" pitchFamily="34" charset="0"/>
              <a:buChar char="•"/>
            </a:pPr>
            <a:r>
              <a:rPr lang="en-US" dirty="0"/>
              <a:t>30-day 33.13971</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2723B0-9C5B-702C-1384-3328FB93D0C0}"/>
                  </a:ext>
                </a:extLst>
              </p:cNvPr>
              <p:cNvSpPr txBox="1"/>
              <p:nvPr/>
            </p:nvSpPr>
            <p:spPr>
              <a:xfrm>
                <a:off x="4339245" y="681644"/>
                <a:ext cx="4418214" cy="1223989"/>
              </a:xfrm>
              <a:prstGeom prst="rect">
                <a:avLst/>
              </a:prstGeom>
              <a:noFill/>
            </p:spPr>
            <p:txBody>
              <a:bodyPr wrap="square" rtlCol="0">
                <a:spAutoFit/>
              </a:bodyPr>
              <a:lstStyle/>
              <a:p>
                <a:r>
                  <a:rPr lang="en-US" dirty="0"/>
                  <a:t>FORMULA: </a:t>
                </a:r>
                <a14:m>
                  <m:oMath xmlns:m="http://schemas.openxmlformats.org/officeDocument/2006/math">
                    <m:r>
                      <a:rPr lang="en-US" sz="1800" i="0" smtClean="0">
                        <a:latin typeface="Cambria Math" panose="02040503050406030204" pitchFamily="18" charset="0"/>
                      </a:rPr>
                      <m:t>(1</m:t>
                    </m:r>
                    <m:r>
                      <m:rPr>
                        <m:nor/>
                      </m:rPr>
                      <a:rPr lang="en-US" b="0" i="1" smtClean="0"/>
                      <m:t>+</m:t>
                    </m:r>
                    <m:r>
                      <m:rPr>
                        <m:nor/>
                      </m:rPr>
                      <a:rPr lang="en-US" i="1"/>
                      <m:t>0.9173</m:t>
                    </m:r>
                    <m:r>
                      <m:rPr>
                        <m:nor/>
                      </m:rPr>
                      <a:rPr lang="en-US" b="0" i="1" smtClean="0"/>
                      <m:t>B</m:t>
                    </m:r>
                    <m:r>
                      <m:rPr>
                        <m:nor/>
                      </m:rPr>
                      <a:rPr lang="en-US" b="0" i="1" smtClean="0"/>
                      <m:t> + 0.0859</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2</m:t>
                        </m:r>
                      </m:sup>
                    </m:sSup>
                    <m:r>
                      <m:rPr>
                        <m:nor/>
                      </m:rPr>
                      <a:rPr lang="en-US" b="0" i="1" smtClean="0"/>
                      <m:t>+ </m:t>
                    </m:r>
                    <m:r>
                      <m:rPr>
                        <m:nor/>
                      </m:rPr>
                      <a:rPr lang="en-US" i="1"/>
                      <m:t>0.0955</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3</m:t>
                        </m:r>
                      </m:sup>
                    </m:sSup>
                    <m:r>
                      <m:rPr>
                        <m:nor/>
                      </m:rPr>
                      <a:rPr lang="en-US" b="0" i="1" smtClean="0"/>
                      <m:t>+ </m:t>
                    </m:r>
                    <m:r>
                      <m:rPr>
                        <m:nor/>
                      </m:rPr>
                      <a:rPr lang="en-US" i="1"/>
                      <m:t>0.0190</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4</m:t>
                        </m:r>
                      </m:sup>
                    </m:sSup>
                    <m:r>
                      <m:rPr>
                        <m:nor/>
                      </m:rPr>
                      <a:rPr lang="en-US" b="0" i="1" smtClean="0"/>
                      <m:t>− </m:t>
                    </m:r>
                    <m:r>
                      <m:rPr>
                        <m:nor/>
                      </m:rPr>
                      <a:rPr lang="en-US" i="1"/>
                      <m:t>0.0847</m:t>
                    </m:r>
                    <m:sSup>
                      <m:sSupPr>
                        <m:ctrlPr>
                          <a:rPr lang="en-US" sz="1800" i="1" dirty="0">
                            <a:latin typeface="Cambria Math" panose="02040503050406030204" pitchFamily="18" charset="0"/>
                          </a:rPr>
                        </m:ctrlPr>
                      </m:sSupPr>
                      <m:e>
                        <m:r>
                          <m:rPr>
                            <m:sty m:val="p"/>
                          </m:rPr>
                          <a:rPr lang="en-US" sz="1800" i="0">
                            <a:latin typeface="Cambria Math" panose="02040503050406030204" pitchFamily="18" charset="0"/>
                          </a:rPr>
                          <m:t>B</m:t>
                        </m:r>
                      </m:e>
                      <m:sup>
                        <m:r>
                          <a:rPr lang="en-US" sz="1800" b="0" i="0" smtClean="0">
                            <a:latin typeface="Cambria Math" panose="02040503050406030204" pitchFamily="18" charset="0"/>
                          </a:rPr>
                          <m:t>5</m:t>
                        </m:r>
                      </m:sup>
                    </m:sSup>
                    <m:r>
                      <a:rPr lang="en-US" sz="1800" i="0" dirty="0">
                        <a:latin typeface="Cambria Math" panose="02040503050406030204" pitchFamily="18" charset="0"/>
                      </a:rPr>
                      <m:t>)(1−</m:t>
                    </m:r>
                    <m:r>
                      <m:rPr>
                        <m:nor/>
                      </m:rPr>
                      <a:rPr lang="en-US" i="1"/>
                      <m:t>B</m:t>
                    </m:r>
                    <m:r>
                      <a:rPr lang="en-US" sz="1800" i="0" dirty="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i="0">
                            <a:latin typeface="Cambria Math" panose="02040503050406030204" pitchFamily="18" charset="0"/>
                          </a:rPr>
                          <m:t>X</m:t>
                        </m:r>
                      </m:e>
                      <m:sub>
                        <m:r>
                          <m:rPr>
                            <m:sty m:val="p"/>
                          </m:rPr>
                          <a:rPr lang="en-US" sz="1800" i="0">
                            <a:latin typeface="Cambria Math" panose="02040503050406030204" pitchFamily="18" charset="0"/>
                          </a:rPr>
                          <m:t>t</m:t>
                        </m:r>
                      </m:sub>
                    </m:sSub>
                    <m:r>
                      <a:rPr lang="en-US" sz="1800" i="0">
                        <a:latin typeface="Cambria Math" panose="02040503050406030204" pitchFamily="18" charset="0"/>
                      </a:rPr>
                      <m:t>=</m:t>
                    </m:r>
                    <m:sSub>
                      <m:sSubPr>
                        <m:ctrlPr>
                          <a:rPr lang="en-US" sz="1800" i="1">
                            <a:latin typeface="Cambria Math" panose="02040503050406030204" pitchFamily="18" charset="0"/>
                          </a:rPr>
                        </m:ctrlPr>
                      </m:sSubPr>
                      <m:e>
                        <m:r>
                          <a:rPr lang="en-US" sz="1800" i="0">
                            <a:latin typeface="Cambria Math" panose="02040503050406030204" pitchFamily="18" charset="0"/>
                          </a:rPr>
                          <m:t>(1</m:t>
                        </m:r>
                        <m:r>
                          <m:rPr>
                            <m:nor/>
                          </m:rPr>
                          <a:rPr lang="en-US" sz="1800"/>
                          <m:t>+ </m:t>
                        </m:r>
                        <m:r>
                          <a:rPr lang="en-US" sz="1800" b="0" i="1" smtClean="0">
                            <a:latin typeface="Cambria Math" panose="02040503050406030204" pitchFamily="18" charset="0"/>
                          </a:rPr>
                          <m:t>0</m:t>
                        </m:r>
                        <m:r>
                          <a:rPr lang="en-US" sz="1800" b="0" i="1" dirty="0" smtClean="0">
                            <a:latin typeface="Cambria Math" panose="02040503050406030204" pitchFamily="18" charset="0"/>
                          </a:rPr>
                          <m:t>.9326</m:t>
                        </m:r>
                        <m:r>
                          <a:rPr lang="en-US" sz="1800" i="0" dirty="0">
                            <a:latin typeface="Cambria Math" panose="02040503050406030204" pitchFamily="18" charset="0"/>
                          </a:rPr>
                          <m:t>)</m:t>
                        </m:r>
                        <m:r>
                          <m:rPr>
                            <m:sty m:val="p"/>
                          </m:rPr>
                          <a:rPr lang="en-US" sz="1800" i="0">
                            <a:latin typeface="Cambria Math" panose="02040503050406030204" pitchFamily="18" charset="0"/>
                          </a:rPr>
                          <m:t>a</m:t>
                        </m:r>
                      </m:e>
                      <m:sub>
                        <m:r>
                          <m:rPr>
                            <m:sty m:val="p"/>
                          </m:rPr>
                          <a:rPr lang="en-US" sz="1800" i="0">
                            <a:latin typeface="Cambria Math" panose="02040503050406030204" pitchFamily="18" charset="0"/>
                          </a:rPr>
                          <m:t>t</m:t>
                        </m:r>
                      </m:sub>
                    </m:sSub>
                  </m:oMath>
                </a14:m>
                <a:endParaRPr lang="en-US" sz="1800" dirty="0"/>
              </a:p>
              <a:p>
                <a:endParaRPr lang="en-US" dirty="0"/>
              </a:p>
            </p:txBody>
          </p:sp>
        </mc:Choice>
        <mc:Fallback xmlns="">
          <p:sp>
            <p:nvSpPr>
              <p:cNvPr id="16" name="TextBox 15">
                <a:extLst>
                  <a:ext uri="{FF2B5EF4-FFF2-40B4-BE49-F238E27FC236}">
                    <a16:creationId xmlns:a16="http://schemas.microsoft.com/office/drawing/2014/main" id="{362723B0-9C5B-702C-1384-3328FB93D0C0}"/>
                  </a:ext>
                </a:extLst>
              </p:cNvPr>
              <p:cNvSpPr txBox="1">
                <a:spLocks noRot="1" noChangeAspect="1" noMove="1" noResize="1" noEditPoints="1" noAdjustHandles="1" noChangeArrowheads="1" noChangeShapeType="1" noTextEdit="1"/>
              </p:cNvSpPr>
              <p:nvPr/>
            </p:nvSpPr>
            <p:spPr>
              <a:xfrm>
                <a:off x="4339245" y="681644"/>
                <a:ext cx="4418214" cy="1223989"/>
              </a:xfrm>
              <a:prstGeom prst="rect">
                <a:avLst/>
              </a:prstGeom>
              <a:blipFill>
                <a:blip r:embed="rId4"/>
                <a:stretch>
                  <a:fillRect l="-1241" t="-2985"/>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32F7333B-F088-C239-6D9F-E8B772C12985}"/>
              </a:ext>
            </a:extLst>
          </p:cNvPr>
          <p:cNvPicPr>
            <a:picLocks noChangeAspect="1"/>
          </p:cNvPicPr>
          <p:nvPr/>
        </p:nvPicPr>
        <p:blipFill>
          <a:blip r:embed="rId5"/>
          <a:stretch>
            <a:fillRect/>
          </a:stretch>
        </p:blipFill>
        <p:spPr>
          <a:xfrm>
            <a:off x="4463463" y="4639616"/>
            <a:ext cx="3088525" cy="1743349"/>
          </a:xfrm>
          <a:prstGeom prst="rect">
            <a:avLst/>
          </a:prstGeom>
        </p:spPr>
      </p:pic>
      <p:sp>
        <p:nvSpPr>
          <p:cNvPr id="19" name="TextBox 18">
            <a:extLst>
              <a:ext uri="{FF2B5EF4-FFF2-40B4-BE49-F238E27FC236}">
                <a16:creationId xmlns:a16="http://schemas.microsoft.com/office/drawing/2014/main" id="{9D762301-D6FE-5894-CA26-C05B31C648AF}"/>
              </a:ext>
            </a:extLst>
          </p:cNvPr>
          <p:cNvSpPr txBox="1"/>
          <p:nvPr/>
        </p:nvSpPr>
        <p:spPr>
          <a:xfrm>
            <a:off x="5128160" y="6329480"/>
            <a:ext cx="1759129" cy="369332"/>
          </a:xfrm>
          <a:prstGeom prst="rect">
            <a:avLst/>
          </a:prstGeom>
          <a:noFill/>
        </p:spPr>
        <p:txBody>
          <a:bodyPr wrap="square" rtlCol="0">
            <a:spAutoFit/>
          </a:bodyPr>
          <a:lstStyle/>
          <a:p>
            <a:r>
              <a:rPr lang="en-US" dirty="0"/>
              <a:t>30-day forecast</a:t>
            </a:r>
          </a:p>
        </p:txBody>
      </p:sp>
      <p:pic>
        <p:nvPicPr>
          <p:cNvPr id="22" name="Picture 21">
            <a:extLst>
              <a:ext uri="{FF2B5EF4-FFF2-40B4-BE49-F238E27FC236}">
                <a16:creationId xmlns:a16="http://schemas.microsoft.com/office/drawing/2014/main" id="{C42C1D68-6D07-D375-A4E4-6BB2E7B1AEE8}"/>
              </a:ext>
            </a:extLst>
          </p:cNvPr>
          <p:cNvPicPr>
            <a:picLocks noChangeAspect="1"/>
          </p:cNvPicPr>
          <p:nvPr/>
        </p:nvPicPr>
        <p:blipFill>
          <a:blip r:embed="rId6"/>
          <a:stretch>
            <a:fillRect/>
          </a:stretch>
        </p:blipFill>
        <p:spPr>
          <a:xfrm>
            <a:off x="7947388" y="4675321"/>
            <a:ext cx="2945303" cy="1671938"/>
          </a:xfrm>
          <a:prstGeom prst="rect">
            <a:avLst/>
          </a:prstGeom>
        </p:spPr>
      </p:pic>
      <p:sp>
        <p:nvSpPr>
          <p:cNvPr id="23" name="TextBox 22">
            <a:extLst>
              <a:ext uri="{FF2B5EF4-FFF2-40B4-BE49-F238E27FC236}">
                <a16:creationId xmlns:a16="http://schemas.microsoft.com/office/drawing/2014/main" id="{013DFCA4-A8C2-46B3-5715-1A70F62DA749}"/>
              </a:ext>
            </a:extLst>
          </p:cNvPr>
          <p:cNvSpPr txBox="1"/>
          <p:nvPr/>
        </p:nvSpPr>
        <p:spPr>
          <a:xfrm>
            <a:off x="8616142" y="6329480"/>
            <a:ext cx="1759129" cy="369332"/>
          </a:xfrm>
          <a:prstGeom prst="rect">
            <a:avLst/>
          </a:prstGeom>
          <a:noFill/>
        </p:spPr>
        <p:txBody>
          <a:bodyPr wrap="square" rtlCol="0">
            <a:spAutoFit/>
          </a:bodyPr>
          <a:lstStyle/>
          <a:p>
            <a:r>
              <a:rPr lang="en-US" dirty="0"/>
              <a:t>5-day forecast</a:t>
            </a:r>
          </a:p>
        </p:txBody>
      </p:sp>
    </p:spTree>
    <p:extLst>
      <p:ext uri="{BB962C8B-B14F-4D97-AF65-F5344CB8AC3E}">
        <p14:creationId xmlns:p14="http://schemas.microsoft.com/office/powerpoint/2010/main" val="8803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C98-3033-B0E3-9CB4-9CFB91EB53B6}"/>
              </a:ext>
            </a:extLst>
          </p:cNvPr>
          <p:cNvSpPr>
            <a:spLocks noGrp="1"/>
          </p:cNvSpPr>
          <p:nvPr>
            <p:ph type="title"/>
          </p:nvPr>
        </p:nvSpPr>
        <p:spPr/>
        <p:txBody>
          <a:bodyPr/>
          <a:lstStyle/>
          <a:p>
            <a:r>
              <a:rPr lang="en-US" dirty="0"/>
              <a:t>Model: ARMA(10,5)</a:t>
            </a:r>
          </a:p>
        </p:txBody>
      </p:sp>
      <p:sp>
        <p:nvSpPr>
          <p:cNvPr id="4" name="Text Placeholder 3">
            <a:extLst>
              <a:ext uri="{FF2B5EF4-FFF2-40B4-BE49-F238E27FC236}">
                <a16:creationId xmlns:a16="http://schemas.microsoft.com/office/drawing/2014/main" id="{CA621936-B8D4-0CCC-CB7E-4A5257F878E0}"/>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US" dirty="0"/>
              <a:t>Cochrane-Orcutt test</a:t>
            </a:r>
          </a:p>
          <a:p>
            <a:pPr marL="285750" indent="-285750">
              <a:buFont typeface="Arial" panose="020B0604020202020204" pitchFamily="34" charset="0"/>
              <a:buChar char="•"/>
            </a:pPr>
            <a:r>
              <a:rPr lang="en-US" dirty="0"/>
              <a:t>Phi: -0.322309522, 1.057487180, -0.055477750, -0.844429717, 0.488404731, 0.610026678, -0.002045086, -0.002878810, 0.046165984, 0.024858653</a:t>
            </a:r>
          </a:p>
          <a:p>
            <a:pPr marL="285750" indent="-285750">
              <a:buFont typeface="Arial" panose="020B0604020202020204" pitchFamily="34" charset="0"/>
              <a:buChar char="•"/>
            </a:pPr>
            <a:r>
              <a:rPr lang="en-US" dirty="0"/>
              <a:t>Theta: -1.2731792, -0.1666368, -0.2501280, -1.1441992, -0.6634130</a:t>
            </a:r>
          </a:p>
          <a:p>
            <a:pPr marL="285750" indent="-285750">
              <a:buFont typeface="Arial" panose="020B0604020202020204" pitchFamily="34" charset="0"/>
              <a:buChar char="•"/>
            </a:pPr>
            <a:r>
              <a:rPr lang="en-US" dirty="0"/>
              <a:t>White noise variance: 1.425081</a:t>
            </a:r>
          </a:p>
        </p:txBody>
      </p:sp>
      <p:sp>
        <p:nvSpPr>
          <p:cNvPr id="11" name="TextBox 10">
            <a:extLst>
              <a:ext uri="{FF2B5EF4-FFF2-40B4-BE49-F238E27FC236}">
                <a16:creationId xmlns:a16="http://schemas.microsoft.com/office/drawing/2014/main" id="{2D4762BF-294C-A3DE-54DF-5025902696D1}"/>
              </a:ext>
            </a:extLst>
          </p:cNvPr>
          <p:cNvSpPr txBox="1"/>
          <p:nvPr/>
        </p:nvSpPr>
        <p:spPr>
          <a:xfrm>
            <a:off x="4339244" y="1911325"/>
            <a:ext cx="42768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AIC:</a:t>
            </a:r>
          </a:p>
          <a:p>
            <a:pPr marL="742950" lvl="1" indent="-285750">
              <a:buFont typeface="Arial" panose="020B0604020202020204" pitchFamily="34" charset="0"/>
              <a:buChar char="•"/>
            </a:pPr>
            <a:r>
              <a:rPr lang="en-US" b="0" i="0" dirty="0">
                <a:solidFill>
                  <a:srgbClr val="000000"/>
                </a:solidFill>
                <a:effectLst/>
                <a:latin typeface="inherit"/>
              </a:rPr>
              <a:t>0.3617634</a:t>
            </a:r>
          </a:p>
          <a:p>
            <a:pPr marL="285750" indent="-285750">
              <a:buFont typeface="Arial" panose="020B0604020202020204" pitchFamily="34" charset="0"/>
              <a:buChar char="•"/>
            </a:pPr>
            <a:r>
              <a:rPr lang="en-US" dirty="0"/>
              <a:t>RMSE:</a:t>
            </a:r>
          </a:p>
          <a:p>
            <a:pPr marL="742950" lvl="1" indent="-285750">
              <a:buFont typeface="Arial" panose="020B0604020202020204" pitchFamily="34" charset="0"/>
              <a:buChar char="•"/>
            </a:pPr>
            <a:r>
              <a:rPr lang="en-US" dirty="0"/>
              <a:t>5-day rolling window 4.404</a:t>
            </a:r>
          </a:p>
          <a:p>
            <a:pPr marL="742950" lvl="1" indent="-285750">
              <a:buFont typeface="Arial" panose="020B0604020202020204" pitchFamily="34" charset="0"/>
              <a:buChar char="•"/>
            </a:pPr>
            <a:r>
              <a:rPr lang="en-US" dirty="0"/>
              <a:t>30-day rolling window 10.142</a:t>
            </a:r>
          </a:p>
          <a:p>
            <a:pPr marL="285750" indent="-285750">
              <a:buFont typeface="Arial" panose="020B0604020202020204" pitchFamily="34" charset="0"/>
              <a:buChar char="•"/>
            </a:pPr>
            <a:r>
              <a:rPr lang="en-US" dirty="0"/>
              <a:t>ASE:</a:t>
            </a:r>
          </a:p>
          <a:p>
            <a:pPr marL="742950" lvl="1" indent="-285750">
              <a:buFont typeface="Arial" panose="020B0604020202020204" pitchFamily="34" charset="0"/>
              <a:buChar char="•"/>
            </a:pPr>
            <a:r>
              <a:rPr lang="en-US" dirty="0"/>
              <a:t>5-day 53.289</a:t>
            </a:r>
          </a:p>
          <a:p>
            <a:pPr marL="742950" lvl="1" indent="-285750">
              <a:buFont typeface="Arial" panose="020B0604020202020204" pitchFamily="34" charset="0"/>
              <a:buChar char="•"/>
            </a:pPr>
            <a:r>
              <a:rPr lang="en-US" dirty="0"/>
              <a:t>30-day  29.171</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2723B0-9C5B-702C-1384-3328FB93D0C0}"/>
                  </a:ext>
                </a:extLst>
              </p:cNvPr>
              <p:cNvSpPr txBox="1"/>
              <p:nvPr/>
            </p:nvSpPr>
            <p:spPr>
              <a:xfrm>
                <a:off x="4339244" y="681644"/>
                <a:ext cx="6429894" cy="1206484"/>
              </a:xfrm>
              <a:prstGeom prst="rect">
                <a:avLst/>
              </a:prstGeom>
              <a:noFill/>
            </p:spPr>
            <p:txBody>
              <a:bodyPr wrap="square" rtlCol="0">
                <a:spAutoFit/>
              </a:bodyPr>
              <a:lstStyle/>
              <a:p>
                <a:r>
                  <a:rPr lang="en-US" dirty="0"/>
                  <a:t>FORMULA: </a:t>
                </a:r>
                <a14:m>
                  <m:oMath xmlns:m="http://schemas.openxmlformats.org/officeDocument/2006/math">
                    <m:r>
                      <a:rPr lang="en-US" sz="1800" i="0" smtClean="0">
                        <a:latin typeface="Cambria Math" panose="02040503050406030204" pitchFamily="18" charset="0"/>
                      </a:rPr>
                      <m:t>(1</m:t>
                    </m:r>
                    <m:r>
                      <m:rPr>
                        <m:nor/>
                      </m:rPr>
                      <a:rPr lang="en-US" sz="1800"/>
                      <m:t>+</m:t>
                    </m:r>
                    <m:r>
                      <a:rPr lang="en-US">
                        <a:latin typeface="Cambria Math" panose="02040503050406030204" pitchFamily="18" charset="0"/>
                      </a:rPr>
                      <m:t>0.3223</m:t>
                    </m:r>
                    <m:r>
                      <m:rPr>
                        <m:sty m:val="p"/>
                      </m:rPr>
                      <a:rPr lang="en-US" sz="1800" i="0">
                        <a:latin typeface="Cambria Math" panose="02040503050406030204" pitchFamily="18" charset="0"/>
                      </a:rPr>
                      <m:t>B</m:t>
                    </m:r>
                    <m:r>
                      <a:rPr lang="en-US" sz="1800" b="0" i="0" smtClean="0">
                        <a:latin typeface="Cambria Math" panose="02040503050406030204" pitchFamily="18" charset="0"/>
                      </a:rPr>
                      <m:t>−</m:t>
                    </m:r>
                  </m:oMath>
                </a14:m>
                <a:r>
                  <a:rPr lang="en-US" dirty="0">
                    <a:latin typeface="Cambria Math" panose="02040503050406030204" pitchFamily="18" charset="0"/>
                  </a:rPr>
                  <a:t> 1.0575</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2</m:t>
                        </m:r>
                      </m:sup>
                    </m:sSup>
                  </m:oMath>
                </a14:m>
                <a:r>
                  <a:rPr lang="en-US" dirty="0">
                    <a:latin typeface="Cambria Math" panose="02040503050406030204" pitchFamily="18" charset="0"/>
                  </a:rPr>
                  <a:t> + 0.0555</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3</m:t>
                        </m:r>
                      </m:sup>
                    </m:sSup>
                  </m:oMath>
                </a14:m>
                <a:r>
                  <a:rPr lang="en-US" dirty="0">
                    <a:latin typeface="Cambria Math" panose="02040503050406030204" pitchFamily="18" charset="0"/>
                  </a:rPr>
                  <a:t> + 0.8444</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4</m:t>
                        </m:r>
                      </m:sup>
                    </m:sSup>
                  </m:oMath>
                </a14:m>
                <a:r>
                  <a:rPr lang="en-US" dirty="0">
                    <a:latin typeface="Cambria Math" panose="02040503050406030204" pitchFamily="18" charset="0"/>
                  </a:rPr>
                  <a:t> </a:t>
                </a:r>
                <a14:m>
                  <m:oMath xmlns:m="http://schemas.openxmlformats.org/officeDocument/2006/math">
                    <m:r>
                      <a:rPr lang="en-US">
                        <a:latin typeface="Cambria Math" panose="02040503050406030204" pitchFamily="18" charset="0"/>
                      </a:rPr>
                      <m:t>−</m:t>
                    </m:r>
                  </m:oMath>
                </a14:m>
                <a:r>
                  <a:rPr lang="en-US" dirty="0">
                    <a:latin typeface="Cambria Math" panose="02040503050406030204" pitchFamily="18" charset="0"/>
                  </a:rPr>
                  <a:t>  0.4884</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5</m:t>
                        </m:r>
                      </m:sup>
                    </m:sSup>
                  </m:oMath>
                </a14:m>
                <a:r>
                  <a:rPr lang="en-US" dirty="0">
                    <a:latin typeface="Cambria Math" panose="02040503050406030204" pitchFamily="18" charset="0"/>
                  </a:rPr>
                  <a:t> </a:t>
                </a:r>
                <a14:m>
                  <m:oMath xmlns:m="http://schemas.openxmlformats.org/officeDocument/2006/math">
                    <m:r>
                      <a:rPr lang="en-US">
                        <a:latin typeface="Cambria Math" panose="02040503050406030204" pitchFamily="18" charset="0"/>
                      </a:rPr>
                      <m:t>−</m:t>
                    </m:r>
                  </m:oMath>
                </a14:m>
                <a:r>
                  <a:rPr lang="en-US" dirty="0">
                    <a:latin typeface="Cambria Math" panose="02040503050406030204" pitchFamily="18" charset="0"/>
                  </a:rPr>
                  <a:t>  0.6100</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6</m:t>
                        </m:r>
                      </m:sup>
                    </m:sSup>
                  </m:oMath>
                </a14:m>
                <a:r>
                  <a:rPr lang="en-US" dirty="0">
                    <a:latin typeface="Cambria Math" panose="02040503050406030204" pitchFamily="18" charset="0"/>
                  </a:rPr>
                  <a:t> + 0.0020</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7</m:t>
                        </m:r>
                      </m:sup>
                    </m:sSup>
                  </m:oMath>
                </a14:m>
                <a:r>
                  <a:rPr lang="en-US" dirty="0">
                    <a:latin typeface="Cambria Math" panose="02040503050406030204" pitchFamily="18" charset="0"/>
                  </a:rPr>
                  <a:t> + 0.0029</a:t>
                </a:r>
                <a14:m>
                  <m:oMath xmlns:m="http://schemas.openxmlformats.org/officeDocument/2006/math">
                    <m:sSup>
                      <m:sSupPr>
                        <m:ctrlPr>
                          <a:rPr lang="en-US" i="1" dirty="0" smtClean="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8</m:t>
                        </m:r>
                      </m:sup>
                    </m:sSup>
                  </m:oMath>
                </a14:m>
                <a:r>
                  <a:rPr lang="en-US" dirty="0">
                    <a:latin typeface="Cambria Math" panose="02040503050406030204" pitchFamily="18" charset="0"/>
                  </a:rPr>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 </m:t>
                    </m:r>
                  </m:oMath>
                </a14:m>
                <a:r>
                  <a:rPr lang="en-US" dirty="0">
                    <a:latin typeface="Cambria Math" panose="02040503050406030204" pitchFamily="18" charset="0"/>
                  </a:rPr>
                  <a:t>0.04617</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9</m:t>
                        </m:r>
                      </m:sup>
                    </m:sSup>
                  </m:oMath>
                </a14:m>
                <a:r>
                  <a:rPr lang="en-US" dirty="0">
                    <a:latin typeface="Cambria Math" panose="02040503050406030204" pitchFamily="18" charset="0"/>
                  </a:rPr>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 </m:t>
                    </m:r>
                  </m:oMath>
                </a14:m>
                <a:r>
                  <a:rPr lang="en-US" dirty="0">
                    <a:latin typeface="Cambria Math" panose="02040503050406030204" pitchFamily="18" charset="0"/>
                  </a:rPr>
                  <a:t>0.02485</a:t>
                </a:r>
                <a14:m>
                  <m:oMath xmlns:m="http://schemas.openxmlformats.org/officeDocument/2006/math">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10</m:t>
                        </m:r>
                      </m:sup>
                    </m:sSup>
                  </m:oMath>
                </a14:m>
                <a:r>
                  <a:rPr lang="en-US" dirty="0">
                    <a:latin typeface="Cambria Math" panose="02040503050406030204" pitchFamily="18" charset="0"/>
                  </a:rPr>
                  <a:t>)</a:t>
                </a:r>
                <a14:m>
                  <m:oMath xmlns:m="http://schemas.openxmlformats.org/officeDocument/2006/math">
                    <m:r>
                      <a:rPr lang="en-US" sz="1800" i="1" dirty="0" smtClean="0">
                        <a:latin typeface="Cambria Math" panose="02040503050406030204" pitchFamily="18" charset="0"/>
                      </a:rPr>
                      <m:t> </m:t>
                    </m:r>
                    <m:sSub>
                      <m:sSubPr>
                        <m:ctrlPr>
                          <a:rPr lang="en-US" sz="1800" i="1" smtClean="0">
                            <a:latin typeface="Cambria Math" panose="02040503050406030204" pitchFamily="18" charset="0"/>
                          </a:rPr>
                        </m:ctrlPr>
                      </m:sSubPr>
                      <m:e>
                        <m:r>
                          <m:rPr>
                            <m:sty m:val="p"/>
                          </m:rPr>
                          <a:rPr lang="en-US" sz="1800" i="0">
                            <a:latin typeface="Cambria Math" panose="02040503050406030204" pitchFamily="18" charset="0"/>
                          </a:rPr>
                          <m:t>X</m:t>
                        </m:r>
                      </m:e>
                      <m:sub>
                        <m:r>
                          <m:rPr>
                            <m:sty m:val="p"/>
                          </m:rPr>
                          <a:rPr lang="en-US" sz="1800" i="0">
                            <a:latin typeface="Cambria Math" panose="02040503050406030204" pitchFamily="18" charset="0"/>
                          </a:rPr>
                          <m:t>t</m:t>
                        </m:r>
                      </m:sub>
                    </m:sSub>
                    <m:r>
                      <a:rPr lang="en-US" sz="1800" i="0">
                        <a:latin typeface="Cambria Math" panose="02040503050406030204" pitchFamily="18" charset="0"/>
                      </a:rPr>
                      <m:t>=</m:t>
                    </m:r>
                    <m:sSub>
                      <m:sSubPr>
                        <m:ctrlPr>
                          <a:rPr lang="en-US" sz="1800" i="1">
                            <a:latin typeface="Cambria Math" panose="02040503050406030204" pitchFamily="18" charset="0"/>
                          </a:rPr>
                        </m:ctrlPr>
                      </m:sSubPr>
                      <m:e>
                        <m:r>
                          <a:rPr lang="en-US" sz="1800" i="0">
                            <a:latin typeface="Cambria Math" panose="02040503050406030204" pitchFamily="18" charset="0"/>
                          </a:rPr>
                          <m:t>(1</m:t>
                        </m:r>
                        <m:r>
                          <m:rPr>
                            <m:nor/>
                          </m:rPr>
                          <a:rPr lang="en-US" sz="1800"/>
                          <m:t>+</m:t>
                        </m:r>
                        <m:r>
                          <m:rPr>
                            <m:nor/>
                          </m:rPr>
                          <a:rPr lang="en-US" dirty="0"/>
                          <m:t>1.273</m:t>
                        </m:r>
                        <m:r>
                          <m:rPr>
                            <m:nor/>
                          </m:rPr>
                          <a:rPr lang="en-US" b="0" i="0" dirty="0" smtClean="0"/>
                          <m:t>1</m:t>
                        </m:r>
                        <m:r>
                          <m:rPr>
                            <m:nor/>
                          </m:rPr>
                          <a:rPr lang="en-US" b="0" i="0" dirty="0" smtClean="0"/>
                          <m:t>B</m:t>
                        </m:r>
                        <m:r>
                          <m:rPr>
                            <m:nor/>
                          </m:rPr>
                          <a:rPr lang="en-US" b="0" i="0" dirty="0" smtClean="0"/>
                          <m:t>+ 0.1667</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2</m:t>
                            </m:r>
                          </m:sup>
                        </m:sSup>
                        <m:r>
                          <m:rPr>
                            <m:nor/>
                          </m:rPr>
                          <a:rPr lang="en-US" b="0" i="0" dirty="0" smtClean="0"/>
                          <m:t>+ </m:t>
                        </m:r>
                        <m:r>
                          <m:rPr>
                            <m:nor/>
                          </m:rPr>
                          <a:rPr lang="en-US" dirty="0"/>
                          <m:t>0.2501</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3</m:t>
                            </m:r>
                          </m:sup>
                        </m:sSup>
                        <m:r>
                          <m:rPr>
                            <m:nor/>
                          </m:rPr>
                          <a:rPr lang="en-US" b="0" i="0" dirty="0" smtClean="0"/>
                          <m:t>+</m:t>
                        </m:r>
                        <m:r>
                          <m:rPr>
                            <m:nor/>
                          </m:rPr>
                          <a:rPr lang="en-US" dirty="0"/>
                          <m:t> 1.144</m:t>
                        </m:r>
                        <m:r>
                          <m:rPr>
                            <m:nor/>
                          </m:rPr>
                          <a:rPr lang="en-US" b="0" i="0" dirty="0" smtClean="0"/>
                          <m:t>2</m:t>
                        </m:r>
                        <m:sSup>
                          <m:sSupPr>
                            <m:ctrlPr>
                              <a:rPr lang="en-US" i="1" dirty="0">
                                <a:latin typeface="Cambria Math" panose="02040503050406030204" pitchFamily="18" charset="0"/>
                              </a:rPr>
                            </m:ctrlPr>
                          </m:sSupPr>
                          <m:e>
                            <m:r>
                              <m:rPr>
                                <m:sty m:val="p"/>
                              </m:rPr>
                              <a:rPr lang="en-US">
                                <a:latin typeface="Cambria Math" panose="02040503050406030204" pitchFamily="18" charset="0"/>
                              </a:rPr>
                              <m:t>B</m:t>
                            </m:r>
                          </m:e>
                          <m:sup>
                            <m:r>
                              <a:rPr lang="en-US" b="0" i="0" smtClean="0">
                                <a:latin typeface="Cambria Math" panose="02040503050406030204" pitchFamily="18" charset="0"/>
                              </a:rPr>
                              <m:t>4</m:t>
                            </m:r>
                          </m:sup>
                        </m:sSup>
                        <m:r>
                          <m:rPr>
                            <m:nor/>
                          </m:rPr>
                          <a:rPr lang="en-US" b="0" i="0" dirty="0" smtClean="0"/>
                          <m:t>+</m:t>
                        </m:r>
                        <m:r>
                          <m:rPr>
                            <m:nor/>
                          </m:rPr>
                          <a:rPr lang="en-US" dirty="0"/>
                          <m:t> 0.6634</m:t>
                        </m:r>
                        <m:sSup>
                          <m:sSupPr>
                            <m:ctrlPr>
                              <a:rPr lang="en-US" sz="1800" i="1" dirty="0">
                                <a:latin typeface="Cambria Math" panose="02040503050406030204" pitchFamily="18" charset="0"/>
                              </a:rPr>
                            </m:ctrlPr>
                          </m:sSupPr>
                          <m:e>
                            <m:r>
                              <m:rPr>
                                <m:sty m:val="p"/>
                              </m:rPr>
                              <a:rPr lang="en-US" sz="1800" i="0">
                                <a:latin typeface="Cambria Math" panose="02040503050406030204" pitchFamily="18" charset="0"/>
                              </a:rPr>
                              <m:t>B</m:t>
                            </m:r>
                          </m:e>
                          <m:sup>
                            <m:r>
                              <a:rPr lang="en-US" sz="1800" b="0" i="0" smtClean="0">
                                <a:latin typeface="Cambria Math" panose="02040503050406030204" pitchFamily="18" charset="0"/>
                              </a:rPr>
                              <m:t>5</m:t>
                            </m:r>
                          </m:sup>
                        </m:sSup>
                        <m:r>
                          <a:rPr lang="en-US" sz="1800" i="0" dirty="0">
                            <a:latin typeface="Cambria Math" panose="02040503050406030204" pitchFamily="18" charset="0"/>
                          </a:rPr>
                          <m:t>)</m:t>
                        </m:r>
                        <m:r>
                          <m:rPr>
                            <m:sty m:val="p"/>
                          </m:rPr>
                          <a:rPr lang="en-US" sz="1800" i="0">
                            <a:latin typeface="Cambria Math" panose="02040503050406030204" pitchFamily="18" charset="0"/>
                          </a:rPr>
                          <m:t>a</m:t>
                        </m:r>
                      </m:e>
                      <m:sub>
                        <m:r>
                          <m:rPr>
                            <m:sty m:val="p"/>
                          </m:rPr>
                          <a:rPr lang="en-US" sz="1800" i="0">
                            <a:latin typeface="Cambria Math" panose="02040503050406030204" pitchFamily="18" charset="0"/>
                          </a:rPr>
                          <m:t>t</m:t>
                        </m:r>
                      </m:sub>
                    </m:sSub>
                  </m:oMath>
                </a14:m>
                <a:endParaRPr lang="en-US" dirty="0"/>
              </a:p>
            </p:txBody>
          </p:sp>
        </mc:Choice>
        <mc:Fallback xmlns="">
          <p:sp>
            <p:nvSpPr>
              <p:cNvPr id="16" name="TextBox 15">
                <a:extLst>
                  <a:ext uri="{FF2B5EF4-FFF2-40B4-BE49-F238E27FC236}">
                    <a16:creationId xmlns:a16="http://schemas.microsoft.com/office/drawing/2014/main" id="{362723B0-9C5B-702C-1384-3328FB93D0C0}"/>
                  </a:ext>
                </a:extLst>
              </p:cNvPr>
              <p:cNvSpPr txBox="1">
                <a:spLocks noRot="1" noChangeAspect="1" noMove="1" noResize="1" noEditPoints="1" noAdjustHandles="1" noChangeArrowheads="1" noChangeShapeType="1" noTextEdit="1"/>
              </p:cNvSpPr>
              <p:nvPr/>
            </p:nvSpPr>
            <p:spPr>
              <a:xfrm>
                <a:off x="4339244" y="681644"/>
                <a:ext cx="6429894" cy="1206484"/>
              </a:xfrm>
              <a:prstGeom prst="rect">
                <a:avLst/>
              </a:prstGeom>
              <a:blipFill>
                <a:blip r:embed="rId2"/>
                <a:stretch>
                  <a:fillRect l="-853" t="-3535" b="-3535"/>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D762301-D6FE-5894-CA26-C05B31C648AF}"/>
              </a:ext>
            </a:extLst>
          </p:cNvPr>
          <p:cNvSpPr txBox="1"/>
          <p:nvPr/>
        </p:nvSpPr>
        <p:spPr>
          <a:xfrm>
            <a:off x="5216435" y="6252835"/>
            <a:ext cx="1759129" cy="369332"/>
          </a:xfrm>
          <a:prstGeom prst="rect">
            <a:avLst/>
          </a:prstGeom>
          <a:noFill/>
        </p:spPr>
        <p:txBody>
          <a:bodyPr wrap="square" rtlCol="0">
            <a:spAutoFit/>
          </a:bodyPr>
          <a:lstStyle/>
          <a:p>
            <a:r>
              <a:rPr lang="en-US" dirty="0"/>
              <a:t>30-day forecast</a:t>
            </a:r>
          </a:p>
        </p:txBody>
      </p:sp>
      <p:sp>
        <p:nvSpPr>
          <p:cNvPr id="23" name="TextBox 22">
            <a:extLst>
              <a:ext uri="{FF2B5EF4-FFF2-40B4-BE49-F238E27FC236}">
                <a16:creationId xmlns:a16="http://schemas.microsoft.com/office/drawing/2014/main" id="{013DFCA4-A8C2-46B3-5715-1A70F62DA749}"/>
              </a:ext>
            </a:extLst>
          </p:cNvPr>
          <p:cNvSpPr txBox="1"/>
          <p:nvPr/>
        </p:nvSpPr>
        <p:spPr>
          <a:xfrm>
            <a:off x="9309835" y="6252835"/>
            <a:ext cx="1759129" cy="369332"/>
          </a:xfrm>
          <a:prstGeom prst="rect">
            <a:avLst/>
          </a:prstGeom>
          <a:noFill/>
        </p:spPr>
        <p:txBody>
          <a:bodyPr wrap="square" rtlCol="0">
            <a:spAutoFit/>
          </a:bodyPr>
          <a:lstStyle/>
          <a:p>
            <a:r>
              <a:rPr lang="en-US" dirty="0"/>
              <a:t>5-day forecast</a:t>
            </a:r>
          </a:p>
        </p:txBody>
      </p:sp>
      <p:pic>
        <p:nvPicPr>
          <p:cNvPr id="12" name="Picture 11">
            <a:extLst>
              <a:ext uri="{FF2B5EF4-FFF2-40B4-BE49-F238E27FC236}">
                <a16:creationId xmlns:a16="http://schemas.microsoft.com/office/drawing/2014/main" id="{1618B63D-F30C-2218-1523-3B2670A59DC1}"/>
              </a:ext>
            </a:extLst>
          </p:cNvPr>
          <p:cNvPicPr>
            <a:picLocks noChangeAspect="1"/>
          </p:cNvPicPr>
          <p:nvPr/>
        </p:nvPicPr>
        <p:blipFill>
          <a:blip r:embed="rId3"/>
          <a:stretch>
            <a:fillRect/>
          </a:stretch>
        </p:blipFill>
        <p:spPr>
          <a:xfrm>
            <a:off x="8129848" y="4242846"/>
            <a:ext cx="3541442" cy="1935619"/>
          </a:xfrm>
          <a:prstGeom prst="rect">
            <a:avLst/>
          </a:prstGeom>
        </p:spPr>
      </p:pic>
      <p:pic>
        <p:nvPicPr>
          <p:cNvPr id="14" name="Picture 13">
            <a:extLst>
              <a:ext uri="{FF2B5EF4-FFF2-40B4-BE49-F238E27FC236}">
                <a16:creationId xmlns:a16="http://schemas.microsoft.com/office/drawing/2014/main" id="{28FC80D4-3A33-C48B-4C0D-E677AC0F6D5D}"/>
              </a:ext>
            </a:extLst>
          </p:cNvPr>
          <p:cNvPicPr>
            <a:picLocks noChangeAspect="1"/>
          </p:cNvPicPr>
          <p:nvPr/>
        </p:nvPicPr>
        <p:blipFill>
          <a:blip r:embed="rId4"/>
          <a:stretch>
            <a:fillRect/>
          </a:stretch>
        </p:blipFill>
        <p:spPr>
          <a:xfrm>
            <a:off x="4447383" y="4242846"/>
            <a:ext cx="3445625" cy="1896757"/>
          </a:xfrm>
          <a:prstGeom prst="rect">
            <a:avLst/>
          </a:prstGeom>
        </p:spPr>
      </p:pic>
    </p:spTree>
    <p:extLst>
      <p:ext uri="{BB962C8B-B14F-4D97-AF65-F5344CB8AC3E}">
        <p14:creationId xmlns:p14="http://schemas.microsoft.com/office/powerpoint/2010/main" val="70785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C98-3033-B0E3-9CB4-9CFB91EB53B6}"/>
              </a:ext>
            </a:extLst>
          </p:cNvPr>
          <p:cNvSpPr>
            <a:spLocks noGrp="1"/>
          </p:cNvSpPr>
          <p:nvPr>
            <p:ph type="title"/>
          </p:nvPr>
        </p:nvSpPr>
        <p:spPr/>
        <p:txBody>
          <a:bodyPr/>
          <a:lstStyle/>
          <a:p>
            <a:r>
              <a:rPr lang="en-US" dirty="0"/>
              <a:t>Model: var (Short term)</a:t>
            </a:r>
          </a:p>
        </p:txBody>
      </p:sp>
      <p:sp>
        <p:nvSpPr>
          <p:cNvPr id="4" name="Text Placeholder 3">
            <a:extLst>
              <a:ext uri="{FF2B5EF4-FFF2-40B4-BE49-F238E27FC236}">
                <a16:creationId xmlns:a16="http://schemas.microsoft.com/office/drawing/2014/main" id="{CA621936-B8D4-0CCC-CB7E-4A5257F878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Lagged all explanatory variables prior to incorporation into model</a:t>
            </a:r>
          </a:p>
        </p:txBody>
      </p:sp>
      <p:sp>
        <p:nvSpPr>
          <p:cNvPr id="11" name="TextBox 10">
            <a:extLst>
              <a:ext uri="{FF2B5EF4-FFF2-40B4-BE49-F238E27FC236}">
                <a16:creationId xmlns:a16="http://schemas.microsoft.com/office/drawing/2014/main" id="{2D4762BF-294C-A3DE-54DF-5025902696D1}"/>
              </a:ext>
            </a:extLst>
          </p:cNvPr>
          <p:cNvSpPr txBox="1"/>
          <p:nvPr/>
        </p:nvSpPr>
        <p:spPr>
          <a:xfrm>
            <a:off x="4339244" y="1911325"/>
            <a:ext cx="427689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BIC: 27.291 at p=5</a:t>
            </a:r>
          </a:p>
          <a:p>
            <a:pPr marL="285750" indent="-285750">
              <a:buFont typeface="Arial" panose="020B0604020202020204" pitchFamily="34" charset="0"/>
              <a:buChar char="•"/>
            </a:pPr>
            <a:r>
              <a:rPr lang="en-US" dirty="0"/>
              <a:t>ASE: 47.076</a:t>
            </a:r>
          </a:p>
          <a:p>
            <a:pPr marL="285750" indent="-285750">
              <a:buFont typeface="Arial" panose="020B0604020202020204" pitchFamily="34" charset="0"/>
              <a:buChar char="•"/>
            </a:pPr>
            <a:r>
              <a:rPr lang="en-US" dirty="0"/>
              <a:t>Explanatory variables </a:t>
            </a:r>
          </a:p>
          <a:p>
            <a:pPr marL="742950" lvl="1" indent="-285750">
              <a:buFont typeface="Arial" panose="020B0604020202020204" pitchFamily="34" charset="0"/>
              <a:buChar char="•"/>
            </a:pPr>
            <a:r>
              <a:rPr lang="en-US" dirty="0"/>
              <a:t>High</a:t>
            </a:r>
          </a:p>
          <a:p>
            <a:pPr marL="742950" lvl="1" indent="-285750">
              <a:buFont typeface="Arial" panose="020B0604020202020204" pitchFamily="34" charset="0"/>
              <a:buChar char="•"/>
            </a:pPr>
            <a:r>
              <a:rPr lang="en-US" dirty="0"/>
              <a:t>Low</a:t>
            </a:r>
          </a:p>
          <a:p>
            <a:pPr marL="742950" lvl="1" indent="-285750">
              <a:buFont typeface="Arial" panose="020B0604020202020204" pitchFamily="34" charset="0"/>
              <a:buChar char="•"/>
            </a:pPr>
            <a:r>
              <a:rPr lang="en-US" dirty="0"/>
              <a:t>Open</a:t>
            </a:r>
          </a:p>
          <a:p>
            <a:pPr marL="742950" lvl="1" indent="-285750">
              <a:buFont typeface="Arial" panose="020B0604020202020204" pitchFamily="34" charset="0"/>
              <a:buChar char="•"/>
            </a:pPr>
            <a:r>
              <a:rPr lang="en-US" dirty="0" err="1"/>
              <a:t>Adj.Close</a:t>
            </a:r>
            <a:endParaRPr lang="en-US" dirty="0"/>
          </a:p>
          <a:p>
            <a:pPr marL="742950" lvl="1" indent="-285750">
              <a:buFont typeface="Arial" panose="020B0604020202020204" pitchFamily="34" charset="0"/>
              <a:buChar char="•"/>
            </a:pPr>
            <a:r>
              <a:rPr lang="en-US" dirty="0"/>
              <a:t>Volume</a:t>
            </a:r>
          </a:p>
          <a:p>
            <a:pPr marL="742950" lvl="1" indent="-285750">
              <a:buFont typeface="Arial" panose="020B0604020202020204" pitchFamily="34" charset="0"/>
              <a:buChar char="•"/>
            </a:pPr>
            <a:r>
              <a:rPr lang="en-US" dirty="0" err="1"/>
              <a:t>PerChange</a:t>
            </a:r>
            <a:endParaRPr lang="en-US" dirty="0"/>
          </a:p>
          <a:p>
            <a:pPr marL="742950" lvl="1" indent="-285750">
              <a:buFont typeface="Arial" panose="020B0604020202020204" pitchFamily="34" charset="0"/>
              <a:buChar char="•"/>
            </a:pPr>
            <a:r>
              <a:rPr lang="en-US" dirty="0" err="1"/>
              <a:t>PerSwing</a:t>
            </a:r>
            <a:endParaRPr lang="en-US"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013DFCA4-A8C2-46B3-5715-1A70F62DA749}"/>
              </a:ext>
            </a:extLst>
          </p:cNvPr>
          <p:cNvSpPr txBox="1"/>
          <p:nvPr/>
        </p:nvSpPr>
        <p:spPr>
          <a:xfrm>
            <a:off x="9309835" y="6252835"/>
            <a:ext cx="1759129" cy="369332"/>
          </a:xfrm>
          <a:prstGeom prst="rect">
            <a:avLst/>
          </a:prstGeom>
          <a:noFill/>
        </p:spPr>
        <p:txBody>
          <a:bodyPr wrap="square" rtlCol="0">
            <a:spAutoFit/>
          </a:bodyPr>
          <a:lstStyle/>
          <a:p>
            <a:r>
              <a:rPr lang="en-US" dirty="0"/>
              <a:t>5-day forecast</a:t>
            </a:r>
          </a:p>
        </p:txBody>
      </p:sp>
      <p:pic>
        <p:nvPicPr>
          <p:cNvPr id="9" name="Picture 8">
            <a:extLst>
              <a:ext uri="{FF2B5EF4-FFF2-40B4-BE49-F238E27FC236}">
                <a16:creationId xmlns:a16="http://schemas.microsoft.com/office/drawing/2014/main" id="{3388C18D-B4E7-B61C-E093-8CA10817C787}"/>
              </a:ext>
            </a:extLst>
          </p:cNvPr>
          <p:cNvPicPr>
            <a:picLocks noChangeAspect="1"/>
          </p:cNvPicPr>
          <p:nvPr/>
        </p:nvPicPr>
        <p:blipFill>
          <a:blip r:embed="rId2"/>
          <a:stretch>
            <a:fillRect/>
          </a:stretch>
        </p:blipFill>
        <p:spPr>
          <a:xfrm>
            <a:off x="7755626" y="3361042"/>
            <a:ext cx="4276898" cy="2635513"/>
          </a:xfrm>
          <a:prstGeom prst="rect">
            <a:avLst/>
          </a:prstGeom>
        </p:spPr>
      </p:pic>
    </p:spTree>
    <p:extLst>
      <p:ext uri="{BB962C8B-B14F-4D97-AF65-F5344CB8AC3E}">
        <p14:creationId xmlns:p14="http://schemas.microsoft.com/office/powerpoint/2010/main" val="388449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C98-3033-B0E3-9CB4-9CFB91EB53B6}"/>
              </a:ext>
            </a:extLst>
          </p:cNvPr>
          <p:cNvSpPr>
            <a:spLocks noGrp="1"/>
          </p:cNvSpPr>
          <p:nvPr>
            <p:ph type="title"/>
          </p:nvPr>
        </p:nvSpPr>
        <p:spPr/>
        <p:txBody>
          <a:bodyPr/>
          <a:lstStyle/>
          <a:p>
            <a:r>
              <a:rPr lang="en-US" dirty="0"/>
              <a:t>Model: var (long term)</a:t>
            </a:r>
          </a:p>
        </p:txBody>
      </p:sp>
      <p:sp>
        <p:nvSpPr>
          <p:cNvPr id="4" name="Text Placeholder 3">
            <a:extLst>
              <a:ext uri="{FF2B5EF4-FFF2-40B4-BE49-F238E27FC236}">
                <a16:creationId xmlns:a16="http://schemas.microsoft.com/office/drawing/2014/main" id="{CA621936-B8D4-0CCC-CB7E-4A5257F878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Explanatory variables not lagged before incorporation into model </a:t>
            </a:r>
          </a:p>
        </p:txBody>
      </p:sp>
      <p:sp>
        <p:nvSpPr>
          <p:cNvPr id="11" name="TextBox 10">
            <a:extLst>
              <a:ext uri="{FF2B5EF4-FFF2-40B4-BE49-F238E27FC236}">
                <a16:creationId xmlns:a16="http://schemas.microsoft.com/office/drawing/2014/main" id="{2D4762BF-294C-A3DE-54DF-5025902696D1}"/>
              </a:ext>
            </a:extLst>
          </p:cNvPr>
          <p:cNvSpPr txBox="1"/>
          <p:nvPr/>
        </p:nvSpPr>
        <p:spPr>
          <a:xfrm>
            <a:off x="4339244" y="1911325"/>
            <a:ext cx="427689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BIC: 26.330 at p=2</a:t>
            </a:r>
          </a:p>
          <a:p>
            <a:pPr marL="285750" indent="-285750">
              <a:buFont typeface="Arial" panose="020B0604020202020204" pitchFamily="34" charset="0"/>
              <a:buChar char="•"/>
            </a:pPr>
            <a:r>
              <a:rPr lang="en-US" dirty="0"/>
              <a:t>ASE: 30.515</a:t>
            </a:r>
          </a:p>
          <a:p>
            <a:pPr marL="285750" indent="-285750">
              <a:buFont typeface="Arial" panose="020B0604020202020204" pitchFamily="34" charset="0"/>
              <a:buChar char="•"/>
            </a:pPr>
            <a:r>
              <a:rPr lang="en-US" dirty="0"/>
              <a:t>Explanatory variables </a:t>
            </a:r>
          </a:p>
          <a:p>
            <a:pPr marL="742950" lvl="1" indent="-285750">
              <a:buFont typeface="Arial" panose="020B0604020202020204" pitchFamily="34" charset="0"/>
              <a:buChar char="•"/>
            </a:pPr>
            <a:r>
              <a:rPr lang="en-US" dirty="0"/>
              <a:t>High</a:t>
            </a:r>
          </a:p>
          <a:p>
            <a:pPr marL="742950" lvl="1" indent="-285750">
              <a:buFont typeface="Arial" panose="020B0604020202020204" pitchFamily="34" charset="0"/>
              <a:buChar char="•"/>
            </a:pPr>
            <a:r>
              <a:rPr lang="en-US" dirty="0"/>
              <a:t>Low</a:t>
            </a:r>
          </a:p>
          <a:p>
            <a:pPr marL="742950" lvl="1" indent="-285750">
              <a:buFont typeface="Arial" panose="020B0604020202020204" pitchFamily="34" charset="0"/>
              <a:buChar char="•"/>
            </a:pPr>
            <a:r>
              <a:rPr lang="en-US" dirty="0"/>
              <a:t>Open</a:t>
            </a:r>
          </a:p>
          <a:p>
            <a:pPr marL="742950" lvl="1" indent="-285750">
              <a:buFont typeface="Arial" panose="020B0604020202020204" pitchFamily="34" charset="0"/>
              <a:buChar char="•"/>
            </a:pPr>
            <a:r>
              <a:rPr lang="en-US" dirty="0" err="1"/>
              <a:t>Adj.Close</a:t>
            </a:r>
            <a:endParaRPr lang="en-US" dirty="0"/>
          </a:p>
          <a:p>
            <a:pPr marL="742950" lvl="1" indent="-285750">
              <a:buFont typeface="Arial" panose="020B0604020202020204" pitchFamily="34" charset="0"/>
              <a:buChar char="•"/>
            </a:pPr>
            <a:r>
              <a:rPr lang="en-US" dirty="0"/>
              <a:t>Volume</a:t>
            </a:r>
          </a:p>
          <a:p>
            <a:pPr marL="742950" lvl="1" indent="-285750">
              <a:buFont typeface="Arial" panose="020B0604020202020204" pitchFamily="34" charset="0"/>
              <a:buChar char="•"/>
            </a:pPr>
            <a:r>
              <a:rPr lang="en-US" dirty="0" err="1"/>
              <a:t>PerChange</a:t>
            </a:r>
            <a:endParaRPr lang="en-US" dirty="0"/>
          </a:p>
          <a:p>
            <a:pPr marL="742950" lvl="1" indent="-285750">
              <a:buFont typeface="Arial" panose="020B0604020202020204" pitchFamily="34" charset="0"/>
              <a:buChar char="•"/>
            </a:pPr>
            <a:r>
              <a:rPr lang="en-US" dirty="0" err="1"/>
              <a:t>PerSwing</a:t>
            </a:r>
            <a:endParaRPr lang="en-US"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013DFCA4-A8C2-46B3-5715-1A70F62DA749}"/>
              </a:ext>
            </a:extLst>
          </p:cNvPr>
          <p:cNvSpPr txBox="1"/>
          <p:nvPr/>
        </p:nvSpPr>
        <p:spPr>
          <a:xfrm>
            <a:off x="9309835" y="6252835"/>
            <a:ext cx="1759129" cy="369332"/>
          </a:xfrm>
          <a:prstGeom prst="rect">
            <a:avLst/>
          </a:prstGeom>
          <a:noFill/>
        </p:spPr>
        <p:txBody>
          <a:bodyPr wrap="square" rtlCol="0">
            <a:spAutoFit/>
          </a:bodyPr>
          <a:lstStyle/>
          <a:p>
            <a:r>
              <a:rPr lang="en-US" dirty="0"/>
              <a:t>30-day forecast</a:t>
            </a:r>
          </a:p>
        </p:txBody>
      </p:sp>
      <p:pic>
        <p:nvPicPr>
          <p:cNvPr id="5" name="Picture 4">
            <a:extLst>
              <a:ext uri="{FF2B5EF4-FFF2-40B4-BE49-F238E27FC236}">
                <a16:creationId xmlns:a16="http://schemas.microsoft.com/office/drawing/2014/main" id="{3A19399E-9981-9BB0-19BC-B7E8D238232B}"/>
              </a:ext>
            </a:extLst>
          </p:cNvPr>
          <p:cNvPicPr>
            <a:picLocks noChangeAspect="1"/>
          </p:cNvPicPr>
          <p:nvPr/>
        </p:nvPicPr>
        <p:blipFill>
          <a:blip r:embed="rId2"/>
          <a:stretch>
            <a:fillRect/>
          </a:stretch>
        </p:blipFill>
        <p:spPr>
          <a:xfrm>
            <a:off x="7915107" y="3343759"/>
            <a:ext cx="4090049" cy="2541722"/>
          </a:xfrm>
          <a:prstGeom prst="rect">
            <a:avLst/>
          </a:prstGeom>
        </p:spPr>
      </p:pic>
    </p:spTree>
    <p:extLst>
      <p:ext uri="{BB962C8B-B14F-4D97-AF65-F5344CB8AC3E}">
        <p14:creationId xmlns:p14="http://schemas.microsoft.com/office/powerpoint/2010/main" val="13004268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{133593E7-9BAE-4E69-A799-92FDCD2D3235}tf33552983_win32</Template>
  <TotalTime>3406</TotalTime>
  <Words>552</Words>
  <Application>Microsoft Office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Cambria Math</vt:lpstr>
      <vt:lpstr>Franklin Gothic Book</vt:lpstr>
      <vt:lpstr>Franklin Gothic Demi</vt:lpstr>
      <vt:lpstr>inherit</vt:lpstr>
      <vt:lpstr>Wingdings 2</vt:lpstr>
      <vt:lpstr>DividendVTI</vt:lpstr>
      <vt:lpstr>DS6373 Timeseries Term Project</vt:lpstr>
      <vt:lpstr>Agenda</vt:lpstr>
      <vt:lpstr>Dataset Overview</vt:lpstr>
      <vt:lpstr>EDA</vt:lpstr>
      <vt:lpstr>EDA – AAPL</vt:lpstr>
      <vt:lpstr>Model: ARIMA(5,1,1)</vt:lpstr>
      <vt:lpstr>Model: ARMA(10,5)</vt:lpstr>
      <vt:lpstr>Model: var (Short term)</vt:lpstr>
      <vt:lpstr>Model: var (long term)</vt:lpstr>
      <vt:lpstr>Model: MLP</vt:lpstr>
      <vt:lpstr>Model: Ensemble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DS6373 Timeseries Eda</dc:title>
  <dc:creator>josh m</dc:creator>
  <cp:lastModifiedBy>josh m</cp:lastModifiedBy>
  <cp:revision>11</cp:revision>
  <dcterms:created xsi:type="dcterms:W3CDTF">2022-11-20T21:05:10Z</dcterms:created>
  <dcterms:modified xsi:type="dcterms:W3CDTF">2022-11-26T22:29:45Z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