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7" r:id="rId7"/>
    <p:sldId id="260" r:id="rId8"/>
    <p:sldId id="261"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19" autoAdjust="0"/>
  </p:normalViewPr>
  <p:slideViewPr>
    <p:cSldViewPr snapToGrid="0">
      <p:cViewPr varScale="1">
        <p:scale>
          <a:sx n="164" d="100"/>
          <a:sy n="164" d="100"/>
        </p:scale>
        <p:origin x="9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96262926-A67D-4E4E-9515-5EBC67F0B634}">
      <dgm:prSet/>
      <dgm:spPr/>
      <dgm:t>
        <a:bodyPr/>
        <a:lstStyle/>
        <a:p>
          <a:r>
            <a:rPr lang="en-US" dirty="0"/>
            <a:t>Dataset Overview</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Exploratory Data Analysis</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Future Strategy and Plans</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8DB5D7D5-6A1C-4ABC-8850-759A9D876047}">
      <dgm:prSet/>
      <dgm:spPr/>
      <dgm:t>
        <a:bodyPr/>
        <a:lstStyle/>
        <a:p>
          <a:endParaRPr lang="en-US" dirty="0"/>
        </a:p>
      </dgm:t>
    </dgm:pt>
    <dgm:pt modelId="{BD6E0A2E-99C8-4F5A-971A-CD211D1099FF}" type="sibTrans" cxnId="{C5202EE1-10E9-4076-9D55-9E0CF8B152AF}">
      <dgm:prSet/>
      <dgm:spPr/>
      <dgm:t>
        <a:bodyPr/>
        <a:lstStyle/>
        <a:p>
          <a:endParaRPr lang="en-US"/>
        </a:p>
      </dgm:t>
    </dgm:pt>
    <dgm:pt modelId="{D8874F40-D7B0-41DE-BB6F-A6014FEAB2D7}" type="parTrans" cxnId="{C5202EE1-10E9-4076-9D55-9E0CF8B152AF}">
      <dgm:prSet/>
      <dgm:spPr/>
      <dgm:t>
        <a:bodyPr/>
        <a:lstStyle/>
        <a:p>
          <a:endParaRPr lang="en-US"/>
        </a:p>
      </dgm:t>
    </dgm:pt>
    <dgm:pt modelId="{AFACDE9A-655B-4614-BB33-102D32AAFF5B}">
      <dgm:prSet/>
      <dgm:spPr/>
      <dgm:t>
        <a:bodyPr/>
        <a:lstStyle/>
        <a:p>
          <a:r>
            <a:rPr lang="en-US"/>
            <a:t>Models</a:t>
          </a:r>
          <a:endParaRPr lang="en-US" dirty="0"/>
        </a:p>
      </dgm:t>
    </dgm:pt>
    <dgm:pt modelId="{B75489F5-B9FC-42E6-A84D-48CA500BD31B}" type="parTrans" cxnId="{B9AB1F58-0CD0-41FC-A97C-0C93CA8F9A10}">
      <dgm:prSet/>
      <dgm:spPr/>
      <dgm:t>
        <a:bodyPr/>
        <a:lstStyle/>
        <a:p>
          <a:endParaRPr lang="en-US"/>
        </a:p>
      </dgm:t>
    </dgm:pt>
    <dgm:pt modelId="{25B3823D-65AC-4D61-9C2F-2DF9876E3A2D}" type="sibTrans" cxnId="{B9AB1F58-0CD0-41FC-A97C-0C93CA8F9A10}">
      <dgm:prSet/>
      <dgm:spPr/>
      <dgm:t>
        <a:bodyPr/>
        <a:lstStyle/>
        <a:p>
          <a:endParaRPr lang="en-US"/>
        </a:p>
      </dgm:t>
    </dgm:pt>
    <dgm:pt modelId="{6F4E6C3C-574C-4E54-947D-FF293457EF70}">
      <dgm:prSet/>
      <dgm:spPr/>
      <dgm:t>
        <a:bodyPr/>
        <a:lstStyle/>
        <a:p>
          <a:endParaRPr lang="en-US" dirty="0"/>
        </a:p>
      </dgm:t>
    </dgm:pt>
    <dgm:pt modelId="{F36C1AA0-4EEC-4970-8112-F6F220D3DABE}" type="parTrans" cxnId="{3887BB98-C01C-41E4-81FE-916F9441EE40}">
      <dgm:prSet/>
      <dgm:spPr/>
      <dgm:t>
        <a:bodyPr/>
        <a:lstStyle/>
        <a:p>
          <a:endParaRPr lang="en-US"/>
        </a:p>
      </dgm:t>
    </dgm:pt>
    <dgm:pt modelId="{0A022E7B-C4F0-4B95-BC88-7A5B109A4150}" type="sibTrans" cxnId="{3887BB98-C01C-41E4-81FE-916F9441EE40}">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1D3CB669-250E-4E13-A4D7-1E6C5F507642}" type="pres">
      <dgm:prSet presAssocID="{6F4E6C3C-574C-4E54-947D-FF293457EF70}" presName="composite1" presStyleCnt="0"/>
      <dgm:spPr/>
    </dgm:pt>
    <dgm:pt modelId="{591B8230-0752-4B83-90D5-B1575F443C20}" type="pres">
      <dgm:prSet presAssocID="{6F4E6C3C-574C-4E54-947D-FF293457EF70}" presName="parent1" presStyleLbl="alignNode1" presStyleIdx="2" presStyleCnt="4">
        <dgm:presLayoutVars>
          <dgm:chMax val="1"/>
          <dgm:chPref val="1"/>
          <dgm:bulletEnabled val="1"/>
        </dgm:presLayoutVars>
      </dgm:prSet>
      <dgm:spPr/>
    </dgm:pt>
    <dgm:pt modelId="{6D1EFD53-3095-4F7A-A9C3-FF9C335D53E2}" type="pres">
      <dgm:prSet presAssocID="{6F4E6C3C-574C-4E54-947D-FF293457EF70}" presName="Childtext1" presStyleLbl="revTx" presStyleIdx="2" presStyleCnt="4">
        <dgm:presLayoutVars>
          <dgm:bulletEnabled val="1"/>
        </dgm:presLayoutVars>
      </dgm:prSet>
      <dgm:spPr/>
    </dgm:pt>
    <dgm:pt modelId="{EA32864B-9F14-4CE6-8AC6-6B11BEC0EE61}" type="pres">
      <dgm:prSet presAssocID="{6F4E6C3C-574C-4E54-947D-FF293457EF70}" presName="ConnectLine1" presStyleLbl="sibTrans1D1" presStyleIdx="2" presStyleCnt="4"/>
      <dgm:spPr>
        <a:noFill/>
        <a:ln w="12700" cap="rnd" cmpd="sng" algn="ctr">
          <a:solidFill>
            <a:schemeClr val="accent1">
              <a:shade val="90000"/>
              <a:hueOff val="297474"/>
              <a:satOff val="-5735"/>
              <a:lumOff val="18749"/>
              <a:alphaOff val="0"/>
            </a:schemeClr>
          </a:solidFill>
          <a:prstDash val="dash"/>
        </a:ln>
        <a:effectLst/>
      </dgm:spPr>
    </dgm:pt>
    <dgm:pt modelId="{FDC80BBD-D1E2-4E6A-A301-B5E1204C55F9}" type="pres">
      <dgm:prSet presAssocID="{6F4E6C3C-574C-4E54-947D-FF293457EF70}" presName="ConnectLineEnd1" presStyleLbl="lnNode1" presStyleIdx="2" presStyleCnt="4"/>
      <dgm:spPr/>
    </dgm:pt>
    <dgm:pt modelId="{BB3C6979-4E3A-4CE9-AFE0-5648A46F64AF}" type="pres">
      <dgm:prSet presAssocID="{6F4E6C3C-574C-4E54-947D-FF293457EF70}" presName="EmptyPane1" presStyleCnt="0"/>
      <dgm:spPr/>
    </dgm:pt>
    <dgm:pt modelId="{2FD1D545-95AB-4D8D-A2FB-FD401EC09CAB}" type="pres">
      <dgm:prSet presAssocID="{0A022E7B-C4F0-4B95-BC88-7A5B109A4150}"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3"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3" presStyleCnt="4">
        <dgm:presLayoutVars>
          <dgm:bulletEnabled val="1"/>
        </dgm:presLayoutVars>
      </dgm:prSet>
      <dgm:spPr/>
    </dgm:pt>
    <dgm:pt modelId="{440E9361-37D2-4157-AF38-7B49AD23708B}" type="pres">
      <dgm:prSet presAssocID="{09C152DA-7620-4852-8162-A77EC3609F3F}" presName="ConnectLine1" presStyleLbl="sibTrans1D1" presStyleIdx="3"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3" presStyleCnt="4"/>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4DB34C22-227F-4379-803D-59E63DB6AADB}" type="presOf" srcId="{AFACDE9A-655B-4614-BB33-102D32AAFF5B}" destId="{6D1EFD53-3095-4F7A-A9C3-FF9C335D53E2}"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B9AB1F58-0CD0-41FC-A97C-0C93CA8F9A10}" srcId="{6F4E6C3C-574C-4E54-947D-FF293457EF70}" destId="{AFACDE9A-655B-4614-BB33-102D32AAFF5B}" srcOrd="0" destOrd="0" parTransId="{B75489F5-B9FC-42E6-A84D-48CA500BD31B}" sibTransId="{25B3823D-65AC-4D61-9C2F-2DF9876E3A2D}"/>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3" destOrd="0" parTransId="{9F6D14C0-6C82-4CBD-8D6D-B0E117B6F2ED}" sibTransId="{0AE8D36D-0F0F-4206-AE39-0A2D73987B68}"/>
    <dgm:cxn modelId="{3887BB98-C01C-41E4-81FE-916F9441EE40}" srcId="{6A70FD8F-0050-42E3-8B3A-6ED7CFB9852E}" destId="{6F4E6C3C-574C-4E54-947D-FF293457EF70}" srcOrd="2" destOrd="0" parTransId="{F36C1AA0-4EEC-4970-8112-F6F220D3DABE}" sibTransId="{0A022E7B-C4F0-4B95-BC88-7A5B109A4150}"/>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4C445BFC-E6FA-4511-9B08-7728D423C774}" type="presOf" srcId="{6F4E6C3C-574C-4E54-947D-FF293457EF70}" destId="{591B8230-0752-4B83-90D5-B1575F443C20}"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9D03F0F6-99F2-4D5E-B48F-B33AA95F6B57}" type="presParOf" srcId="{AB52B3CC-6563-466D-BFC3-9B6B5AFA0881}" destId="{1D3CB669-250E-4E13-A4D7-1E6C5F507642}" srcOrd="4" destOrd="0" presId="urn:microsoft.com/office/officeart/2016/7/layout/RoundedRectangleTimeline"/>
    <dgm:cxn modelId="{F0F208EC-9741-474E-B302-203FF9B36567}" type="presParOf" srcId="{1D3CB669-250E-4E13-A4D7-1E6C5F507642}" destId="{591B8230-0752-4B83-90D5-B1575F443C20}" srcOrd="0" destOrd="0" presId="urn:microsoft.com/office/officeart/2016/7/layout/RoundedRectangleTimeline"/>
    <dgm:cxn modelId="{40D38408-FBB8-4EEF-88D9-0798333443AB}" type="presParOf" srcId="{1D3CB669-250E-4E13-A4D7-1E6C5F507642}" destId="{6D1EFD53-3095-4F7A-A9C3-FF9C335D53E2}" srcOrd="1" destOrd="0" presId="urn:microsoft.com/office/officeart/2016/7/layout/RoundedRectangleTimeline"/>
    <dgm:cxn modelId="{67CF7DFD-1964-4B67-946B-B69335E3A360}" type="presParOf" srcId="{1D3CB669-250E-4E13-A4D7-1E6C5F507642}" destId="{EA32864B-9F14-4CE6-8AC6-6B11BEC0EE61}" srcOrd="2" destOrd="0" presId="urn:microsoft.com/office/officeart/2016/7/layout/RoundedRectangleTimeline"/>
    <dgm:cxn modelId="{AD3AE1F9-BCAA-4667-AFD2-A9532351E07E}" type="presParOf" srcId="{1D3CB669-250E-4E13-A4D7-1E6C5F507642}" destId="{FDC80BBD-D1E2-4E6A-A301-B5E1204C55F9}" srcOrd="3" destOrd="0" presId="urn:microsoft.com/office/officeart/2016/7/layout/RoundedRectangleTimeline"/>
    <dgm:cxn modelId="{A35D7311-2484-4E49-A731-75A344149309}" type="presParOf" srcId="{1D3CB669-250E-4E13-A4D7-1E6C5F507642}" destId="{BB3C6979-4E3A-4CE9-AFE0-5648A46F64AF}" srcOrd="4" destOrd="0" presId="urn:microsoft.com/office/officeart/2016/7/layout/RoundedRectangleTimeline"/>
    <dgm:cxn modelId="{D6A6FE9C-414F-4683-B5E0-2F0BA8E80F90}" type="presParOf" srcId="{AB52B3CC-6563-466D-BFC3-9B6B5AFA0881}" destId="{2FD1D545-95AB-4D8D-A2FB-FD401EC09CAB}" srcOrd="5" destOrd="0" presId="urn:microsoft.com/office/officeart/2016/7/layout/RoundedRectangleTimeline"/>
    <dgm:cxn modelId="{1F4A4777-E935-453F-A5B9-015C6946FC6A}" type="presParOf" srcId="{AB52B3CC-6563-466D-BFC3-9B6B5AFA0881}" destId="{3E3E944D-A6EC-4962-9AC1-C585A4F97BDA}" srcOrd="6"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Dataset Overview</a:t>
          </a: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kern="1200" dirty="0"/>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Exploratory Data Analysis</a:t>
          </a: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1B8230-0752-4B83-90D5-B1575F443C20}">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kern="1200" dirty="0"/>
        </a:p>
      </dsp:txBody>
      <dsp:txXfrm>
        <a:off x="5514975" y="1635204"/>
        <a:ext cx="2362175" cy="363378"/>
      </dsp:txXfrm>
    </dsp:sp>
    <dsp:sp modelId="{6D1EFD53-3095-4F7A-A9C3-FF9C335D53E2}">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a:t>Models</a:t>
          </a:r>
          <a:endParaRPr lang="en-US" sz="1800" kern="1200" dirty="0"/>
        </a:p>
      </dsp:txBody>
      <dsp:txXfrm>
        <a:off x="4727583" y="0"/>
        <a:ext cx="3936959" cy="1271825"/>
      </dsp:txXfrm>
    </dsp:sp>
    <dsp:sp modelId="{EA32864B-9F14-4CE6-8AC6-6B11BEC0EE61}">
      <dsp:nvSpPr>
        <dsp:cNvPr id="0" name=""/>
        <dsp:cNvSpPr/>
      </dsp:nvSpPr>
      <dsp:spPr>
        <a:xfrm>
          <a:off x="6696062" y="1344501"/>
          <a:ext cx="0" cy="290702"/>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FDC80BBD-D1E2-4E6A-A301-B5E1204C55F9}">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7877151" y="1652943"/>
        <a:ext cx="2344436" cy="327900"/>
      </dsp:txXfrm>
    </dsp:sp>
    <dsp:sp modelId="{B4723E2A-4FF1-452A-BD25-8EC364F15A6F}">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Future Strategy and Plans</a:t>
          </a:r>
        </a:p>
      </dsp:txBody>
      <dsp:txXfrm>
        <a:off x="7089758" y="2361961"/>
        <a:ext cx="3936959" cy="1271825"/>
      </dsp:txXfrm>
    </dsp:sp>
    <dsp:sp modelId="{440E9361-37D2-4157-AF38-7B49AD23708B}">
      <dsp:nvSpPr>
        <dsp:cNvPr id="0" name=""/>
        <dsp:cNvSpPr/>
      </dsp:nvSpPr>
      <dsp:spPr>
        <a:xfrm>
          <a:off x="9058238" y="1998582"/>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DS6373 Timeseries Term Project Eda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55000" lnSpcReduction="20000"/>
          </a:bodyPr>
          <a:lstStyle/>
          <a:p>
            <a:r>
              <a:rPr lang="en-US" dirty="0"/>
              <a:t>Josh Mitchell</a:t>
            </a:r>
          </a:p>
          <a:p>
            <a:r>
              <a:rPr lang="en-US" dirty="0"/>
              <a:t>Gowtham Katta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Agenda</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24903626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9957-8193-CA35-CBE6-E669D94B5836}"/>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3AB21446-426F-08DF-67B7-D2A18624A890}"/>
              </a:ext>
            </a:extLst>
          </p:cNvPr>
          <p:cNvSpPr>
            <a:spLocks noGrp="1"/>
          </p:cNvSpPr>
          <p:nvPr>
            <p:ph idx="1"/>
          </p:nvPr>
        </p:nvSpPr>
        <p:spPr>
          <a:xfrm>
            <a:off x="581192" y="2340864"/>
            <a:ext cx="4909441" cy="3634486"/>
          </a:xfrm>
        </p:spPr>
        <p:txBody>
          <a:bodyPr/>
          <a:lstStyle/>
          <a:p>
            <a:pPr marL="285750" indent="-285750">
              <a:buFont typeface="Arial" panose="020B0604020202020204" pitchFamily="34" charset="0"/>
              <a:buChar char="•"/>
            </a:pPr>
            <a:r>
              <a:rPr lang="en-US" dirty="0"/>
              <a:t>The dataset consists of stock data between 2006-01-03 and 2022-11-14. </a:t>
            </a:r>
          </a:p>
          <a:p>
            <a:pPr marL="285750" indent="-285750">
              <a:buFont typeface="Arial" panose="020B0604020202020204" pitchFamily="34" charset="0"/>
              <a:buChar char="•"/>
            </a:pPr>
            <a:r>
              <a:rPr lang="en-US" dirty="0"/>
              <a:t>29 different stocks were chosen (4247 per stock).</a:t>
            </a:r>
          </a:p>
          <a:p>
            <a:pPr marL="285750" indent="-285750">
              <a:buFont typeface="Arial" panose="020B0604020202020204" pitchFamily="34" charset="0"/>
              <a:buChar char="•"/>
            </a:pPr>
            <a:r>
              <a:rPr lang="en-US" dirty="0"/>
              <a:t>123163 observations</a:t>
            </a:r>
          </a:p>
          <a:p>
            <a:pPr marL="285750" indent="-285750">
              <a:buFont typeface="Arial" panose="020B0604020202020204" pitchFamily="34" charset="0"/>
              <a:buChar char="•"/>
            </a:pPr>
            <a:r>
              <a:rPr lang="en-US" dirty="0"/>
              <a:t>9 explanatory variables</a:t>
            </a:r>
          </a:p>
          <a:p>
            <a:pPr marL="285750" indent="-285750">
              <a:buFont typeface="Arial" panose="020B0604020202020204" pitchFamily="34" charset="0"/>
              <a:buChar char="•"/>
            </a:pPr>
            <a:r>
              <a:rPr lang="en-US" dirty="0"/>
              <a:t>Response: Close</a:t>
            </a:r>
          </a:p>
        </p:txBody>
      </p:sp>
      <p:sp>
        <p:nvSpPr>
          <p:cNvPr id="4" name="Content Placeholder 2">
            <a:extLst>
              <a:ext uri="{FF2B5EF4-FFF2-40B4-BE49-F238E27FC236}">
                <a16:creationId xmlns:a16="http://schemas.microsoft.com/office/drawing/2014/main" id="{4FA6B280-4FAA-01DC-B830-F4ED362E53C3}"/>
              </a:ext>
            </a:extLst>
          </p:cNvPr>
          <p:cNvSpPr txBox="1">
            <a:spLocks/>
          </p:cNvSpPr>
          <p:nvPr/>
        </p:nvSpPr>
        <p:spPr>
          <a:xfrm>
            <a:off x="5856892" y="1757563"/>
            <a:ext cx="6250441" cy="465821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Dataset Variables:</a:t>
            </a:r>
          </a:p>
          <a:p>
            <a:pPr lvl="1"/>
            <a:r>
              <a:rPr lang="en-US" dirty="0"/>
              <a:t>Date - In format: </a:t>
            </a:r>
            <a:r>
              <a:rPr lang="en-US" dirty="0" err="1"/>
              <a:t>yyyy</a:t>
            </a:r>
            <a:r>
              <a:rPr lang="en-US" dirty="0"/>
              <a:t>-mm-dd</a:t>
            </a:r>
          </a:p>
          <a:p>
            <a:pPr lvl="1"/>
            <a:r>
              <a:rPr lang="en-US" dirty="0"/>
              <a:t>High - Highest price reached in the day in USD</a:t>
            </a:r>
          </a:p>
          <a:p>
            <a:pPr lvl="1"/>
            <a:r>
              <a:rPr lang="en-US" dirty="0"/>
              <a:t>Low - Lowest price reached in the day in USD</a:t>
            </a:r>
          </a:p>
          <a:p>
            <a:pPr lvl="1"/>
            <a:r>
              <a:rPr lang="en-US" dirty="0"/>
              <a:t>Open - Price of the stock at market open in USD</a:t>
            </a:r>
          </a:p>
          <a:p>
            <a:pPr lvl="1"/>
            <a:r>
              <a:rPr lang="en-US" dirty="0"/>
              <a:t>Close - Price of the stock at market close in USD</a:t>
            </a:r>
          </a:p>
          <a:p>
            <a:pPr lvl="1"/>
            <a:r>
              <a:rPr lang="en-US" dirty="0"/>
              <a:t>Volume - Number of shares traded</a:t>
            </a:r>
          </a:p>
          <a:p>
            <a:pPr lvl="1"/>
            <a:r>
              <a:rPr lang="en-US" dirty="0" err="1"/>
              <a:t>Adj.Close</a:t>
            </a:r>
            <a:r>
              <a:rPr lang="en-US" dirty="0"/>
              <a:t> - Closing price adjusted for splits and dividend distributions</a:t>
            </a:r>
          </a:p>
          <a:p>
            <a:pPr lvl="1"/>
            <a:r>
              <a:rPr lang="en-US" dirty="0" err="1"/>
              <a:t>PerChange</a:t>
            </a:r>
            <a:r>
              <a:rPr lang="en-US" dirty="0"/>
              <a:t> - Percentage change in stock price between Open and Close. </a:t>
            </a:r>
          </a:p>
          <a:p>
            <a:pPr lvl="1"/>
            <a:r>
              <a:rPr lang="en-US" dirty="0" err="1"/>
              <a:t>PerSwing</a:t>
            </a:r>
            <a:r>
              <a:rPr lang="en-US" dirty="0"/>
              <a:t> - Percentage change in stock price between High and Low. </a:t>
            </a:r>
          </a:p>
          <a:p>
            <a:pPr lvl="1"/>
            <a:r>
              <a:rPr lang="en-US" dirty="0"/>
              <a:t>Name - Stock ticker name (29 different stocks)</a:t>
            </a:r>
          </a:p>
        </p:txBody>
      </p:sp>
    </p:spTree>
    <p:extLst>
      <p:ext uri="{BB962C8B-B14F-4D97-AF65-F5344CB8AC3E}">
        <p14:creationId xmlns:p14="http://schemas.microsoft.com/office/powerpoint/2010/main" val="77536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269A-06B0-23C0-1294-C2BC05959B25}"/>
              </a:ext>
            </a:extLst>
          </p:cNvPr>
          <p:cNvSpPr>
            <a:spLocks noGrp="1"/>
          </p:cNvSpPr>
          <p:nvPr>
            <p:ph type="title"/>
          </p:nvPr>
        </p:nvSpPr>
        <p:spPr/>
        <p:txBody>
          <a:bodyPr/>
          <a:lstStyle/>
          <a:p>
            <a:r>
              <a:rPr lang="en-US" dirty="0"/>
              <a:t>EDA</a:t>
            </a:r>
          </a:p>
        </p:txBody>
      </p:sp>
      <p:sp>
        <p:nvSpPr>
          <p:cNvPr id="4" name="Text Placeholder 3">
            <a:extLst>
              <a:ext uri="{FF2B5EF4-FFF2-40B4-BE49-F238E27FC236}">
                <a16:creationId xmlns:a16="http://schemas.microsoft.com/office/drawing/2014/main" id="{46E97BCC-857B-3A22-C0BA-A4F8CE485DC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Investigated pair plots across all levels of the Name factor showed consistent correlation between High, Low, Open, Close, and </a:t>
            </a:r>
            <a:r>
              <a:rPr lang="en-US" dirty="0" err="1"/>
              <a:t>Adj.Close</a:t>
            </a:r>
            <a:r>
              <a:rPr lang="en-US" dirty="0"/>
              <a:t>. </a:t>
            </a:r>
          </a:p>
          <a:p>
            <a:pPr marL="285750" indent="-285750">
              <a:buFont typeface="Arial" panose="020B0604020202020204" pitchFamily="34" charset="0"/>
              <a:buChar char="•"/>
            </a:pPr>
            <a:r>
              <a:rPr lang="en-US" dirty="0"/>
              <a:t>Sufficient differences existed between Name factor levels to force us to focus on a single stock (AAPL). </a:t>
            </a:r>
          </a:p>
          <a:p>
            <a:pPr marL="285750" indent="-285750">
              <a:buFont typeface="Arial" panose="020B0604020202020204" pitchFamily="34" charset="0"/>
              <a:buChar char="•"/>
            </a:pPr>
            <a:endParaRPr lang="en-US" dirty="0"/>
          </a:p>
        </p:txBody>
      </p:sp>
      <p:pic>
        <p:nvPicPr>
          <p:cNvPr id="6" name="Content Placeholder 10">
            <a:extLst>
              <a:ext uri="{FF2B5EF4-FFF2-40B4-BE49-F238E27FC236}">
                <a16:creationId xmlns:a16="http://schemas.microsoft.com/office/drawing/2014/main" id="{58C9A8ED-D010-C18E-F45B-EBEC38FC664C}"/>
              </a:ext>
            </a:extLst>
          </p:cNvPr>
          <p:cNvPicPr>
            <a:picLocks noChangeAspect="1"/>
          </p:cNvPicPr>
          <p:nvPr/>
        </p:nvPicPr>
        <p:blipFill>
          <a:blip r:embed="rId2"/>
          <a:stretch>
            <a:fillRect/>
          </a:stretch>
        </p:blipFill>
        <p:spPr>
          <a:xfrm>
            <a:off x="6096000" y="735358"/>
            <a:ext cx="4839780" cy="2935287"/>
          </a:xfrm>
          <a:prstGeom prst="rect">
            <a:avLst/>
          </a:prstGeom>
        </p:spPr>
      </p:pic>
      <p:pic>
        <p:nvPicPr>
          <p:cNvPr id="7" name="Content Placeholder 9">
            <a:extLst>
              <a:ext uri="{FF2B5EF4-FFF2-40B4-BE49-F238E27FC236}">
                <a16:creationId xmlns:a16="http://schemas.microsoft.com/office/drawing/2014/main" id="{584810A2-4631-2E7A-5947-E439EF6AC667}"/>
              </a:ext>
            </a:extLst>
          </p:cNvPr>
          <p:cNvPicPr>
            <a:picLocks noChangeAspect="1"/>
          </p:cNvPicPr>
          <p:nvPr/>
        </p:nvPicPr>
        <p:blipFill>
          <a:blip r:embed="rId3"/>
          <a:stretch>
            <a:fillRect/>
          </a:stretch>
        </p:blipFill>
        <p:spPr>
          <a:xfrm>
            <a:off x="6095999" y="3741304"/>
            <a:ext cx="4839779" cy="2935287"/>
          </a:xfrm>
          <a:prstGeom prst="rect">
            <a:avLst/>
          </a:prstGeom>
        </p:spPr>
      </p:pic>
    </p:spTree>
    <p:extLst>
      <p:ext uri="{BB962C8B-B14F-4D97-AF65-F5344CB8AC3E}">
        <p14:creationId xmlns:p14="http://schemas.microsoft.com/office/powerpoint/2010/main" val="250812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E968-85DC-4CE2-09F2-C09F0D8DB50E}"/>
              </a:ext>
            </a:extLst>
          </p:cNvPr>
          <p:cNvSpPr>
            <a:spLocks noGrp="1"/>
          </p:cNvSpPr>
          <p:nvPr>
            <p:ph type="title"/>
          </p:nvPr>
        </p:nvSpPr>
        <p:spPr/>
        <p:txBody>
          <a:bodyPr/>
          <a:lstStyle/>
          <a:p>
            <a:r>
              <a:rPr lang="en-US" dirty="0"/>
              <a:t>EDA – AAPL</a:t>
            </a:r>
          </a:p>
        </p:txBody>
      </p:sp>
      <p:sp>
        <p:nvSpPr>
          <p:cNvPr id="3" name="Text Placeholder 2">
            <a:extLst>
              <a:ext uri="{FF2B5EF4-FFF2-40B4-BE49-F238E27FC236}">
                <a16:creationId xmlns:a16="http://schemas.microsoft.com/office/drawing/2014/main" id="{B2D3B50E-18A2-1CF9-8ACC-133EEF91773C}"/>
              </a:ext>
            </a:extLst>
          </p:cNvPr>
          <p:cNvSpPr>
            <a:spLocks noGrp="1"/>
          </p:cNvSpPr>
          <p:nvPr>
            <p:ph type="body" idx="1"/>
          </p:nvPr>
        </p:nvSpPr>
        <p:spPr/>
        <p:txBody>
          <a:bodyPr/>
          <a:lstStyle/>
          <a:p>
            <a:r>
              <a:rPr lang="en-US" dirty="0"/>
              <a:t>AAPL ACF and Realization Behavior</a:t>
            </a:r>
          </a:p>
        </p:txBody>
      </p:sp>
      <p:sp>
        <p:nvSpPr>
          <p:cNvPr id="5" name="Text Placeholder 4">
            <a:extLst>
              <a:ext uri="{FF2B5EF4-FFF2-40B4-BE49-F238E27FC236}">
                <a16:creationId xmlns:a16="http://schemas.microsoft.com/office/drawing/2014/main" id="{751FCABF-CEE9-7010-6802-419ECE229342}"/>
              </a:ext>
            </a:extLst>
          </p:cNvPr>
          <p:cNvSpPr>
            <a:spLocks noGrp="1"/>
          </p:cNvSpPr>
          <p:nvPr>
            <p:ph type="body" sz="quarter" idx="3"/>
          </p:nvPr>
        </p:nvSpPr>
        <p:spPr>
          <a:xfrm>
            <a:off x="3327006" y="6152347"/>
            <a:ext cx="2961572" cy="553373"/>
          </a:xfrm>
        </p:spPr>
        <p:txBody>
          <a:bodyPr/>
          <a:lstStyle/>
          <a:p>
            <a:r>
              <a:rPr lang="en-US" dirty="0"/>
              <a:t>AAPL 365 Day Restricted</a:t>
            </a:r>
          </a:p>
        </p:txBody>
      </p:sp>
      <p:pic>
        <p:nvPicPr>
          <p:cNvPr id="30" name="Content Placeholder 28">
            <a:extLst>
              <a:ext uri="{FF2B5EF4-FFF2-40B4-BE49-F238E27FC236}">
                <a16:creationId xmlns:a16="http://schemas.microsoft.com/office/drawing/2014/main" id="{CE0BB5AD-D458-EDE0-675F-4B5693B6B3AB}"/>
              </a:ext>
            </a:extLst>
          </p:cNvPr>
          <p:cNvPicPr>
            <a:picLocks noGrp="1" noChangeAspect="1"/>
          </p:cNvPicPr>
          <p:nvPr>
            <p:ph sz="quarter" idx="4"/>
          </p:nvPr>
        </p:nvPicPr>
        <p:blipFill>
          <a:blip r:embed="rId2"/>
          <a:stretch>
            <a:fillRect/>
          </a:stretch>
        </p:blipFill>
        <p:spPr>
          <a:xfrm>
            <a:off x="2891995" y="3916656"/>
            <a:ext cx="3658029" cy="2258767"/>
          </a:xfrm>
        </p:spPr>
      </p:pic>
      <p:sp>
        <p:nvSpPr>
          <p:cNvPr id="35" name="Content Placeholder 34">
            <a:extLst>
              <a:ext uri="{FF2B5EF4-FFF2-40B4-BE49-F238E27FC236}">
                <a16:creationId xmlns:a16="http://schemas.microsoft.com/office/drawing/2014/main" id="{6ECDE486-EE4C-E572-16F1-D941A75ABD24}"/>
              </a:ext>
            </a:extLst>
          </p:cNvPr>
          <p:cNvSpPr>
            <a:spLocks noGrp="1"/>
          </p:cNvSpPr>
          <p:nvPr>
            <p:ph sz="half" idx="2"/>
          </p:nvPr>
        </p:nvSpPr>
        <p:spPr/>
        <p:txBody>
          <a:bodyPr/>
          <a:lstStyle/>
          <a:p>
            <a:r>
              <a:rPr lang="en-US" dirty="0"/>
              <a:t>Non-cyclic wandering behavior with strong correlation between data values that are near each other in time</a:t>
            </a:r>
          </a:p>
          <a:p>
            <a:pPr lvl="1"/>
            <a:r>
              <a:rPr lang="en-US" dirty="0"/>
              <a:t>Non-stationary</a:t>
            </a:r>
          </a:p>
          <a:p>
            <a:endParaRPr lang="en-US" dirty="0"/>
          </a:p>
        </p:txBody>
      </p:sp>
      <p:pic>
        <p:nvPicPr>
          <p:cNvPr id="37" name="Picture 36">
            <a:extLst>
              <a:ext uri="{FF2B5EF4-FFF2-40B4-BE49-F238E27FC236}">
                <a16:creationId xmlns:a16="http://schemas.microsoft.com/office/drawing/2014/main" id="{02DD3D1F-B78D-8698-3576-FA01E320560F}"/>
              </a:ext>
            </a:extLst>
          </p:cNvPr>
          <p:cNvPicPr>
            <a:picLocks noChangeAspect="1"/>
          </p:cNvPicPr>
          <p:nvPr/>
        </p:nvPicPr>
        <p:blipFill>
          <a:blip r:embed="rId3"/>
          <a:stretch>
            <a:fillRect/>
          </a:stretch>
        </p:blipFill>
        <p:spPr>
          <a:xfrm>
            <a:off x="6857166" y="654844"/>
            <a:ext cx="3760830" cy="2333581"/>
          </a:xfrm>
          <a:prstGeom prst="rect">
            <a:avLst/>
          </a:prstGeom>
        </p:spPr>
      </p:pic>
      <p:sp>
        <p:nvSpPr>
          <p:cNvPr id="38" name="Text Placeholder 4">
            <a:extLst>
              <a:ext uri="{FF2B5EF4-FFF2-40B4-BE49-F238E27FC236}">
                <a16:creationId xmlns:a16="http://schemas.microsoft.com/office/drawing/2014/main" id="{70DDC2F7-EC14-A41B-020E-99074AB97D4A}"/>
              </a:ext>
            </a:extLst>
          </p:cNvPr>
          <p:cNvSpPr txBox="1">
            <a:spLocks/>
          </p:cNvSpPr>
          <p:nvPr/>
        </p:nvSpPr>
        <p:spPr>
          <a:xfrm>
            <a:off x="7205394" y="3018734"/>
            <a:ext cx="2961572"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dirty="0"/>
              <a:t>AAPL Full Time Range</a:t>
            </a:r>
          </a:p>
        </p:txBody>
      </p:sp>
      <p:pic>
        <p:nvPicPr>
          <p:cNvPr id="40" name="Picture 39">
            <a:extLst>
              <a:ext uri="{FF2B5EF4-FFF2-40B4-BE49-F238E27FC236}">
                <a16:creationId xmlns:a16="http://schemas.microsoft.com/office/drawing/2014/main" id="{D75ACE60-D98B-159F-C547-D3391B054182}"/>
              </a:ext>
            </a:extLst>
          </p:cNvPr>
          <p:cNvPicPr>
            <a:picLocks noChangeAspect="1"/>
          </p:cNvPicPr>
          <p:nvPr/>
        </p:nvPicPr>
        <p:blipFill>
          <a:blip r:embed="rId4"/>
          <a:stretch>
            <a:fillRect/>
          </a:stretch>
        </p:blipFill>
        <p:spPr>
          <a:xfrm>
            <a:off x="6940300" y="3916656"/>
            <a:ext cx="3594562" cy="2115673"/>
          </a:xfrm>
          <a:prstGeom prst="rect">
            <a:avLst/>
          </a:prstGeom>
        </p:spPr>
      </p:pic>
      <p:sp>
        <p:nvSpPr>
          <p:cNvPr id="41" name="Text Placeholder 4">
            <a:extLst>
              <a:ext uri="{FF2B5EF4-FFF2-40B4-BE49-F238E27FC236}">
                <a16:creationId xmlns:a16="http://schemas.microsoft.com/office/drawing/2014/main" id="{84FBD5A8-F466-70AD-B169-53BEE8188C3E}"/>
              </a:ext>
            </a:extLst>
          </p:cNvPr>
          <p:cNvSpPr txBox="1">
            <a:spLocks/>
          </p:cNvSpPr>
          <p:nvPr/>
        </p:nvSpPr>
        <p:spPr>
          <a:xfrm>
            <a:off x="7256795" y="6128342"/>
            <a:ext cx="2961572"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dirty="0"/>
              <a:t>AAPL ACF (1-B) Removed</a:t>
            </a:r>
          </a:p>
        </p:txBody>
      </p:sp>
    </p:spTree>
    <p:extLst>
      <p:ext uri="{BB962C8B-B14F-4D97-AF65-F5344CB8AC3E}">
        <p14:creationId xmlns:p14="http://schemas.microsoft.com/office/powerpoint/2010/main" val="400266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C98-3033-B0E3-9CB4-9CFB91EB53B6}"/>
              </a:ext>
            </a:extLst>
          </p:cNvPr>
          <p:cNvSpPr>
            <a:spLocks noGrp="1"/>
          </p:cNvSpPr>
          <p:nvPr>
            <p:ph type="title"/>
          </p:nvPr>
        </p:nvSpPr>
        <p:spPr/>
        <p:txBody>
          <a:bodyPr/>
          <a:lstStyle/>
          <a:p>
            <a:r>
              <a:rPr lang="en-US" dirty="0"/>
              <a:t>Model: ARIMA(5,1,1)</a:t>
            </a:r>
          </a:p>
        </p:txBody>
      </p:sp>
      <p:pic>
        <p:nvPicPr>
          <p:cNvPr id="6" name="Content Placeholder 5">
            <a:extLst>
              <a:ext uri="{FF2B5EF4-FFF2-40B4-BE49-F238E27FC236}">
                <a16:creationId xmlns:a16="http://schemas.microsoft.com/office/drawing/2014/main" id="{DD88F5B4-984D-5DA7-74B2-42642808013E}"/>
              </a:ext>
            </a:extLst>
          </p:cNvPr>
          <p:cNvPicPr>
            <a:picLocks noGrp="1" noChangeAspect="1"/>
          </p:cNvPicPr>
          <p:nvPr>
            <p:ph idx="1"/>
          </p:nvPr>
        </p:nvPicPr>
        <p:blipFill>
          <a:blip r:embed="rId2"/>
          <a:stretch>
            <a:fillRect/>
          </a:stretch>
        </p:blipFill>
        <p:spPr>
          <a:xfrm>
            <a:off x="9420040" y="586430"/>
            <a:ext cx="2364937" cy="1459908"/>
          </a:xfrm>
        </p:spPr>
      </p:pic>
      <p:sp>
        <p:nvSpPr>
          <p:cNvPr id="4" name="Text Placeholder 3">
            <a:extLst>
              <a:ext uri="{FF2B5EF4-FFF2-40B4-BE49-F238E27FC236}">
                <a16:creationId xmlns:a16="http://schemas.microsoft.com/office/drawing/2014/main" id="{CA621936-B8D4-0CCC-CB7E-4A5257F878E0}"/>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t>Ljung</a:t>
            </a:r>
            <a:r>
              <a:rPr lang="en-US" dirty="0"/>
              <a:t>-Box test</a:t>
            </a:r>
          </a:p>
          <a:p>
            <a:pPr marL="285750" indent="-285750">
              <a:buFont typeface="Arial" panose="020B0604020202020204" pitchFamily="34" charset="0"/>
              <a:buChar char="•"/>
            </a:pPr>
            <a:r>
              <a:rPr lang="en-US" dirty="0"/>
              <a:t>Phi: -0.9173, -0.0859, -0.0955, -0.0190, 0.0847 </a:t>
            </a:r>
          </a:p>
          <a:p>
            <a:pPr marL="285750" indent="-285750">
              <a:buFont typeface="Arial" panose="020B0604020202020204" pitchFamily="34" charset="0"/>
              <a:buChar char="•"/>
            </a:pPr>
            <a:r>
              <a:rPr lang="en-US" dirty="0"/>
              <a:t>Theta: -0.9326 </a:t>
            </a:r>
          </a:p>
          <a:p>
            <a:pPr marL="285750" indent="-285750">
              <a:buFont typeface="Arial" panose="020B0604020202020204" pitchFamily="34" charset="0"/>
              <a:buChar char="•"/>
            </a:pPr>
            <a:r>
              <a:rPr lang="en-US" dirty="0"/>
              <a:t>White noise variance: 8.799178</a:t>
            </a:r>
          </a:p>
        </p:txBody>
      </p:sp>
      <p:sp>
        <p:nvSpPr>
          <p:cNvPr id="7" name="TextBox 6">
            <a:extLst>
              <a:ext uri="{FF2B5EF4-FFF2-40B4-BE49-F238E27FC236}">
                <a16:creationId xmlns:a16="http://schemas.microsoft.com/office/drawing/2014/main" id="{6593C24C-FB81-B338-6CB0-9EF1B4CB4D08}"/>
              </a:ext>
            </a:extLst>
          </p:cNvPr>
          <p:cNvSpPr txBox="1"/>
          <p:nvPr/>
        </p:nvSpPr>
        <p:spPr>
          <a:xfrm>
            <a:off x="10067029" y="4030071"/>
            <a:ext cx="1278774" cy="369332"/>
          </a:xfrm>
          <a:prstGeom prst="rect">
            <a:avLst/>
          </a:prstGeom>
          <a:noFill/>
        </p:spPr>
        <p:txBody>
          <a:bodyPr wrap="square" rtlCol="0">
            <a:spAutoFit/>
          </a:bodyPr>
          <a:lstStyle/>
          <a:p>
            <a:r>
              <a:rPr lang="en-US" dirty="0"/>
              <a:t>Generated</a:t>
            </a:r>
          </a:p>
        </p:txBody>
      </p:sp>
      <p:pic>
        <p:nvPicPr>
          <p:cNvPr id="9" name="Picture 8">
            <a:extLst>
              <a:ext uri="{FF2B5EF4-FFF2-40B4-BE49-F238E27FC236}">
                <a16:creationId xmlns:a16="http://schemas.microsoft.com/office/drawing/2014/main" id="{33F7D5AE-699D-FE5C-595C-E0782D72D173}"/>
              </a:ext>
            </a:extLst>
          </p:cNvPr>
          <p:cNvPicPr>
            <a:picLocks noChangeAspect="1"/>
          </p:cNvPicPr>
          <p:nvPr/>
        </p:nvPicPr>
        <p:blipFill>
          <a:blip r:embed="rId3"/>
          <a:stretch>
            <a:fillRect/>
          </a:stretch>
        </p:blipFill>
        <p:spPr>
          <a:xfrm>
            <a:off x="9420040" y="2454322"/>
            <a:ext cx="2364937" cy="1497339"/>
          </a:xfrm>
          <a:prstGeom prst="rect">
            <a:avLst/>
          </a:prstGeom>
        </p:spPr>
      </p:pic>
      <p:sp>
        <p:nvSpPr>
          <p:cNvPr id="10" name="TextBox 9">
            <a:extLst>
              <a:ext uri="{FF2B5EF4-FFF2-40B4-BE49-F238E27FC236}">
                <a16:creationId xmlns:a16="http://schemas.microsoft.com/office/drawing/2014/main" id="{F0CBE17E-E506-D681-E7A5-57D614FC45E6}"/>
              </a:ext>
            </a:extLst>
          </p:cNvPr>
          <p:cNvSpPr txBox="1"/>
          <p:nvPr/>
        </p:nvSpPr>
        <p:spPr>
          <a:xfrm>
            <a:off x="10203872" y="2018976"/>
            <a:ext cx="1126374" cy="369332"/>
          </a:xfrm>
          <a:prstGeom prst="rect">
            <a:avLst/>
          </a:prstGeom>
          <a:noFill/>
        </p:spPr>
        <p:txBody>
          <a:bodyPr wrap="square" rtlCol="0">
            <a:spAutoFit/>
          </a:bodyPr>
          <a:lstStyle/>
          <a:p>
            <a:r>
              <a:rPr lang="en-US" dirty="0"/>
              <a:t>Original</a:t>
            </a:r>
          </a:p>
        </p:txBody>
      </p:sp>
      <p:sp>
        <p:nvSpPr>
          <p:cNvPr id="11" name="TextBox 10">
            <a:extLst>
              <a:ext uri="{FF2B5EF4-FFF2-40B4-BE49-F238E27FC236}">
                <a16:creationId xmlns:a16="http://schemas.microsoft.com/office/drawing/2014/main" id="{2D4762BF-294C-A3DE-54DF-5025902696D1}"/>
              </a:ext>
            </a:extLst>
          </p:cNvPr>
          <p:cNvSpPr txBox="1"/>
          <p:nvPr/>
        </p:nvSpPr>
        <p:spPr>
          <a:xfrm>
            <a:off x="4339244" y="1880892"/>
            <a:ext cx="42768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AIC:</a:t>
            </a:r>
          </a:p>
          <a:p>
            <a:pPr marL="742950" lvl="1" indent="-285750">
              <a:buFont typeface="Arial" panose="020B0604020202020204" pitchFamily="34" charset="0"/>
              <a:buChar char="•"/>
            </a:pPr>
            <a:r>
              <a:rPr lang="en-US" dirty="0"/>
              <a:t>2.213120</a:t>
            </a:r>
          </a:p>
          <a:p>
            <a:pPr marL="285750" indent="-285750">
              <a:buFont typeface="Arial" panose="020B0604020202020204" pitchFamily="34" charset="0"/>
              <a:buChar char="•"/>
            </a:pPr>
            <a:r>
              <a:rPr lang="en-US" dirty="0"/>
              <a:t>RMSE:</a:t>
            </a:r>
          </a:p>
          <a:p>
            <a:pPr marL="742950" lvl="1" indent="-285750">
              <a:buFont typeface="Arial" panose="020B0604020202020204" pitchFamily="34" charset="0"/>
              <a:buChar char="•"/>
            </a:pPr>
            <a:r>
              <a:rPr lang="en-US" dirty="0"/>
              <a:t>5-day rolling window 4.455</a:t>
            </a:r>
          </a:p>
          <a:p>
            <a:pPr marL="742950" lvl="1" indent="-285750">
              <a:buFont typeface="Arial" panose="020B0604020202020204" pitchFamily="34" charset="0"/>
              <a:buChar char="•"/>
            </a:pPr>
            <a:r>
              <a:rPr lang="en-US" dirty="0"/>
              <a:t>30-day rolling window 10.184</a:t>
            </a:r>
          </a:p>
          <a:p>
            <a:pPr marL="285750" indent="-285750">
              <a:buFont typeface="Arial" panose="020B0604020202020204" pitchFamily="34" charset="0"/>
              <a:buChar char="•"/>
            </a:pPr>
            <a:r>
              <a:rPr lang="en-US" dirty="0"/>
              <a:t>ASE:</a:t>
            </a:r>
          </a:p>
          <a:p>
            <a:pPr marL="742950" lvl="1" indent="-285750">
              <a:buFont typeface="Arial" panose="020B0604020202020204" pitchFamily="34" charset="0"/>
              <a:buChar char="•"/>
            </a:pPr>
            <a:r>
              <a:rPr lang="en-US" dirty="0"/>
              <a:t>5-day 57.6851</a:t>
            </a:r>
          </a:p>
          <a:p>
            <a:pPr marL="742950" lvl="1" indent="-285750">
              <a:buFont typeface="Arial" panose="020B0604020202020204" pitchFamily="34" charset="0"/>
              <a:buChar char="•"/>
            </a:pPr>
            <a:r>
              <a:rPr lang="en-US" dirty="0"/>
              <a:t>30-day 33.13971</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2723B0-9C5B-702C-1384-3328FB93D0C0}"/>
                  </a:ext>
                </a:extLst>
              </p:cNvPr>
              <p:cNvSpPr txBox="1"/>
              <p:nvPr/>
            </p:nvSpPr>
            <p:spPr>
              <a:xfrm>
                <a:off x="4339245" y="681644"/>
                <a:ext cx="4418214" cy="1223989"/>
              </a:xfrm>
              <a:prstGeom prst="rect">
                <a:avLst/>
              </a:prstGeom>
              <a:noFill/>
            </p:spPr>
            <p:txBody>
              <a:bodyPr wrap="square" rtlCol="0">
                <a:spAutoFit/>
              </a:bodyPr>
              <a:lstStyle/>
              <a:p>
                <a:r>
                  <a:rPr lang="en-US" dirty="0"/>
                  <a:t>FORMULA: </a:t>
                </a:r>
                <a14:m>
                  <m:oMath xmlns:m="http://schemas.openxmlformats.org/officeDocument/2006/math">
                    <m:r>
                      <a:rPr lang="en-US" sz="1800" i="0" smtClean="0">
                        <a:latin typeface="Cambria Math" panose="02040503050406030204" pitchFamily="18" charset="0"/>
                      </a:rPr>
                      <m:t>(1</m:t>
                    </m:r>
                    <m:r>
                      <m:rPr>
                        <m:nor/>
                      </m:rPr>
                      <a:rPr lang="en-US" b="0" i="1" smtClean="0"/>
                      <m:t>+</m:t>
                    </m:r>
                    <m:r>
                      <m:rPr>
                        <m:nor/>
                      </m:rPr>
                      <a:rPr lang="en-US" i="1"/>
                      <m:t>0.9173</m:t>
                    </m:r>
                    <m:r>
                      <m:rPr>
                        <m:nor/>
                      </m:rPr>
                      <a:rPr lang="en-US" b="0" i="1" smtClean="0"/>
                      <m:t>B</m:t>
                    </m:r>
                    <m:r>
                      <m:rPr>
                        <m:nor/>
                      </m:rPr>
                      <a:rPr lang="en-US" b="0" i="1" smtClean="0"/>
                      <m:t> + 0.08</m:t>
                    </m:r>
                    <m:r>
                      <m:rPr>
                        <m:nor/>
                      </m:rPr>
                      <a:rPr lang="en-US" i="1"/>
                      <m:t>59</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2</m:t>
                        </m:r>
                      </m:sup>
                    </m:sSup>
                    <m:r>
                      <m:rPr>
                        <m:nor/>
                      </m:rPr>
                      <a:rPr lang="en-US" b="0" i="1" smtClean="0"/>
                      <m:t>+ </m:t>
                    </m:r>
                    <m:r>
                      <m:rPr>
                        <m:nor/>
                      </m:rPr>
                      <a:rPr lang="en-US" i="1"/>
                      <m:t>0.0955</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3</m:t>
                        </m:r>
                      </m:sup>
                    </m:sSup>
                    <m:r>
                      <m:rPr>
                        <m:nor/>
                      </m:rPr>
                      <a:rPr lang="en-US" b="0" i="1" smtClean="0"/>
                      <m:t>+ </m:t>
                    </m:r>
                    <m:r>
                      <m:rPr>
                        <m:nor/>
                      </m:rPr>
                      <a:rPr lang="en-US" i="1"/>
                      <m:t>0.0190</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4</m:t>
                        </m:r>
                      </m:sup>
                    </m:sSup>
                    <m:r>
                      <m:rPr>
                        <m:nor/>
                      </m:rPr>
                      <a:rPr lang="en-US" b="0" i="1" smtClean="0"/>
                      <m:t>− </m:t>
                    </m:r>
                    <m:r>
                      <m:rPr>
                        <m:nor/>
                      </m:rPr>
                      <a:rPr lang="en-US" i="1"/>
                      <m:t>0.0847</m:t>
                    </m:r>
                    <m:sSup>
                      <m:sSupPr>
                        <m:ctrlPr>
                          <a:rPr lang="en-US" sz="1800" i="1" dirty="0">
                            <a:latin typeface="Cambria Math" panose="02040503050406030204" pitchFamily="18" charset="0"/>
                          </a:rPr>
                        </m:ctrlPr>
                      </m:sSupPr>
                      <m:e>
                        <m:r>
                          <m:rPr>
                            <m:sty m:val="p"/>
                          </m:rPr>
                          <a:rPr lang="en-US" sz="1800" i="0">
                            <a:latin typeface="Cambria Math" panose="02040503050406030204" pitchFamily="18" charset="0"/>
                          </a:rPr>
                          <m:t>B</m:t>
                        </m:r>
                      </m:e>
                      <m:sup>
                        <m:r>
                          <a:rPr lang="en-US" sz="1800" b="0" i="0" smtClean="0">
                            <a:latin typeface="Cambria Math" panose="02040503050406030204" pitchFamily="18" charset="0"/>
                          </a:rPr>
                          <m:t>5</m:t>
                        </m:r>
                      </m:sup>
                    </m:sSup>
                    <m:r>
                      <a:rPr lang="en-US" sz="1800" i="0" dirty="0">
                        <a:latin typeface="Cambria Math" panose="02040503050406030204" pitchFamily="18" charset="0"/>
                      </a:rPr>
                      <m:t>)(1−</m:t>
                    </m:r>
                    <m:r>
                      <m:rPr>
                        <m:nor/>
                      </m:rPr>
                      <a:rPr lang="en-US" i="1"/>
                      <m:t>B</m:t>
                    </m:r>
                    <m:r>
                      <a:rPr lang="en-US" sz="1800" i="0" dirty="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i="0">
                            <a:latin typeface="Cambria Math" panose="02040503050406030204" pitchFamily="18" charset="0"/>
                          </a:rPr>
                          <m:t>X</m:t>
                        </m:r>
                      </m:e>
                      <m:sub>
                        <m:r>
                          <m:rPr>
                            <m:sty m:val="p"/>
                          </m:rPr>
                          <a:rPr lang="en-US" sz="1800" i="0">
                            <a:latin typeface="Cambria Math" panose="02040503050406030204" pitchFamily="18" charset="0"/>
                          </a:rPr>
                          <m:t>t</m:t>
                        </m:r>
                      </m:sub>
                    </m:sSub>
                    <m:r>
                      <a:rPr lang="en-US" sz="1800" i="0">
                        <a:latin typeface="Cambria Math" panose="02040503050406030204" pitchFamily="18" charset="0"/>
                      </a:rPr>
                      <m:t>=</m:t>
                    </m:r>
                    <m:sSub>
                      <m:sSubPr>
                        <m:ctrlPr>
                          <a:rPr lang="en-US" sz="1800" i="1">
                            <a:latin typeface="Cambria Math" panose="02040503050406030204" pitchFamily="18" charset="0"/>
                          </a:rPr>
                        </m:ctrlPr>
                      </m:sSubPr>
                      <m:e>
                        <m:r>
                          <a:rPr lang="en-US" sz="1800" i="0">
                            <a:latin typeface="Cambria Math" panose="02040503050406030204" pitchFamily="18" charset="0"/>
                          </a:rPr>
                          <m:t>(1</m:t>
                        </m:r>
                        <m:r>
                          <m:rPr>
                            <m:nor/>
                          </m:rPr>
                          <a:rPr lang="en-US" sz="1800"/>
                          <m:t>+ </m:t>
                        </m:r>
                        <m:r>
                          <a:rPr lang="en-US" sz="1800" b="0" i="1" smtClean="0">
                            <a:latin typeface="Cambria Math" panose="02040503050406030204" pitchFamily="18" charset="0"/>
                          </a:rPr>
                          <m:t>0</m:t>
                        </m:r>
                        <m:r>
                          <a:rPr lang="en-US" sz="1800" b="0" i="1" dirty="0" smtClean="0">
                            <a:latin typeface="Cambria Math" panose="02040503050406030204" pitchFamily="18" charset="0"/>
                          </a:rPr>
                          <m:t>.9326</m:t>
                        </m:r>
                        <m:r>
                          <a:rPr lang="en-US" sz="1800" i="0" dirty="0">
                            <a:latin typeface="Cambria Math" panose="02040503050406030204" pitchFamily="18" charset="0"/>
                          </a:rPr>
                          <m:t>)</m:t>
                        </m:r>
                        <m:r>
                          <m:rPr>
                            <m:sty m:val="p"/>
                          </m:rPr>
                          <a:rPr lang="en-US" sz="1800" i="0">
                            <a:latin typeface="Cambria Math" panose="02040503050406030204" pitchFamily="18" charset="0"/>
                          </a:rPr>
                          <m:t>a</m:t>
                        </m:r>
                      </m:e>
                      <m:sub>
                        <m:r>
                          <m:rPr>
                            <m:sty m:val="p"/>
                          </m:rPr>
                          <a:rPr lang="en-US" sz="1800" i="0">
                            <a:latin typeface="Cambria Math" panose="02040503050406030204" pitchFamily="18" charset="0"/>
                          </a:rPr>
                          <m:t>t</m:t>
                        </m:r>
                      </m:sub>
                    </m:sSub>
                  </m:oMath>
                </a14:m>
                <a:endParaRPr lang="en-US" sz="1800" dirty="0"/>
              </a:p>
              <a:p>
                <a:endParaRPr lang="en-US" dirty="0"/>
              </a:p>
            </p:txBody>
          </p:sp>
        </mc:Choice>
        <mc:Fallback xmlns="">
          <p:sp>
            <p:nvSpPr>
              <p:cNvPr id="16" name="TextBox 15">
                <a:extLst>
                  <a:ext uri="{FF2B5EF4-FFF2-40B4-BE49-F238E27FC236}">
                    <a16:creationId xmlns:a16="http://schemas.microsoft.com/office/drawing/2014/main" id="{362723B0-9C5B-702C-1384-3328FB93D0C0}"/>
                  </a:ext>
                </a:extLst>
              </p:cNvPr>
              <p:cNvSpPr txBox="1">
                <a:spLocks noRot="1" noChangeAspect="1" noMove="1" noResize="1" noEditPoints="1" noAdjustHandles="1" noChangeArrowheads="1" noChangeShapeType="1" noTextEdit="1"/>
              </p:cNvSpPr>
              <p:nvPr/>
            </p:nvSpPr>
            <p:spPr>
              <a:xfrm>
                <a:off x="4339245" y="681644"/>
                <a:ext cx="4418214" cy="1223989"/>
              </a:xfrm>
              <a:prstGeom prst="rect">
                <a:avLst/>
              </a:prstGeom>
              <a:blipFill>
                <a:blip r:embed="rId4"/>
                <a:stretch>
                  <a:fillRect l="-1241" t="-2985"/>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32F7333B-F088-C239-6D9F-E8B772C12985}"/>
              </a:ext>
            </a:extLst>
          </p:cNvPr>
          <p:cNvPicPr>
            <a:picLocks noChangeAspect="1"/>
          </p:cNvPicPr>
          <p:nvPr/>
        </p:nvPicPr>
        <p:blipFill>
          <a:blip r:embed="rId5"/>
          <a:stretch>
            <a:fillRect/>
          </a:stretch>
        </p:blipFill>
        <p:spPr>
          <a:xfrm>
            <a:off x="4463463" y="4639616"/>
            <a:ext cx="3088525" cy="1743349"/>
          </a:xfrm>
          <a:prstGeom prst="rect">
            <a:avLst/>
          </a:prstGeom>
        </p:spPr>
      </p:pic>
      <p:sp>
        <p:nvSpPr>
          <p:cNvPr id="19" name="TextBox 18">
            <a:extLst>
              <a:ext uri="{FF2B5EF4-FFF2-40B4-BE49-F238E27FC236}">
                <a16:creationId xmlns:a16="http://schemas.microsoft.com/office/drawing/2014/main" id="{9D762301-D6FE-5894-CA26-C05B31C648AF}"/>
              </a:ext>
            </a:extLst>
          </p:cNvPr>
          <p:cNvSpPr txBox="1"/>
          <p:nvPr/>
        </p:nvSpPr>
        <p:spPr>
          <a:xfrm>
            <a:off x="5128160" y="6329480"/>
            <a:ext cx="1759129" cy="369332"/>
          </a:xfrm>
          <a:prstGeom prst="rect">
            <a:avLst/>
          </a:prstGeom>
          <a:noFill/>
        </p:spPr>
        <p:txBody>
          <a:bodyPr wrap="square" rtlCol="0">
            <a:spAutoFit/>
          </a:bodyPr>
          <a:lstStyle/>
          <a:p>
            <a:r>
              <a:rPr lang="en-US" dirty="0"/>
              <a:t>30-day forecast</a:t>
            </a:r>
          </a:p>
        </p:txBody>
      </p:sp>
      <p:pic>
        <p:nvPicPr>
          <p:cNvPr id="22" name="Picture 21">
            <a:extLst>
              <a:ext uri="{FF2B5EF4-FFF2-40B4-BE49-F238E27FC236}">
                <a16:creationId xmlns:a16="http://schemas.microsoft.com/office/drawing/2014/main" id="{C42C1D68-6D07-D375-A4E4-6BB2E7B1AEE8}"/>
              </a:ext>
            </a:extLst>
          </p:cNvPr>
          <p:cNvPicPr>
            <a:picLocks noChangeAspect="1"/>
          </p:cNvPicPr>
          <p:nvPr/>
        </p:nvPicPr>
        <p:blipFill>
          <a:blip r:embed="rId6"/>
          <a:stretch>
            <a:fillRect/>
          </a:stretch>
        </p:blipFill>
        <p:spPr>
          <a:xfrm>
            <a:off x="7947388" y="4675321"/>
            <a:ext cx="2945303" cy="1671938"/>
          </a:xfrm>
          <a:prstGeom prst="rect">
            <a:avLst/>
          </a:prstGeom>
        </p:spPr>
      </p:pic>
      <p:sp>
        <p:nvSpPr>
          <p:cNvPr id="23" name="TextBox 22">
            <a:extLst>
              <a:ext uri="{FF2B5EF4-FFF2-40B4-BE49-F238E27FC236}">
                <a16:creationId xmlns:a16="http://schemas.microsoft.com/office/drawing/2014/main" id="{013DFCA4-A8C2-46B3-5715-1A70F62DA749}"/>
              </a:ext>
            </a:extLst>
          </p:cNvPr>
          <p:cNvSpPr txBox="1"/>
          <p:nvPr/>
        </p:nvSpPr>
        <p:spPr>
          <a:xfrm>
            <a:off x="8616142" y="6329480"/>
            <a:ext cx="1759129" cy="369332"/>
          </a:xfrm>
          <a:prstGeom prst="rect">
            <a:avLst/>
          </a:prstGeom>
          <a:noFill/>
        </p:spPr>
        <p:txBody>
          <a:bodyPr wrap="square" rtlCol="0">
            <a:spAutoFit/>
          </a:bodyPr>
          <a:lstStyle/>
          <a:p>
            <a:r>
              <a:rPr lang="en-US" dirty="0"/>
              <a:t>5-day forecast</a:t>
            </a:r>
          </a:p>
        </p:txBody>
      </p:sp>
    </p:spTree>
    <p:extLst>
      <p:ext uri="{BB962C8B-B14F-4D97-AF65-F5344CB8AC3E}">
        <p14:creationId xmlns:p14="http://schemas.microsoft.com/office/powerpoint/2010/main" val="8803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C98-3033-B0E3-9CB4-9CFB91EB53B6}"/>
              </a:ext>
            </a:extLst>
          </p:cNvPr>
          <p:cNvSpPr>
            <a:spLocks noGrp="1"/>
          </p:cNvSpPr>
          <p:nvPr>
            <p:ph type="title"/>
          </p:nvPr>
        </p:nvSpPr>
        <p:spPr/>
        <p:txBody>
          <a:bodyPr/>
          <a:lstStyle/>
          <a:p>
            <a:r>
              <a:rPr lang="en-US" dirty="0"/>
              <a:t>Model: ARMA(10,5)</a:t>
            </a:r>
          </a:p>
        </p:txBody>
      </p:sp>
      <p:sp>
        <p:nvSpPr>
          <p:cNvPr id="4" name="Text Placeholder 3">
            <a:extLst>
              <a:ext uri="{FF2B5EF4-FFF2-40B4-BE49-F238E27FC236}">
                <a16:creationId xmlns:a16="http://schemas.microsoft.com/office/drawing/2014/main" id="{CA621936-B8D4-0CCC-CB7E-4A5257F878E0}"/>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US" dirty="0"/>
              <a:t>Cochrane-Orcutt test</a:t>
            </a:r>
          </a:p>
          <a:p>
            <a:pPr marL="285750" indent="-285750">
              <a:buFont typeface="Arial" panose="020B0604020202020204" pitchFamily="34" charset="0"/>
              <a:buChar char="•"/>
            </a:pPr>
            <a:r>
              <a:rPr lang="en-US" dirty="0"/>
              <a:t>Phi: -0.322309522, 1.057487180, -0.055477750, -0.844429717, 0.488404731, 0.610026678, -0.002045086, -0.002878810, 0.046165984, 0.024858653</a:t>
            </a:r>
          </a:p>
          <a:p>
            <a:pPr marL="285750" indent="-285750">
              <a:buFont typeface="Arial" panose="020B0604020202020204" pitchFamily="34" charset="0"/>
              <a:buChar char="•"/>
            </a:pPr>
            <a:r>
              <a:rPr lang="en-US" dirty="0"/>
              <a:t>Theta: -1.2731792, -0.1666368, -0.2501280, -1.1441992, -0.6634130</a:t>
            </a:r>
          </a:p>
          <a:p>
            <a:pPr marL="285750" indent="-285750">
              <a:buFont typeface="Arial" panose="020B0604020202020204" pitchFamily="34" charset="0"/>
              <a:buChar char="•"/>
            </a:pPr>
            <a:r>
              <a:rPr lang="en-US" dirty="0"/>
              <a:t>White noise variance: 1.425081</a:t>
            </a:r>
          </a:p>
        </p:txBody>
      </p:sp>
      <p:sp>
        <p:nvSpPr>
          <p:cNvPr id="11" name="TextBox 10">
            <a:extLst>
              <a:ext uri="{FF2B5EF4-FFF2-40B4-BE49-F238E27FC236}">
                <a16:creationId xmlns:a16="http://schemas.microsoft.com/office/drawing/2014/main" id="{2D4762BF-294C-A3DE-54DF-5025902696D1}"/>
              </a:ext>
            </a:extLst>
          </p:cNvPr>
          <p:cNvSpPr txBox="1"/>
          <p:nvPr/>
        </p:nvSpPr>
        <p:spPr>
          <a:xfrm>
            <a:off x="4339244" y="1911325"/>
            <a:ext cx="42768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AIC:</a:t>
            </a:r>
          </a:p>
          <a:p>
            <a:pPr marL="742950" lvl="1" indent="-285750">
              <a:buFont typeface="Arial" panose="020B0604020202020204" pitchFamily="34" charset="0"/>
              <a:buChar char="•"/>
            </a:pPr>
            <a:r>
              <a:rPr lang="en-US" b="0" i="0" dirty="0">
                <a:solidFill>
                  <a:srgbClr val="000000"/>
                </a:solidFill>
                <a:effectLst/>
                <a:latin typeface="inherit"/>
              </a:rPr>
              <a:t>0.3617634</a:t>
            </a:r>
          </a:p>
          <a:p>
            <a:pPr marL="285750" indent="-285750">
              <a:buFont typeface="Arial" panose="020B0604020202020204" pitchFamily="34" charset="0"/>
              <a:buChar char="•"/>
            </a:pPr>
            <a:r>
              <a:rPr lang="en-US" dirty="0"/>
              <a:t>RMSE:</a:t>
            </a:r>
          </a:p>
          <a:p>
            <a:pPr marL="742950" lvl="1" indent="-285750">
              <a:buFont typeface="Arial" panose="020B0604020202020204" pitchFamily="34" charset="0"/>
              <a:buChar char="•"/>
            </a:pPr>
            <a:r>
              <a:rPr lang="en-US" dirty="0"/>
              <a:t>5-day rolling window 4.404</a:t>
            </a:r>
          </a:p>
          <a:p>
            <a:pPr marL="742950" lvl="1" indent="-285750">
              <a:buFont typeface="Arial" panose="020B0604020202020204" pitchFamily="34" charset="0"/>
              <a:buChar char="•"/>
            </a:pPr>
            <a:r>
              <a:rPr lang="en-US" dirty="0"/>
              <a:t>30-day rolling window 10.142</a:t>
            </a:r>
          </a:p>
          <a:p>
            <a:pPr marL="285750" indent="-285750">
              <a:buFont typeface="Arial" panose="020B0604020202020204" pitchFamily="34" charset="0"/>
              <a:buChar char="•"/>
            </a:pPr>
            <a:r>
              <a:rPr lang="en-US" dirty="0"/>
              <a:t>ASE:</a:t>
            </a:r>
          </a:p>
          <a:p>
            <a:pPr marL="742950" lvl="1" indent="-285750">
              <a:buFont typeface="Arial" panose="020B0604020202020204" pitchFamily="34" charset="0"/>
              <a:buChar char="•"/>
            </a:pPr>
            <a:r>
              <a:rPr lang="en-US" dirty="0"/>
              <a:t>5-day 53.289</a:t>
            </a:r>
          </a:p>
          <a:p>
            <a:pPr marL="742950" lvl="1" indent="-285750">
              <a:buFont typeface="Arial" panose="020B0604020202020204" pitchFamily="34" charset="0"/>
              <a:buChar char="•"/>
            </a:pPr>
            <a:r>
              <a:rPr lang="en-US" dirty="0"/>
              <a:t>30-day  29.171</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2723B0-9C5B-702C-1384-3328FB93D0C0}"/>
                  </a:ext>
                </a:extLst>
              </p:cNvPr>
              <p:cNvSpPr txBox="1"/>
              <p:nvPr/>
            </p:nvSpPr>
            <p:spPr>
              <a:xfrm>
                <a:off x="4339244" y="681644"/>
                <a:ext cx="6429894" cy="1206484"/>
              </a:xfrm>
              <a:prstGeom prst="rect">
                <a:avLst/>
              </a:prstGeom>
              <a:noFill/>
            </p:spPr>
            <p:txBody>
              <a:bodyPr wrap="square" rtlCol="0">
                <a:spAutoFit/>
              </a:bodyPr>
              <a:lstStyle/>
              <a:p>
                <a:r>
                  <a:rPr lang="en-US" dirty="0"/>
                  <a:t>FORMULA: </a:t>
                </a:r>
                <a14:m>
                  <m:oMath xmlns:m="http://schemas.openxmlformats.org/officeDocument/2006/math">
                    <m:r>
                      <a:rPr lang="en-US" sz="1800" i="0" smtClean="0">
                        <a:latin typeface="Cambria Math" panose="02040503050406030204" pitchFamily="18" charset="0"/>
                      </a:rPr>
                      <m:t>(1</m:t>
                    </m:r>
                    <m:r>
                      <m:rPr>
                        <m:nor/>
                      </m:rPr>
                      <a:rPr lang="en-US" sz="1800"/>
                      <m:t>+</m:t>
                    </m:r>
                    <m:r>
                      <a:rPr lang="en-US">
                        <a:latin typeface="Cambria Math" panose="02040503050406030204" pitchFamily="18" charset="0"/>
                      </a:rPr>
                      <m:t>0.3223</m:t>
                    </m:r>
                    <m:r>
                      <m:rPr>
                        <m:sty m:val="p"/>
                      </m:rPr>
                      <a:rPr lang="en-US" sz="1800" i="0">
                        <a:latin typeface="Cambria Math" panose="02040503050406030204" pitchFamily="18" charset="0"/>
                      </a:rPr>
                      <m:t>B</m:t>
                    </m:r>
                    <m:r>
                      <a:rPr lang="en-US" sz="1800" b="0" i="0" smtClean="0">
                        <a:latin typeface="Cambria Math" panose="02040503050406030204" pitchFamily="18" charset="0"/>
                      </a:rPr>
                      <m:t>−</m:t>
                    </m:r>
                  </m:oMath>
                </a14:m>
                <a:r>
                  <a:rPr lang="en-US" dirty="0">
                    <a:latin typeface="Cambria Math" panose="02040503050406030204" pitchFamily="18" charset="0"/>
                  </a:rPr>
                  <a:t> 1.0575</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2</m:t>
                        </m:r>
                      </m:sup>
                    </m:sSup>
                  </m:oMath>
                </a14:m>
                <a:r>
                  <a:rPr lang="en-US" dirty="0">
                    <a:latin typeface="Cambria Math" panose="02040503050406030204" pitchFamily="18" charset="0"/>
                  </a:rPr>
                  <a:t> + 0.0555</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3</m:t>
                        </m:r>
                      </m:sup>
                    </m:sSup>
                  </m:oMath>
                </a14:m>
                <a:r>
                  <a:rPr lang="en-US" dirty="0">
                    <a:latin typeface="Cambria Math" panose="02040503050406030204" pitchFamily="18" charset="0"/>
                  </a:rPr>
                  <a:t> + 0.8444</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4</m:t>
                        </m:r>
                      </m:sup>
                    </m:sSup>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m:t>
                    </m:r>
                  </m:oMath>
                </a14:m>
                <a:r>
                  <a:rPr lang="en-US" dirty="0">
                    <a:latin typeface="Cambria Math" panose="02040503050406030204" pitchFamily="18" charset="0"/>
                  </a:rPr>
                  <a:t>  0.4884</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5</m:t>
                        </m:r>
                      </m:sup>
                    </m:sSup>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m:t>
                    </m:r>
                  </m:oMath>
                </a14:m>
                <a:r>
                  <a:rPr lang="en-US" dirty="0">
                    <a:latin typeface="Cambria Math" panose="02040503050406030204" pitchFamily="18" charset="0"/>
                  </a:rPr>
                  <a:t>  0.6100</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6</m:t>
                        </m:r>
                      </m:sup>
                    </m:sSup>
                  </m:oMath>
                </a14:m>
                <a:r>
                  <a:rPr lang="en-US" dirty="0">
                    <a:latin typeface="Cambria Math" panose="02040503050406030204" pitchFamily="18" charset="0"/>
                  </a:rPr>
                  <a:t> + 0.0020</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7</m:t>
                        </m:r>
                      </m:sup>
                    </m:sSup>
                  </m:oMath>
                </a14:m>
                <a:r>
                  <a:rPr lang="en-US" dirty="0">
                    <a:latin typeface="Cambria Math" panose="02040503050406030204" pitchFamily="18" charset="0"/>
                  </a:rPr>
                  <a:t> + 0.0029</a:t>
                </a:r>
                <a14:m>
                  <m:oMath xmlns:m="http://schemas.openxmlformats.org/officeDocument/2006/math">
                    <m:sSup>
                      <m:sSupPr>
                        <m:ctrlPr>
                          <a:rPr lang="en-US" i="1" dirty="0" smtClean="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8</m:t>
                        </m:r>
                      </m:sup>
                    </m:sSup>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 </m:t>
                    </m:r>
                  </m:oMath>
                </a14:m>
                <a:r>
                  <a:rPr lang="en-US" dirty="0">
                    <a:latin typeface="Cambria Math" panose="02040503050406030204" pitchFamily="18" charset="0"/>
                  </a:rPr>
                  <a:t>0.04617</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9</m:t>
                        </m:r>
                      </m:sup>
                    </m:sSup>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 </m:t>
                    </m:r>
                  </m:oMath>
                </a14:m>
                <a:r>
                  <a:rPr lang="en-US" dirty="0">
                    <a:latin typeface="Cambria Math" panose="02040503050406030204" pitchFamily="18" charset="0"/>
                  </a:rPr>
                  <a:t>0.02485</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10</m:t>
                        </m:r>
                      </m:sup>
                    </m:sSup>
                  </m:oMath>
                </a14:m>
                <a:r>
                  <a:rPr lang="en-US" dirty="0">
                    <a:latin typeface="Cambria Math" panose="02040503050406030204" pitchFamily="18" charset="0"/>
                  </a:rPr>
                  <a:t>)</a:t>
                </a:r>
                <a14:m>
                  <m:oMath xmlns:m="http://schemas.openxmlformats.org/officeDocument/2006/math">
                    <m:r>
                      <a:rPr lang="en-US" sz="1800" i="1" dirty="0" smtClean="0">
                        <a:latin typeface="Cambria Math" panose="02040503050406030204" pitchFamily="18" charset="0"/>
                      </a:rPr>
                      <m:t> </m:t>
                    </m:r>
                    <m:sSub>
                      <m:sSubPr>
                        <m:ctrlPr>
                          <a:rPr lang="en-US" sz="1800" i="1" smtClean="0">
                            <a:latin typeface="Cambria Math" panose="02040503050406030204" pitchFamily="18" charset="0"/>
                          </a:rPr>
                        </m:ctrlPr>
                      </m:sSubPr>
                      <m:e>
                        <m:r>
                          <m:rPr>
                            <m:sty m:val="p"/>
                          </m:rPr>
                          <a:rPr lang="en-US" sz="1800" i="0">
                            <a:latin typeface="Cambria Math" panose="02040503050406030204" pitchFamily="18" charset="0"/>
                          </a:rPr>
                          <m:t>X</m:t>
                        </m:r>
                      </m:e>
                      <m:sub>
                        <m:r>
                          <m:rPr>
                            <m:sty m:val="p"/>
                          </m:rPr>
                          <a:rPr lang="en-US" sz="1800" i="0">
                            <a:latin typeface="Cambria Math" panose="02040503050406030204" pitchFamily="18" charset="0"/>
                          </a:rPr>
                          <m:t>t</m:t>
                        </m:r>
                      </m:sub>
                    </m:sSub>
                    <m:r>
                      <a:rPr lang="en-US" sz="1800" i="0">
                        <a:latin typeface="Cambria Math" panose="02040503050406030204" pitchFamily="18" charset="0"/>
                      </a:rPr>
                      <m:t>=</m:t>
                    </m:r>
                    <m:sSub>
                      <m:sSubPr>
                        <m:ctrlPr>
                          <a:rPr lang="en-US" sz="1800" i="1">
                            <a:latin typeface="Cambria Math" panose="02040503050406030204" pitchFamily="18" charset="0"/>
                          </a:rPr>
                        </m:ctrlPr>
                      </m:sSubPr>
                      <m:e>
                        <m:r>
                          <a:rPr lang="en-US" sz="1800" i="0">
                            <a:latin typeface="Cambria Math" panose="02040503050406030204" pitchFamily="18" charset="0"/>
                          </a:rPr>
                          <m:t>(1</m:t>
                        </m:r>
                        <m:r>
                          <m:rPr>
                            <m:nor/>
                          </m:rPr>
                          <a:rPr lang="en-US" sz="1800"/>
                          <m:t>+</m:t>
                        </m:r>
                        <m:r>
                          <m:rPr>
                            <m:nor/>
                          </m:rPr>
                          <a:rPr lang="en-US" dirty="0"/>
                          <m:t>1.273</m:t>
                        </m:r>
                        <m:r>
                          <m:rPr>
                            <m:nor/>
                          </m:rPr>
                          <a:rPr lang="en-US" b="0" i="0" dirty="0" smtClean="0"/>
                          <m:t>1</m:t>
                        </m:r>
                        <m:r>
                          <m:rPr>
                            <m:nor/>
                          </m:rPr>
                          <a:rPr lang="en-US" b="0" i="0" dirty="0" smtClean="0"/>
                          <m:t>B</m:t>
                        </m:r>
                        <m:r>
                          <m:rPr>
                            <m:nor/>
                          </m:rPr>
                          <a:rPr lang="en-US" b="0" i="0" dirty="0" smtClean="0"/>
                          <m:t>+ 0.1667</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2</m:t>
                            </m:r>
                          </m:sup>
                        </m:sSup>
                        <m:r>
                          <m:rPr>
                            <m:nor/>
                          </m:rPr>
                          <a:rPr lang="en-US" b="0" i="0" dirty="0" smtClean="0"/>
                          <m:t>+ </m:t>
                        </m:r>
                        <m:r>
                          <m:rPr>
                            <m:nor/>
                          </m:rPr>
                          <a:rPr lang="en-US" dirty="0"/>
                          <m:t>0.2501</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3</m:t>
                            </m:r>
                          </m:sup>
                        </m:sSup>
                        <m:r>
                          <m:rPr>
                            <m:nor/>
                          </m:rPr>
                          <a:rPr lang="en-US" b="0" i="0" dirty="0" smtClean="0"/>
                          <m:t>+</m:t>
                        </m:r>
                        <m:r>
                          <m:rPr>
                            <m:nor/>
                          </m:rPr>
                          <a:rPr lang="en-US" dirty="0"/>
                          <m:t> 1.144</m:t>
                        </m:r>
                        <m:r>
                          <m:rPr>
                            <m:nor/>
                          </m:rPr>
                          <a:rPr lang="en-US" b="0" i="0" dirty="0" smtClean="0"/>
                          <m:t>2</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4</m:t>
                            </m:r>
                          </m:sup>
                        </m:sSup>
                        <m:r>
                          <m:rPr>
                            <m:nor/>
                          </m:rPr>
                          <a:rPr lang="en-US" b="0" i="0" dirty="0" smtClean="0"/>
                          <m:t>+</m:t>
                        </m:r>
                        <m:r>
                          <m:rPr>
                            <m:nor/>
                          </m:rPr>
                          <a:rPr lang="en-US" dirty="0"/>
                          <m:t> 0.6634</m:t>
                        </m:r>
                        <m:sSup>
                          <m:sSupPr>
                            <m:ctrlPr>
                              <a:rPr lang="en-US" sz="1800" i="1" dirty="0">
                                <a:latin typeface="Cambria Math" panose="02040503050406030204" pitchFamily="18" charset="0"/>
                              </a:rPr>
                            </m:ctrlPr>
                          </m:sSupPr>
                          <m:e>
                            <m:r>
                              <m:rPr>
                                <m:sty m:val="p"/>
                              </m:rPr>
                              <a:rPr lang="en-US" sz="1800" i="0">
                                <a:latin typeface="Cambria Math" panose="02040503050406030204" pitchFamily="18" charset="0"/>
                              </a:rPr>
                              <m:t>B</m:t>
                            </m:r>
                          </m:e>
                          <m:sup>
                            <m:r>
                              <a:rPr lang="en-US" sz="1800" b="0" i="0" smtClean="0">
                                <a:latin typeface="Cambria Math" panose="02040503050406030204" pitchFamily="18" charset="0"/>
                              </a:rPr>
                              <m:t>5</m:t>
                            </m:r>
                          </m:sup>
                        </m:sSup>
                        <m:r>
                          <a:rPr lang="en-US" sz="1800" i="0" dirty="0">
                            <a:latin typeface="Cambria Math" panose="02040503050406030204" pitchFamily="18" charset="0"/>
                          </a:rPr>
                          <m:t>)</m:t>
                        </m:r>
                        <m:r>
                          <m:rPr>
                            <m:sty m:val="p"/>
                          </m:rPr>
                          <a:rPr lang="en-US" sz="1800" i="0">
                            <a:latin typeface="Cambria Math" panose="02040503050406030204" pitchFamily="18" charset="0"/>
                          </a:rPr>
                          <m:t>a</m:t>
                        </m:r>
                      </m:e>
                      <m:sub>
                        <m:r>
                          <m:rPr>
                            <m:sty m:val="p"/>
                          </m:rPr>
                          <a:rPr lang="en-US" sz="1800" i="0">
                            <a:latin typeface="Cambria Math" panose="02040503050406030204" pitchFamily="18" charset="0"/>
                          </a:rPr>
                          <m:t>t</m:t>
                        </m:r>
                      </m:sub>
                    </m:sSub>
                  </m:oMath>
                </a14:m>
                <a:endParaRPr lang="en-US" dirty="0"/>
              </a:p>
            </p:txBody>
          </p:sp>
        </mc:Choice>
        <mc:Fallback xmlns="">
          <p:sp>
            <p:nvSpPr>
              <p:cNvPr id="16" name="TextBox 15">
                <a:extLst>
                  <a:ext uri="{FF2B5EF4-FFF2-40B4-BE49-F238E27FC236}">
                    <a16:creationId xmlns:a16="http://schemas.microsoft.com/office/drawing/2014/main" id="{362723B0-9C5B-702C-1384-3328FB93D0C0}"/>
                  </a:ext>
                </a:extLst>
              </p:cNvPr>
              <p:cNvSpPr txBox="1">
                <a:spLocks noRot="1" noChangeAspect="1" noMove="1" noResize="1" noEditPoints="1" noAdjustHandles="1" noChangeArrowheads="1" noChangeShapeType="1" noTextEdit="1"/>
              </p:cNvSpPr>
              <p:nvPr/>
            </p:nvSpPr>
            <p:spPr>
              <a:xfrm>
                <a:off x="4339244" y="681644"/>
                <a:ext cx="6429894" cy="1206484"/>
              </a:xfrm>
              <a:prstGeom prst="rect">
                <a:avLst/>
              </a:prstGeom>
              <a:blipFill>
                <a:blip r:embed="rId2"/>
                <a:stretch>
                  <a:fillRect l="-853" t="-3535" b="-3535"/>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D762301-D6FE-5894-CA26-C05B31C648AF}"/>
              </a:ext>
            </a:extLst>
          </p:cNvPr>
          <p:cNvSpPr txBox="1"/>
          <p:nvPr/>
        </p:nvSpPr>
        <p:spPr>
          <a:xfrm>
            <a:off x="5216435" y="6252835"/>
            <a:ext cx="1759129" cy="369332"/>
          </a:xfrm>
          <a:prstGeom prst="rect">
            <a:avLst/>
          </a:prstGeom>
          <a:noFill/>
        </p:spPr>
        <p:txBody>
          <a:bodyPr wrap="square" rtlCol="0">
            <a:spAutoFit/>
          </a:bodyPr>
          <a:lstStyle/>
          <a:p>
            <a:r>
              <a:rPr lang="en-US" dirty="0"/>
              <a:t>30-day forecast</a:t>
            </a:r>
          </a:p>
        </p:txBody>
      </p:sp>
      <p:sp>
        <p:nvSpPr>
          <p:cNvPr id="23" name="TextBox 22">
            <a:extLst>
              <a:ext uri="{FF2B5EF4-FFF2-40B4-BE49-F238E27FC236}">
                <a16:creationId xmlns:a16="http://schemas.microsoft.com/office/drawing/2014/main" id="{013DFCA4-A8C2-46B3-5715-1A70F62DA749}"/>
              </a:ext>
            </a:extLst>
          </p:cNvPr>
          <p:cNvSpPr txBox="1"/>
          <p:nvPr/>
        </p:nvSpPr>
        <p:spPr>
          <a:xfrm>
            <a:off x="9309835" y="6252835"/>
            <a:ext cx="1759129" cy="369332"/>
          </a:xfrm>
          <a:prstGeom prst="rect">
            <a:avLst/>
          </a:prstGeom>
          <a:noFill/>
        </p:spPr>
        <p:txBody>
          <a:bodyPr wrap="square" rtlCol="0">
            <a:spAutoFit/>
          </a:bodyPr>
          <a:lstStyle/>
          <a:p>
            <a:r>
              <a:rPr lang="en-US" dirty="0"/>
              <a:t>5-day forecast</a:t>
            </a:r>
          </a:p>
        </p:txBody>
      </p:sp>
      <p:pic>
        <p:nvPicPr>
          <p:cNvPr id="12" name="Picture 11">
            <a:extLst>
              <a:ext uri="{FF2B5EF4-FFF2-40B4-BE49-F238E27FC236}">
                <a16:creationId xmlns:a16="http://schemas.microsoft.com/office/drawing/2014/main" id="{1618B63D-F30C-2218-1523-3B2670A59DC1}"/>
              </a:ext>
            </a:extLst>
          </p:cNvPr>
          <p:cNvPicPr>
            <a:picLocks noChangeAspect="1"/>
          </p:cNvPicPr>
          <p:nvPr/>
        </p:nvPicPr>
        <p:blipFill>
          <a:blip r:embed="rId3"/>
          <a:stretch>
            <a:fillRect/>
          </a:stretch>
        </p:blipFill>
        <p:spPr>
          <a:xfrm>
            <a:off x="8129848" y="4242846"/>
            <a:ext cx="3541442" cy="1935619"/>
          </a:xfrm>
          <a:prstGeom prst="rect">
            <a:avLst/>
          </a:prstGeom>
        </p:spPr>
      </p:pic>
      <p:pic>
        <p:nvPicPr>
          <p:cNvPr id="14" name="Picture 13">
            <a:extLst>
              <a:ext uri="{FF2B5EF4-FFF2-40B4-BE49-F238E27FC236}">
                <a16:creationId xmlns:a16="http://schemas.microsoft.com/office/drawing/2014/main" id="{28FC80D4-3A33-C48B-4C0D-E677AC0F6D5D}"/>
              </a:ext>
            </a:extLst>
          </p:cNvPr>
          <p:cNvPicPr>
            <a:picLocks noChangeAspect="1"/>
          </p:cNvPicPr>
          <p:nvPr/>
        </p:nvPicPr>
        <p:blipFill>
          <a:blip r:embed="rId4"/>
          <a:stretch>
            <a:fillRect/>
          </a:stretch>
        </p:blipFill>
        <p:spPr>
          <a:xfrm>
            <a:off x="4447383" y="4242846"/>
            <a:ext cx="3445625" cy="1896757"/>
          </a:xfrm>
          <a:prstGeom prst="rect">
            <a:avLst/>
          </a:prstGeom>
        </p:spPr>
      </p:pic>
    </p:spTree>
    <p:extLst>
      <p:ext uri="{BB962C8B-B14F-4D97-AF65-F5344CB8AC3E}">
        <p14:creationId xmlns:p14="http://schemas.microsoft.com/office/powerpoint/2010/main" val="70785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7165-6146-7D99-54B2-62BE96408443}"/>
              </a:ext>
            </a:extLst>
          </p:cNvPr>
          <p:cNvSpPr>
            <a:spLocks noGrp="1"/>
          </p:cNvSpPr>
          <p:nvPr>
            <p:ph type="title"/>
          </p:nvPr>
        </p:nvSpPr>
        <p:spPr/>
        <p:txBody>
          <a:bodyPr/>
          <a:lstStyle/>
          <a:p>
            <a:r>
              <a:rPr lang="en-US" dirty="0"/>
              <a:t>Future Strategy </a:t>
            </a:r>
          </a:p>
        </p:txBody>
      </p:sp>
      <p:sp>
        <p:nvSpPr>
          <p:cNvPr id="3" name="Content Placeholder 2">
            <a:extLst>
              <a:ext uri="{FF2B5EF4-FFF2-40B4-BE49-F238E27FC236}">
                <a16:creationId xmlns:a16="http://schemas.microsoft.com/office/drawing/2014/main" id="{17BE34B7-54D3-7A6D-6710-673B2FA46755}"/>
              </a:ext>
            </a:extLst>
          </p:cNvPr>
          <p:cNvSpPr>
            <a:spLocks noGrp="1"/>
          </p:cNvSpPr>
          <p:nvPr>
            <p:ph idx="1"/>
          </p:nvPr>
        </p:nvSpPr>
        <p:spPr>
          <a:xfrm>
            <a:off x="581193" y="2265218"/>
            <a:ext cx="11029615" cy="1399194"/>
          </a:xfrm>
        </p:spPr>
        <p:txBody>
          <a:bodyPr/>
          <a:lstStyle/>
          <a:p>
            <a:r>
              <a:rPr lang="en-US" dirty="0"/>
              <a:t>Investigate Vector Autoregressive (VAR) models</a:t>
            </a:r>
          </a:p>
          <a:p>
            <a:r>
              <a:rPr lang="en-US" dirty="0"/>
              <a:t>Investigate Multilayer Perceptron (MLP) models</a:t>
            </a:r>
          </a:p>
          <a:p>
            <a:r>
              <a:rPr lang="en-US" dirty="0"/>
              <a:t>Incorporate more of the data in the dataset</a:t>
            </a:r>
          </a:p>
        </p:txBody>
      </p:sp>
    </p:spTree>
    <p:extLst>
      <p:ext uri="{BB962C8B-B14F-4D97-AF65-F5344CB8AC3E}">
        <p14:creationId xmlns:p14="http://schemas.microsoft.com/office/powerpoint/2010/main" val="21625568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{133593E7-9BAE-4E69-A799-92FDCD2D3235}tf33552983_win32</Template>
  <TotalTime>195</TotalTime>
  <Words>458</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Cambria Math</vt:lpstr>
      <vt:lpstr>Franklin Gothic Book</vt:lpstr>
      <vt:lpstr>Franklin Gothic Demi</vt:lpstr>
      <vt:lpstr>inherit</vt:lpstr>
      <vt:lpstr>Wingdings 2</vt:lpstr>
      <vt:lpstr>DividendVTI</vt:lpstr>
      <vt:lpstr>DS6373 Timeseries Term Project Eda</vt:lpstr>
      <vt:lpstr>Agenda</vt:lpstr>
      <vt:lpstr>Dataset Overview</vt:lpstr>
      <vt:lpstr>EDA</vt:lpstr>
      <vt:lpstr>EDA – AAPL</vt:lpstr>
      <vt:lpstr>Model: ARIMA(5,1,1)</vt:lpstr>
      <vt:lpstr>Model: ARMA(10,5)</vt:lpstr>
      <vt:lpstr>Future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DS6373 Timeseries Eda</dc:title>
  <dc:creator>josh m</dc:creator>
  <cp:lastModifiedBy>josh m</cp:lastModifiedBy>
  <cp:revision>7</cp:revision>
  <dcterms:created xsi:type="dcterms:W3CDTF">2022-11-20T21:05:10Z</dcterms:created>
  <dcterms:modified xsi:type="dcterms:W3CDTF">2022-11-21T00:31:30Z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