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22" Target="slides/slide9.xml" Type="http://schemas.openxmlformats.org/officeDocument/2006/relationships/slide"/><Relationship Id="rId23" Target="slides/slide10.xml" Type="http://schemas.openxmlformats.org/officeDocument/2006/relationships/slide"/><Relationship Id="rId24" Target="slides/slide1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828870"/>
            <a:ext cx="16230600" cy="1527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5"/>
              </a:lnSpc>
            </a:pPr>
            <a:r>
              <a:rPr lang="en-US" sz="5700" spc="-285">
                <a:solidFill>
                  <a:srgbClr val="73FAFD"/>
                </a:solidFill>
                <a:latin typeface="DM Sans Bold"/>
              </a:rPr>
              <a:t>AndroCop: One click forensic investigation &amp; </a:t>
            </a:r>
          </a:p>
          <a:p>
            <a:pPr algn="ctr">
              <a:lnSpc>
                <a:spcPts val="5985"/>
              </a:lnSpc>
            </a:pPr>
            <a:r>
              <a:rPr lang="en-US" sz="5700" spc="-285">
                <a:solidFill>
                  <a:srgbClr val="73FAFD"/>
                </a:solidFill>
                <a:latin typeface="DM Sans Bold"/>
              </a:rPr>
              <a:t>data extraction tool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664747" y="7386160"/>
            <a:ext cx="10958506" cy="464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70"/>
              </a:lnSpc>
            </a:pPr>
            <a:r>
              <a:rPr lang="en-US" sz="3400" spc="-170">
                <a:solidFill>
                  <a:srgbClr val="FFFBF5"/>
                </a:solidFill>
                <a:latin typeface="DM Sans"/>
              </a:rPr>
              <a:t>Abhinand N   |   Aswin M Guptha   |   Varun Nair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664747" y="8031479"/>
            <a:ext cx="10958506" cy="464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70"/>
              </a:lnSpc>
            </a:pPr>
            <a:r>
              <a:rPr lang="en-US" sz="3400" spc="-170">
                <a:solidFill>
                  <a:srgbClr val="FFFBF5"/>
                </a:solidFill>
                <a:latin typeface="DM Sans"/>
              </a:rPr>
              <a:t>Traboda CyberLabs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2311221"/>
            <a:ext cx="454382" cy="454382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8C52FF">
                    <a:alpha val="100000"/>
                  </a:srgbClr>
                </a:gs>
                <a:gs pos="100000">
                  <a:srgbClr val="00BF6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0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763456" y="2047875"/>
            <a:ext cx="9380264" cy="1095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399"/>
              </a:lnSpc>
            </a:pPr>
            <a:r>
              <a:rPr lang="en-US" sz="7999" spc="-399">
                <a:solidFill>
                  <a:srgbClr val="1A72F7"/>
                </a:solidFill>
                <a:latin typeface="DM Sans Bold"/>
              </a:rPr>
              <a:t>Future Work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63456" y="3526634"/>
            <a:ext cx="4372618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799">
                <a:solidFill>
                  <a:srgbClr val="1A72F7"/>
                </a:solidFill>
                <a:latin typeface="DM Sans Bold"/>
              </a:rPr>
              <a:t>Incorporating ML models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63456" y="4079084"/>
            <a:ext cx="13890659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64"/>
              </a:lnSpc>
              <a:spcBef>
                <a:spcPct val="0"/>
              </a:spcBef>
            </a:pPr>
            <a:r>
              <a:rPr lang="en-US" sz="2720">
                <a:solidFill>
                  <a:srgbClr val="000000"/>
                </a:solidFill>
                <a:latin typeface="DM Sans"/>
              </a:rPr>
              <a:t>Adding ML models for various analysis and classifications of images such as drugs, crime scenes etc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63456" y="5362575"/>
            <a:ext cx="3610731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799">
                <a:solidFill>
                  <a:srgbClr val="1A72F7"/>
                </a:solidFill>
                <a:latin typeface="DM Sans Bold"/>
              </a:rPr>
              <a:t>Forensics framework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63456" y="5915025"/>
            <a:ext cx="13890659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64"/>
              </a:lnSpc>
              <a:spcBef>
                <a:spcPct val="0"/>
              </a:spcBef>
            </a:pPr>
            <a:r>
              <a:rPr lang="en-US" sz="2720">
                <a:solidFill>
                  <a:srgbClr val="000000"/>
                </a:solidFill>
                <a:latin typeface="DM Sans"/>
              </a:rPr>
              <a:t>Convert the tool into a full-fledged forensics framework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63456" y="6791325"/>
            <a:ext cx="3975871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799">
                <a:solidFill>
                  <a:srgbClr val="1A72F7"/>
                </a:solidFill>
                <a:latin typeface="DM Sans Bold"/>
              </a:rPr>
              <a:t>Locked device support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63456" y="7343775"/>
            <a:ext cx="13890659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64"/>
              </a:lnSpc>
              <a:spcBef>
                <a:spcPct val="0"/>
              </a:spcBef>
            </a:pPr>
            <a:r>
              <a:rPr lang="en-US" sz="2720">
                <a:solidFill>
                  <a:srgbClr val="000000"/>
                </a:solidFill>
                <a:latin typeface="DM Sans"/>
              </a:rPr>
              <a:t>Add support to unlock devices with PIN bruteforce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478023" y="4400550"/>
            <a:ext cx="7331955" cy="165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600"/>
              </a:lnSpc>
            </a:pPr>
            <a:r>
              <a:rPr lang="en-US" sz="12000" spc="-600">
                <a:solidFill>
                  <a:srgbClr val="1A72F7"/>
                </a:solidFill>
                <a:latin typeface="DM Sans Bold"/>
              </a:rPr>
              <a:t>Thank you!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6785590"/>
            <a:ext cx="16230600" cy="796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1"/>
              </a:lnSpc>
            </a:pPr>
            <a:r>
              <a:rPr lang="en-US" sz="5801" spc="-290">
                <a:solidFill>
                  <a:srgbClr val="1A72F7"/>
                </a:solidFill>
                <a:latin typeface="DM Sans"/>
              </a:rPr>
              <a:t>For queries contact: abhinand@traboda.com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12964" y="2723766"/>
            <a:ext cx="454382" cy="454382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0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172348" y="2460419"/>
            <a:ext cx="5963595" cy="1095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399"/>
              </a:lnSpc>
            </a:pPr>
            <a:r>
              <a:rPr lang="en-US" sz="7999" spc="-399">
                <a:solidFill>
                  <a:srgbClr val="1A72F7"/>
                </a:solidFill>
                <a:latin typeface="DM Sans Bold"/>
              </a:rPr>
              <a:t>Introduction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12812" y="4530152"/>
            <a:ext cx="5189788" cy="4122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46"/>
              </a:lnSpc>
            </a:pPr>
            <a:r>
              <a:rPr lang="en-US" sz="3321">
                <a:solidFill>
                  <a:srgbClr val="000000"/>
                </a:solidFill>
                <a:latin typeface="DM Sans Italics"/>
              </a:rPr>
              <a:t>Making the process of data extraction &amp; </a:t>
            </a:r>
          </a:p>
          <a:p>
            <a:pPr>
              <a:lnSpc>
                <a:spcPts val="5646"/>
              </a:lnSpc>
            </a:pPr>
            <a:r>
              <a:rPr lang="en-US" sz="3321">
                <a:solidFill>
                  <a:srgbClr val="000000"/>
                </a:solidFill>
                <a:latin typeface="DM Sans Italics"/>
              </a:rPr>
              <a:t>forensic investigation </a:t>
            </a:r>
          </a:p>
          <a:p>
            <a:pPr>
              <a:lnSpc>
                <a:spcPts val="5646"/>
              </a:lnSpc>
            </a:pPr>
            <a:r>
              <a:rPr lang="en-US" sz="3321">
                <a:solidFill>
                  <a:srgbClr val="000000"/>
                </a:solidFill>
                <a:latin typeface="DM Sans Italics"/>
              </a:rPr>
              <a:t>on Android </a:t>
            </a:r>
          </a:p>
          <a:p>
            <a:pPr>
              <a:lnSpc>
                <a:spcPts val="5646"/>
              </a:lnSpc>
            </a:pPr>
            <a:r>
              <a:rPr lang="en-US" sz="3321">
                <a:solidFill>
                  <a:srgbClr val="000000"/>
                </a:solidFill>
                <a:latin typeface="DM Sans Italics"/>
              </a:rPr>
              <a:t>phones easier </a:t>
            </a:r>
          </a:p>
          <a:p>
            <a:pPr>
              <a:lnSpc>
                <a:spcPts val="4626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9542110" y="2467128"/>
            <a:ext cx="3688683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2799">
                <a:solidFill>
                  <a:srgbClr val="1A72F7"/>
                </a:solidFill>
                <a:latin typeface="DM Sans Bold"/>
              </a:rPr>
              <a:t>1. Forensic Analysis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542110" y="3183622"/>
            <a:ext cx="6833078" cy="1377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76"/>
              </a:lnSpc>
            </a:pPr>
            <a:r>
              <a:rPr lang="en-US" sz="2221">
                <a:solidFill>
                  <a:srgbClr val="000000"/>
                </a:solidFill>
                <a:latin typeface="DM Sans"/>
              </a:rPr>
              <a:t>Enables to gain various insights from the data available from the device automatically</a:t>
            </a:r>
          </a:p>
          <a:p>
            <a:pPr>
              <a:lnSpc>
                <a:spcPts val="3776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9554361" y="4419386"/>
            <a:ext cx="3067952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2799">
                <a:solidFill>
                  <a:srgbClr val="1A72F7"/>
                </a:solidFill>
                <a:latin typeface="DM Sans Bold"/>
              </a:rPr>
              <a:t>2. Data Extraction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542110" y="5070261"/>
            <a:ext cx="6699719" cy="906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76"/>
              </a:lnSpc>
            </a:pPr>
            <a:r>
              <a:rPr lang="en-US" sz="2221">
                <a:solidFill>
                  <a:srgbClr val="000000"/>
                </a:solidFill>
                <a:latin typeface="DM Sans"/>
              </a:rPr>
              <a:t>Extract from various data sources.</a:t>
            </a:r>
            <a:r>
              <a:rPr lang="en-US" sz="2221">
                <a:solidFill>
                  <a:srgbClr val="000000"/>
                </a:solidFill>
                <a:latin typeface="DM Sans"/>
              </a:rPr>
              <a:t> Export necessary data in multiple ways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554361" y="6452837"/>
            <a:ext cx="4166915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2799">
                <a:solidFill>
                  <a:srgbClr val="1A72F7"/>
                </a:solidFill>
                <a:latin typeface="DM Sans Bold"/>
              </a:rPr>
              <a:t>3. Compatible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542110" y="7152312"/>
            <a:ext cx="6699719" cy="184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76"/>
              </a:lnSpc>
            </a:pPr>
            <a:r>
              <a:rPr lang="en-US" sz="2221">
                <a:solidFill>
                  <a:srgbClr val="000000"/>
                </a:solidFill>
                <a:latin typeface="DM Sans"/>
              </a:rPr>
              <a:t>Devices running Android 6 Marshmellow and above. Supports almost all vendor OEMs such as Samsung, Xiaomi, OPPO, Pixel etc.</a:t>
            </a:r>
          </a:p>
          <a:p>
            <a:pPr>
              <a:lnSpc>
                <a:spcPts val="3776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38618" y="2180207"/>
            <a:ext cx="454382" cy="454382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3131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165809" y="6777924"/>
            <a:ext cx="6169980" cy="2554103"/>
          </a:xfrm>
          <a:custGeom>
            <a:avLst/>
            <a:gdLst/>
            <a:ahLst/>
            <a:cxnLst/>
            <a:rect r="r" b="b" t="t" l="l"/>
            <a:pathLst>
              <a:path h="2554103" w="6169980">
                <a:moveTo>
                  <a:pt x="0" y="0"/>
                </a:moveTo>
                <a:lnTo>
                  <a:pt x="6169980" y="0"/>
                </a:lnTo>
                <a:lnTo>
                  <a:pt x="6169980" y="2554103"/>
                </a:lnTo>
                <a:lnTo>
                  <a:pt x="0" y="25541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321" t="-31143" r="-14041" b="-60738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146808" y="4135711"/>
            <a:ext cx="4500040" cy="3622674"/>
          </a:xfrm>
          <a:custGeom>
            <a:avLst/>
            <a:gdLst/>
            <a:ahLst/>
            <a:cxnLst/>
            <a:rect r="r" b="b" t="t" l="l"/>
            <a:pathLst>
              <a:path h="3622674" w="4500040">
                <a:moveTo>
                  <a:pt x="0" y="0"/>
                </a:moveTo>
                <a:lnTo>
                  <a:pt x="4500041" y="0"/>
                </a:lnTo>
                <a:lnTo>
                  <a:pt x="4500041" y="3622674"/>
                </a:lnTo>
                <a:lnTo>
                  <a:pt x="0" y="36226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092678" y="1916833"/>
            <a:ext cx="10574562" cy="1095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399"/>
              </a:lnSpc>
            </a:pPr>
            <a:r>
              <a:rPr lang="en-US" sz="7999" spc="-399">
                <a:solidFill>
                  <a:srgbClr val="1A72F7"/>
                </a:solidFill>
                <a:latin typeface="DM Sans Bold"/>
              </a:rPr>
              <a:t>Streamline the process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38618" y="4364311"/>
            <a:ext cx="8907951" cy="187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74979" indent="-237490" lvl="1">
              <a:lnSpc>
                <a:spcPts val="373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DM Sans"/>
              </a:rPr>
              <a:t>Install the application on a device.</a:t>
            </a:r>
          </a:p>
          <a:p>
            <a:pPr marL="474979" indent="-237490" lvl="1">
              <a:lnSpc>
                <a:spcPts val="373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DM Sans"/>
              </a:rPr>
              <a:t>Provide necessary permission to retrieve data. </a:t>
            </a:r>
          </a:p>
          <a:p>
            <a:pPr marL="474979" indent="-237490" lvl="1">
              <a:lnSpc>
                <a:spcPts val="373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DM Sans"/>
              </a:rPr>
              <a:t>View samples of relevant data. </a:t>
            </a:r>
          </a:p>
          <a:p>
            <a:pPr marL="474979" indent="-237490" lvl="1">
              <a:lnSpc>
                <a:spcPts val="373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DM Sans"/>
              </a:rPr>
              <a:t>Export what is needed in multiple formats.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65809" y="3840436"/>
            <a:ext cx="7747169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79"/>
              </a:lnSpc>
            </a:pPr>
            <a:r>
              <a:rPr lang="en-US" sz="2400">
                <a:solidFill>
                  <a:srgbClr val="1A72F7"/>
                </a:solidFill>
                <a:latin typeface="DM Sans Bold"/>
              </a:rPr>
              <a:t>Process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494844" y="7988300"/>
            <a:ext cx="6930738" cy="1374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40"/>
              </a:lnSpc>
            </a:pPr>
            <a:r>
              <a:rPr lang="en-US" sz="2200">
                <a:solidFill>
                  <a:srgbClr val="000000"/>
                </a:solidFill>
                <a:latin typeface="DM Sans"/>
              </a:rPr>
              <a:t>AndroCop can process a wide range of data, thereby eliminating the need to rely on manual forensic analysis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619785" y="3221311"/>
            <a:ext cx="7656694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DM Sans Bold"/>
              </a:rPr>
              <a:t>eliminating the need for external utilities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88726" y="2219856"/>
            <a:ext cx="454382" cy="454382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0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842786" y="1956483"/>
            <a:ext cx="10574562" cy="1095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399"/>
              </a:lnSpc>
            </a:pPr>
            <a:r>
              <a:rPr lang="en-US" sz="7999" spc="-399">
                <a:solidFill>
                  <a:srgbClr val="1A72F7"/>
                </a:solidFill>
                <a:latin typeface="DM Sans Bold"/>
              </a:rPr>
              <a:t>Userflow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3561770" y="3204257"/>
            <a:ext cx="10884724" cy="6438402"/>
          </a:xfrm>
          <a:custGeom>
            <a:avLst/>
            <a:gdLst/>
            <a:ahLst/>
            <a:cxnLst/>
            <a:rect r="r" b="b" t="t" l="l"/>
            <a:pathLst>
              <a:path h="6438402" w="10884724">
                <a:moveTo>
                  <a:pt x="0" y="0"/>
                </a:moveTo>
                <a:lnTo>
                  <a:pt x="10884724" y="0"/>
                </a:lnTo>
                <a:lnTo>
                  <a:pt x="10884724" y="6438402"/>
                </a:lnTo>
                <a:lnTo>
                  <a:pt x="0" y="64384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66225" y="2396916"/>
            <a:ext cx="454382" cy="454382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066825" y="6346418"/>
            <a:ext cx="3348944" cy="3348944"/>
          </a:xfrm>
          <a:custGeom>
            <a:avLst/>
            <a:gdLst/>
            <a:ahLst/>
            <a:cxnLst/>
            <a:rect r="r" b="b" t="t" l="l"/>
            <a:pathLst>
              <a:path h="3348944" w="3348944">
                <a:moveTo>
                  <a:pt x="0" y="0"/>
                </a:moveTo>
                <a:lnTo>
                  <a:pt x="3348944" y="0"/>
                </a:lnTo>
                <a:lnTo>
                  <a:pt x="3348944" y="3348944"/>
                </a:lnTo>
                <a:lnTo>
                  <a:pt x="0" y="33489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175702" y="3987195"/>
            <a:ext cx="3025016" cy="3025016"/>
          </a:xfrm>
          <a:custGeom>
            <a:avLst/>
            <a:gdLst/>
            <a:ahLst/>
            <a:cxnLst/>
            <a:rect r="r" b="b" t="t" l="l"/>
            <a:pathLst>
              <a:path h="3025016" w="3025016">
                <a:moveTo>
                  <a:pt x="0" y="0"/>
                </a:moveTo>
                <a:lnTo>
                  <a:pt x="3025016" y="0"/>
                </a:lnTo>
                <a:lnTo>
                  <a:pt x="3025016" y="3025016"/>
                </a:lnTo>
                <a:lnTo>
                  <a:pt x="0" y="30250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814357" y="4774216"/>
            <a:ext cx="303736" cy="257416"/>
          </a:xfrm>
          <a:custGeom>
            <a:avLst/>
            <a:gdLst/>
            <a:ahLst/>
            <a:cxnLst/>
            <a:rect r="r" b="b" t="t" l="l"/>
            <a:pathLst>
              <a:path h="257416" w="303736">
                <a:moveTo>
                  <a:pt x="0" y="0"/>
                </a:moveTo>
                <a:lnTo>
                  <a:pt x="303736" y="0"/>
                </a:lnTo>
                <a:lnTo>
                  <a:pt x="303736" y="257416"/>
                </a:lnTo>
                <a:lnTo>
                  <a:pt x="0" y="2574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814357" y="5567076"/>
            <a:ext cx="303736" cy="257416"/>
          </a:xfrm>
          <a:custGeom>
            <a:avLst/>
            <a:gdLst/>
            <a:ahLst/>
            <a:cxnLst/>
            <a:rect r="r" b="b" t="t" l="l"/>
            <a:pathLst>
              <a:path h="257416" w="303736">
                <a:moveTo>
                  <a:pt x="0" y="0"/>
                </a:moveTo>
                <a:lnTo>
                  <a:pt x="303736" y="0"/>
                </a:lnTo>
                <a:lnTo>
                  <a:pt x="303736" y="257417"/>
                </a:lnTo>
                <a:lnTo>
                  <a:pt x="0" y="2574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814357" y="6346418"/>
            <a:ext cx="303736" cy="257416"/>
          </a:xfrm>
          <a:custGeom>
            <a:avLst/>
            <a:gdLst/>
            <a:ahLst/>
            <a:cxnLst/>
            <a:rect r="r" b="b" t="t" l="l"/>
            <a:pathLst>
              <a:path h="257416" w="303736">
                <a:moveTo>
                  <a:pt x="0" y="0"/>
                </a:moveTo>
                <a:lnTo>
                  <a:pt x="303736" y="0"/>
                </a:lnTo>
                <a:lnTo>
                  <a:pt x="303736" y="257417"/>
                </a:lnTo>
                <a:lnTo>
                  <a:pt x="0" y="2574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064011" y="2133570"/>
            <a:ext cx="4907573" cy="1095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399"/>
              </a:lnSpc>
            </a:pPr>
            <a:r>
              <a:rPr lang="en-US" sz="7999" spc="-399">
                <a:solidFill>
                  <a:srgbClr val="1A72F7"/>
                </a:solidFill>
                <a:latin typeface="DM Sans Bold"/>
              </a:rPr>
              <a:t>Export As?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38706" y="4591274"/>
            <a:ext cx="7747169" cy="555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2799">
                <a:solidFill>
                  <a:srgbClr val="000000"/>
                </a:solidFill>
                <a:latin typeface="DM Sans Bold"/>
              </a:rPr>
              <a:t>PDF / XLSX</a:t>
            </a:r>
            <a:r>
              <a:rPr lang="en-US" sz="2799">
                <a:solidFill>
                  <a:srgbClr val="000000"/>
                </a:solidFill>
                <a:latin typeface="DM Sans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999191" y="3381599"/>
            <a:ext cx="5770242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DM Sans Bold"/>
              </a:rPr>
              <a:t>per your analysis requirement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319656" y="5351297"/>
            <a:ext cx="7747169" cy="555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2799">
                <a:solidFill>
                  <a:srgbClr val="000000"/>
                </a:solidFill>
                <a:latin typeface="DM Sans"/>
              </a:rPr>
              <a:t>Images and videos will be exported as </a:t>
            </a:r>
            <a:r>
              <a:rPr lang="en-US" sz="2799">
                <a:solidFill>
                  <a:srgbClr val="000000"/>
                </a:solidFill>
                <a:latin typeface="DM Sans Bold"/>
              </a:rPr>
              <a:t>ZIP</a:t>
            </a:r>
            <a:r>
              <a:rPr lang="en-US" sz="2799">
                <a:solidFill>
                  <a:srgbClr val="000000"/>
                </a:solidFill>
                <a:latin typeface="DM Sans"/>
              </a:rPr>
              <a:t> file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319656" y="6130639"/>
            <a:ext cx="7747169" cy="555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2799">
                <a:solidFill>
                  <a:srgbClr val="000000"/>
                </a:solidFill>
                <a:latin typeface="DM Sans"/>
              </a:rPr>
              <a:t>Saved to AndroCop folder in Internal Storage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2238374"/>
            <a:ext cx="454382" cy="454382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C89116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0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763456" y="1975028"/>
            <a:ext cx="10028393" cy="1095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399"/>
              </a:lnSpc>
            </a:pPr>
            <a:r>
              <a:rPr lang="en-US" sz="7999" spc="-399">
                <a:solidFill>
                  <a:srgbClr val="1A72F7"/>
                </a:solidFill>
                <a:latin typeface="DM Sans Bold"/>
              </a:rPr>
              <a:t>What to export?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63456" y="4093851"/>
            <a:ext cx="15495844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64"/>
              </a:lnSpc>
              <a:spcBef>
                <a:spcPct val="0"/>
              </a:spcBef>
            </a:pPr>
            <a:r>
              <a:rPr lang="en-US" sz="2720">
                <a:solidFill>
                  <a:srgbClr val="000000"/>
                </a:solidFill>
                <a:latin typeface="DM Sans"/>
              </a:rPr>
              <a:t>Call history with details such as call type (incoming, outgoing or missed call),  number, date, time, duration etc</a:t>
            </a:r>
          </a:p>
          <a:p>
            <a:pPr>
              <a:lnSpc>
                <a:spcPts val="3264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763456" y="3655701"/>
            <a:ext cx="1987278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799">
                <a:solidFill>
                  <a:srgbClr val="1A72F7"/>
                </a:solidFill>
                <a:latin typeface="DM Sans Bold"/>
              </a:rPr>
              <a:t>Call History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63456" y="5284476"/>
            <a:ext cx="2583169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799">
                <a:solidFill>
                  <a:srgbClr val="1A72F7"/>
                </a:solidFill>
                <a:latin typeface="DM Sans Bold"/>
              </a:rPr>
              <a:t>Text messages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63456" y="5722626"/>
            <a:ext cx="15495844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DM Sans"/>
              </a:rPr>
              <a:t>Details of messages send and received including message content, date and time, sending application etc.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63456" y="6984689"/>
            <a:ext cx="1598617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799">
                <a:solidFill>
                  <a:srgbClr val="1A72F7"/>
                </a:solidFill>
                <a:latin typeface="DM Sans Bold"/>
              </a:rPr>
              <a:t>Contacts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63456" y="7403789"/>
            <a:ext cx="15495844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64"/>
              </a:lnSpc>
              <a:spcBef>
                <a:spcPct val="0"/>
              </a:spcBef>
            </a:pPr>
            <a:r>
              <a:rPr lang="en-US" sz="2720">
                <a:solidFill>
                  <a:srgbClr val="000000"/>
                </a:solidFill>
                <a:latin typeface="DM Sans"/>
              </a:rPr>
              <a:t>Name, number and associated email address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63456" y="8194364"/>
            <a:ext cx="3276909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799">
                <a:solidFill>
                  <a:srgbClr val="1A72F7"/>
                </a:solidFill>
                <a:latin typeface="DM Sans Bold"/>
              </a:rPr>
              <a:t>Device Information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63456" y="8613464"/>
            <a:ext cx="15495844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64"/>
              </a:lnSpc>
              <a:spcBef>
                <a:spcPct val="0"/>
              </a:spcBef>
            </a:pPr>
            <a:r>
              <a:rPr lang="en-US" sz="2720">
                <a:solidFill>
                  <a:srgbClr val="000000"/>
                </a:solidFill>
                <a:latin typeface="DM Sans"/>
              </a:rPr>
              <a:t>Device name, model, Android version, Android ID, manufacturer details, build number etc.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63456" y="1980969"/>
            <a:ext cx="10028393" cy="1095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399"/>
              </a:lnSpc>
            </a:pPr>
            <a:r>
              <a:rPr lang="en-US" sz="7999" spc="-399">
                <a:solidFill>
                  <a:srgbClr val="1A72F7"/>
                </a:solidFill>
                <a:latin typeface="DM Sans Bold"/>
              </a:rPr>
              <a:t>What to export?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2244315"/>
            <a:ext cx="454382" cy="454382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0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763456" y="4115031"/>
            <a:ext cx="1623060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64"/>
              </a:lnSpc>
              <a:spcBef>
                <a:spcPct val="0"/>
              </a:spcBef>
            </a:pPr>
            <a:r>
              <a:rPr lang="en-US" sz="2720">
                <a:solidFill>
                  <a:srgbClr val="000000"/>
                </a:solidFill>
                <a:latin typeface="DM Sans"/>
              </a:rPr>
              <a:t>Images and videos taken with the phones camera. Screenshots taken by the user from the phone</a:t>
            </a:r>
          </a:p>
          <a:p>
            <a:pPr>
              <a:lnSpc>
                <a:spcPts val="3264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763456" y="3695931"/>
            <a:ext cx="3665061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799">
                <a:solidFill>
                  <a:srgbClr val="1A72F7"/>
                </a:solidFill>
                <a:latin typeface="DM Sans Bold"/>
              </a:rPr>
              <a:t>Media &amp; Screenshots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63456" y="4998475"/>
            <a:ext cx="1660413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799">
                <a:solidFill>
                  <a:srgbClr val="1A72F7"/>
                </a:solidFill>
                <a:latin typeface="DM Sans Bold"/>
              </a:rPr>
              <a:t>Accounts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63456" y="5405669"/>
            <a:ext cx="9777254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DM Sans"/>
              </a:rPr>
              <a:t>Information about accounts such as Social media, email etc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63456" y="6301019"/>
            <a:ext cx="2420928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799">
                <a:solidFill>
                  <a:srgbClr val="1A72F7"/>
                </a:solidFill>
                <a:latin typeface="DM Sans Bold"/>
              </a:rPr>
              <a:t>Installed apps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63456" y="6720119"/>
            <a:ext cx="16367964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64"/>
              </a:lnSpc>
              <a:spcBef>
                <a:spcPct val="0"/>
              </a:spcBef>
            </a:pPr>
            <a:r>
              <a:rPr lang="en-US" sz="2720">
                <a:solidFill>
                  <a:srgbClr val="000000"/>
                </a:solidFill>
                <a:latin typeface="DM Sans"/>
              </a:rPr>
              <a:t>Third party apps installed by the user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63456" y="7629756"/>
            <a:ext cx="3574910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799">
                <a:solidFill>
                  <a:srgbClr val="1A72F7"/>
                </a:solidFill>
                <a:latin typeface="DM Sans Bold"/>
              </a:rPr>
              <a:t>App Usage Statistics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63456" y="8048856"/>
            <a:ext cx="16367964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64"/>
              </a:lnSpc>
              <a:spcBef>
                <a:spcPct val="0"/>
              </a:spcBef>
            </a:pPr>
            <a:r>
              <a:rPr lang="en-US" sz="2720">
                <a:solidFill>
                  <a:srgbClr val="000000"/>
                </a:solidFill>
                <a:latin typeface="DM Sans"/>
              </a:rPr>
              <a:t>Usage time of each application, last used time etc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2307852"/>
            <a:ext cx="454382" cy="454382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8C52FF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0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763456" y="2044506"/>
            <a:ext cx="9380264" cy="1095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399"/>
              </a:lnSpc>
            </a:pPr>
            <a:r>
              <a:rPr lang="en-US" sz="7999" spc="-399">
                <a:solidFill>
                  <a:srgbClr val="1A72F7"/>
                </a:solidFill>
                <a:latin typeface="DM Sans Bold"/>
              </a:rPr>
              <a:t>Insights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92031" y="4597205"/>
            <a:ext cx="14074255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64"/>
              </a:lnSpc>
              <a:spcBef>
                <a:spcPct val="0"/>
              </a:spcBef>
            </a:pPr>
            <a:r>
              <a:rPr lang="en-US" sz="2720">
                <a:solidFill>
                  <a:srgbClr val="000000"/>
                </a:solidFill>
                <a:latin typeface="DM Sans"/>
              </a:rPr>
              <a:t>With the number of incoming and outgoing call, find out who contacted the most and least </a:t>
            </a:r>
          </a:p>
          <a:p>
            <a:pPr>
              <a:lnSpc>
                <a:spcPts val="3264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797559" y="4159055"/>
            <a:ext cx="4830801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799">
                <a:solidFill>
                  <a:srgbClr val="1A72F7"/>
                </a:solidFill>
                <a:latin typeface="DM Sans Bold"/>
              </a:rPr>
              <a:t>Find close contacts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92031" y="5940230"/>
            <a:ext cx="2825425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799">
                <a:solidFill>
                  <a:srgbClr val="1A72F7"/>
                </a:solidFill>
                <a:latin typeface="DM Sans Bold"/>
              </a:rPr>
              <a:t>Folder Structure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87269" y="6397430"/>
            <a:ext cx="14083780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64"/>
              </a:lnSpc>
              <a:spcBef>
                <a:spcPct val="0"/>
              </a:spcBef>
            </a:pPr>
            <a:r>
              <a:rPr lang="en-US" sz="2720">
                <a:solidFill>
                  <a:srgbClr val="000000"/>
                </a:solidFill>
                <a:latin typeface="DM Sans"/>
              </a:rPr>
              <a:t>Folder tree structure of the internal storage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63456" y="7378505"/>
            <a:ext cx="2893495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799">
                <a:solidFill>
                  <a:srgbClr val="1A72F7"/>
                </a:solidFill>
                <a:latin typeface="DM Sans Bold"/>
              </a:rPr>
              <a:t>Visited locations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63456" y="7826180"/>
            <a:ext cx="14068727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64"/>
              </a:lnSpc>
              <a:spcBef>
                <a:spcPct val="0"/>
              </a:spcBef>
            </a:pPr>
            <a:r>
              <a:rPr lang="en-US" sz="2720">
                <a:solidFill>
                  <a:srgbClr val="000000"/>
                </a:solidFill>
                <a:latin typeface="DM Sans"/>
              </a:rPr>
              <a:t>Possible location of the phone user using geo tags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934598" y="4400550"/>
            <a:ext cx="4418804" cy="165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600"/>
              </a:lnSpc>
            </a:pPr>
            <a:r>
              <a:rPr lang="en-US" sz="12000" spc="-600">
                <a:solidFill>
                  <a:srgbClr val="1A72F7"/>
                </a:solidFill>
                <a:latin typeface="DM Sans Bold"/>
              </a:rPr>
              <a:t>DEMO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DAF0zKK5Do0</dc:identifier>
  <dcterms:modified xsi:type="dcterms:W3CDTF">2011-08-01T06:04:30Z</dcterms:modified>
  <cp:revision>1</cp:revision>
  <dc:title>AndroCop EU</dc:title>
</cp:coreProperties>
</file>