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lassification From Feature Analysis of The Reads Data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From Feature Analysis of The Reads Data</a:t>
            </a:r>
          </a:p>
        </p:txBody>
      </p:sp>
      <p:sp>
        <p:nvSpPr>
          <p:cNvPr id="119" name="———Bowen Xue/Andy Lin/Fan Zhang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———Bowen Xue/Andy Lin/Fan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 Results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147" name="Supervised learning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</a:t>
            </a:r>
          </a:p>
          <a:p>
            <a:pPr lvl="5" marL="0" indent="1143000">
              <a:buSzTx/>
              <a:buNone/>
            </a:pPr>
            <a:r>
              <a:t>Lasso: </a:t>
            </a:r>
          </a:p>
          <a:p>
            <a:pPr lvl="5" marL="0" indent="1143000">
              <a:buSzTx/>
              <a:buNone/>
            </a:pPr>
          </a:p>
          <a:p>
            <a:pPr lvl="5" marL="0" indent="1143000">
              <a:buSzTx/>
              <a:buNone/>
            </a:pPr>
          </a:p>
          <a:p>
            <a:pPr lvl="5" marL="0" indent="1143000">
              <a:buSzTx/>
              <a:buNone/>
            </a:pPr>
            <a:r>
              <a:t>SVM: </a:t>
            </a:r>
          </a:p>
        </p:txBody>
      </p:sp>
      <p:sp>
        <p:nvSpPr>
          <p:cNvPr id="148" name="&lt;result pic&gt;"/>
          <p:cNvSpPr/>
          <p:nvPr/>
        </p:nvSpPr>
        <p:spPr>
          <a:xfrm>
            <a:off x="5092814" y="4509886"/>
            <a:ext cx="281917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  <p:sp>
        <p:nvSpPr>
          <p:cNvPr id="149" name="&lt;result pic&gt;"/>
          <p:cNvSpPr/>
          <p:nvPr/>
        </p:nvSpPr>
        <p:spPr>
          <a:xfrm>
            <a:off x="5138783" y="7167666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Results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152" name="Supervised learning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</a:pPr>
            <a:r>
              <a:t>Supervised learning</a:t>
            </a:r>
          </a:p>
          <a:p>
            <a:pPr lvl="5" marL="0" indent="1143000">
              <a:buSzTx/>
              <a:buNone/>
            </a:pPr>
            <a:r>
              <a:t>Lasso: </a:t>
            </a:r>
          </a:p>
          <a:p>
            <a:pPr lvl="5" marL="0" indent="1143000">
              <a:buSzTx/>
              <a:buNone/>
            </a:pPr>
            <a:r>
              <a:t>SVM: </a:t>
            </a:r>
          </a:p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Unsupervised learning:</a:t>
            </a:r>
          </a:p>
        </p:txBody>
      </p:sp>
      <p:sp>
        <p:nvSpPr>
          <p:cNvPr id="153" name="&lt;result pic&gt;"/>
          <p:cNvSpPr/>
          <p:nvPr/>
        </p:nvSpPr>
        <p:spPr>
          <a:xfrm>
            <a:off x="4721633" y="6990050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&lt;picture of the classification effect&gt;"/>
          <p:cNvSpPr/>
          <p:nvPr/>
        </p:nvSpPr>
        <p:spPr>
          <a:xfrm>
            <a:off x="2395410" y="4509886"/>
            <a:ext cx="821398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&lt;picture of the classification effect&gt;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ocial_dna-vs-rna.jpg" descr="social_dna-vs-rna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83049" y="2280049"/>
            <a:ext cx="9838702" cy="5193502"/>
          </a:xfrm>
          <a:prstGeom prst="rect">
            <a:avLst/>
          </a:prstGeom>
        </p:spPr>
      </p:pic>
      <p:sp>
        <p:nvSpPr>
          <p:cNvPr id="158" name="Thank you!"/>
          <p:cNvSpPr/>
          <p:nvPr>
            <p:ph type="title"/>
          </p:nvPr>
        </p:nvSpPr>
        <p:spPr>
          <a:xfrm>
            <a:off x="-2823181" y="699583"/>
            <a:ext cx="11430001" cy="1219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Thank you! </a:t>
            </a:r>
          </a:p>
        </p:txBody>
      </p:sp>
      <p:sp>
        <p:nvSpPr>
          <p:cNvPr id="159" name="Questions?"/>
          <p:cNvSpPr/>
          <p:nvPr/>
        </p:nvSpPr>
        <p:spPr>
          <a:xfrm>
            <a:off x="7913407" y="8045326"/>
            <a:ext cx="419213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ackground"/>
          <p:cNvSpPr/>
          <p:nvPr>
            <p:ph type="title"/>
          </p:nvPr>
        </p:nvSpPr>
        <p:spPr>
          <a:xfrm>
            <a:off x="1357391" y="7482189"/>
            <a:ext cx="11430001" cy="12192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22" name="For forensic investigation, it’s important to determine where a DNA sample was sequenced…"/>
          <p:cNvSpPr/>
          <p:nvPr/>
        </p:nvSpPr>
        <p:spPr>
          <a:xfrm>
            <a:off x="134801" y="1261806"/>
            <a:ext cx="12735197" cy="4620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18583" indent="-518583" algn="l">
              <a:buSzPct val="75000"/>
              <a:buChar char="•"/>
            </a:pPr>
            <a:r>
              <a:t>For forensic investigation, it’s important to determine where a DNA sample was sequenced </a:t>
            </a:r>
          </a:p>
          <a:p>
            <a:pPr marL="518583" indent="-518583" algn="l">
              <a:buSzPct val="75000"/>
              <a:buChar char="•"/>
            </a:pPr>
            <a:r>
              <a:t>Datasets from different sequencing institutions have informative features which makes it possible to use machine learning to do the classification</a:t>
            </a:r>
          </a:p>
          <a:p>
            <a:pPr marL="518583" indent="-518583" algn="l">
              <a:buSzPct val="75000"/>
              <a:buChar char="•"/>
            </a:pPr>
            <a:r>
              <a:t>We will focus on institutions that have sequenced Escherichia coli using Illumina MiSeqs</a:t>
            </a:r>
          </a:p>
        </p:txBody>
      </p:sp>
      <p:pic>
        <p:nvPicPr>
          <p:cNvPr id="123" name="Scanning_electron_micrograph_of_an_E._coli_colony.jpg" descr="Scanning_electron_micrograph_of_an_E._coli_colon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422" y="6106754"/>
            <a:ext cx="4322913" cy="293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26" name="Target: Classification From Feature Analysis of The Reads Data…"/>
          <p:cNvSpPr/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>
                <a:solidFill>
                  <a:srgbClr val="00FDFF"/>
                </a:solidFill>
              </a:rPr>
              <a:t>Data</a:t>
            </a:r>
            <a:r>
              <a:t>: Sequence Read Archive (SRA) database hosted by the National Center for Biotechnology Information (NCBI). </a:t>
            </a:r>
          </a:p>
          <a:p>
            <a:pPr lvl="4" marL="0" indent="914400">
              <a:buSzTx/>
              <a:buNone/>
            </a:pPr>
            <a:r>
              <a:t>Sequenced Escherichia coli using Illumina MiSeqs.</a:t>
            </a:r>
          </a:p>
          <a:p>
            <a:pPr lvl="4" marL="0" indent="914400">
              <a:buSzTx/>
              <a:buNone/>
            </a:pPr>
            <a:r>
              <a:t>Raw Data: 359 fastQ datasets, each with around 200-500M bases.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7-06-05 at 13.56.07.png" descr="Screen Shot 2017-06-05 at 13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5" y="2908138"/>
            <a:ext cx="12562610" cy="393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31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reads: average fragment size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with/without N (4^5=512 why?)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tro to 4-mers with N"/>
          <p:cNvSpPr/>
          <p:nvPr>
            <p:ph type="body" sz="quarter" idx="1"/>
          </p:nvPr>
        </p:nvSpPr>
        <p:spPr>
          <a:xfrm>
            <a:off x="618658" y="653460"/>
            <a:ext cx="7368696" cy="564484"/>
          </a:xfrm>
          <a:prstGeom prst="rect">
            <a:avLst/>
          </a:prstGeom>
        </p:spPr>
        <p:txBody>
          <a:bodyPr/>
          <a:lstStyle>
            <a:lvl1pPr marL="0" indent="0" defTabSz="490727">
              <a:spcBef>
                <a:spcPts val="3000"/>
              </a:spcBef>
              <a:buSzTx/>
              <a:buNone/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lvl1pPr>
          </a:lstStyle>
          <a:p>
            <a:pPr/>
            <a:r>
              <a:t>intro to 4-mers with N </a:t>
            </a:r>
          </a:p>
        </p:txBody>
      </p:sp>
      <p:pic>
        <p:nvPicPr>
          <p:cNvPr id="134" name="Screen Shot 2017-06-04 at 21.51.18.png" descr="Screen Shot 2017-06-04 at 21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741" y="1490851"/>
            <a:ext cx="9843318" cy="529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^4=256 without N…"/>
          <p:cNvSpPr/>
          <p:nvPr/>
        </p:nvSpPr>
        <p:spPr>
          <a:xfrm>
            <a:off x="1530342" y="7206100"/>
            <a:ext cx="825765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4^4=256 without N</a:t>
            </a:r>
          </a:p>
          <a:p>
            <a:pPr algn="l"/>
            <a:r>
              <a:t>5^4=625 with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38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(5^4=625)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3. quality scores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ality distribution"/>
          <p:cNvSpPr/>
          <p:nvPr>
            <p:ph type="title"/>
          </p:nvPr>
        </p:nvSpPr>
        <p:spPr>
          <a:xfrm>
            <a:off x="821143" y="1256355"/>
            <a:ext cx="7961777" cy="633958"/>
          </a:xfrm>
          <a:prstGeom prst="rect">
            <a:avLst/>
          </a:prstGeom>
        </p:spPr>
        <p:txBody>
          <a:bodyPr/>
          <a:lstStyle>
            <a:lvl1pPr defTabSz="286258">
              <a:defRPr sz="3528">
                <a:effectLst>
                  <a:outerShdw sx="100000" sy="100000" kx="0" ky="0" algn="b" rotWithShape="0" blurRad="24892" dist="18669" dir="5400000">
                    <a:srgbClr val="000000"/>
                  </a:outerShdw>
                </a:effectLst>
              </a:defRPr>
            </a:lvl1pPr>
          </a:lstStyle>
          <a:p>
            <a:pPr/>
            <a:r>
              <a:t>Quality distribution</a:t>
            </a:r>
          </a:p>
        </p:txBody>
      </p:sp>
      <p:pic>
        <p:nvPicPr>
          <p:cNvPr id="141" name="Screen Shot 2017-06-05 at 14.09.16.png" descr="Screen Shot 2017-06-05 at 14.0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36" y="2314649"/>
            <a:ext cx="11290928" cy="48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44" name="Target: Classification From Feature Analysis of The Reads Data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</a:pPr>
            <a:r>
              <a:t>Features:  three types of features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Methodology: </a:t>
            </a:r>
            <a:r>
              <a:rPr>
                <a:solidFill>
                  <a:srgbClr val="FFFFFF"/>
                </a:solidFill>
              </a:rPr>
              <a:t>60% train, 20% validation, 20% test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</a:pPr>
            <a:r>
              <a:t>1. Supervised learning: Lasso &amp; SVM</a:t>
            </a:r>
          </a:p>
          <a:p>
            <a:pPr lvl="4" marL="0" indent="914400">
              <a:buSzTx/>
              <a:buNone/>
            </a:pPr>
            <a:r>
              <a:t>2. Unsupervised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