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 b="def" i="def"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E6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AFF"/>
          </a:solidFill>
        </a:fill>
      </a:tcStyle>
    </a:wholeTbl>
    <a:band2H>
      <a:tcTxStyle b="def" i="def"/>
      <a:tcStyle>
        <a:tcBdr/>
        <a:fill>
          <a:solidFill>
            <a:srgbClr val="F3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/>
          <p:nvPr>
            <p:ph type="title"/>
          </p:nvPr>
        </p:nvSpPr>
        <p:spPr>
          <a:xfrm>
            <a:off x="1625600" y="1596248"/>
            <a:ext cx="9753600" cy="3395700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/>
          <p:nvPr>
            <p:ph type="body" sz="quarter" idx="1"/>
          </p:nvPr>
        </p:nvSpPr>
        <p:spPr>
          <a:xfrm>
            <a:off x="1625600" y="5122898"/>
            <a:ext cx="9753600" cy="23548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500"/>
            </a:lvl1pPr>
            <a:lvl2pPr marL="0" indent="487694" algn="ctr">
              <a:buSzTx/>
              <a:buFontTx/>
              <a:buNone/>
              <a:defRPr sz="2500"/>
            </a:lvl2pPr>
            <a:lvl3pPr marL="0" indent="975389" algn="ctr">
              <a:buSzTx/>
              <a:buFontTx/>
              <a:buNone/>
              <a:defRPr sz="2500"/>
            </a:lvl3pPr>
            <a:lvl4pPr marL="0" indent="1463085" algn="ctr">
              <a:buSzTx/>
              <a:buFontTx/>
              <a:buNone/>
              <a:defRPr sz="2500"/>
            </a:lvl4pPr>
            <a:lvl5pPr marL="0" indent="1950780" algn="ctr">
              <a:buSzTx/>
              <a:buFontTx/>
              <a:buNone/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/>
          <p:nvPr>
            <p:ph type="title"/>
          </p:nvPr>
        </p:nvSpPr>
        <p:spPr>
          <a:xfrm>
            <a:off x="887306" y="2431627"/>
            <a:ext cx="11216642" cy="4057227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/>
          <p:nvPr>
            <p:ph type="body" sz="quarter" idx="1"/>
          </p:nvPr>
        </p:nvSpPr>
        <p:spPr>
          <a:xfrm>
            <a:off x="887306" y="6527237"/>
            <a:ext cx="11216642" cy="213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500">
                <a:solidFill>
                  <a:srgbClr val="888888"/>
                </a:solidFill>
              </a:defRPr>
            </a:lvl1pPr>
            <a:lvl2pPr marL="0" indent="487694">
              <a:buSzTx/>
              <a:buFontTx/>
              <a:buNone/>
              <a:defRPr sz="2500">
                <a:solidFill>
                  <a:srgbClr val="888888"/>
                </a:solidFill>
              </a:defRPr>
            </a:lvl2pPr>
            <a:lvl3pPr marL="0" indent="975389">
              <a:buSzTx/>
              <a:buFontTx/>
              <a:buNone/>
              <a:defRPr sz="2500">
                <a:solidFill>
                  <a:srgbClr val="888888"/>
                </a:solidFill>
              </a:defRPr>
            </a:lvl3pPr>
            <a:lvl4pPr marL="0" indent="1463085">
              <a:buSzTx/>
              <a:buFontTx/>
              <a:buNone/>
              <a:defRPr sz="2500">
                <a:solidFill>
                  <a:srgbClr val="888888"/>
                </a:solidFill>
              </a:defRPr>
            </a:lvl4pPr>
            <a:lvl5pPr marL="0" indent="1950780">
              <a:buSzTx/>
              <a:buFontTx/>
              <a:buNone/>
              <a:defRPr sz="25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/>
          <p:nvPr>
            <p:ph type="body" sz="half" idx="1"/>
          </p:nvPr>
        </p:nvSpPr>
        <p:spPr>
          <a:xfrm>
            <a:off x="894080" y="2596444"/>
            <a:ext cx="5527041" cy="618857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/>
          <p:nvPr>
            <p:ph type="title"/>
          </p:nvPr>
        </p:nvSpPr>
        <p:spPr>
          <a:xfrm>
            <a:off x="895774" y="519290"/>
            <a:ext cx="11216641" cy="188524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/>
          <p:nvPr>
            <p:ph type="body" sz="quarter" idx="1"/>
          </p:nvPr>
        </p:nvSpPr>
        <p:spPr>
          <a:xfrm>
            <a:off x="895774" y="2390987"/>
            <a:ext cx="5501640" cy="11717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500"/>
            </a:lvl1pPr>
            <a:lvl2pPr marL="0" indent="487694">
              <a:buSzTx/>
              <a:buFontTx/>
              <a:buNone/>
              <a:defRPr b="1" sz="2500"/>
            </a:lvl2pPr>
            <a:lvl3pPr marL="0" indent="975389">
              <a:buSzTx/>
              <a:buFontTx/>
              <a:buNone/>
              <a:defRPr b="1" sz="2500"/>
            </a:lvl3pPr>
            <a:lvl4pPr marL="0" indent="1463085">
              <a:buSzTx/>
              <a:buFontTx/>
              <a:buNone/>
              <a:defRPr b="1" sz="2500"/>
            </a:lvl4pPr>
            <a:lvl5pPr marL="0" indent="1950780">
              <a:buSzTx/>
              <a:buFontTx/>
              <a:buNone/>
              <a:defRPr b="1"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Text Placeholder 4"/>
          <p:cNvSpPr/>
          <p:nvPr>
            <p:ph type="body" sz="quarter" idx="13"/>
          </p:nvPr>
        </p:nvSpPr>
        <p:spPr>
          <a:xfrm>
            <a:off x="6583680" y="2390986"/>
            <a:ext cx="5528735" cy="1171788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500"/>
            </a:pPr>
          </a:p>
        </p:txBody>
      </p:sp>
      <p:sp>
        <p:nvSpPr>
          <p:cNvPr id="1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/>
          <p:nvPr>
            <p:ph type="body" sz="half" idx="1"/>
          </p:nvPr>
        </p:nvSpPr>
        <p:spPr>
          <a:xfrm>
            <a:off x="5528733" y="1404338"/>
            <a:ext cx="6583682" cy="693137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 marL="773585" indent="-285890">
              <a:defRPr sz="3400"/>
            </a:lvl2pPr>
            <a:lvl3pPr marL="1307023" indent="-331633">
              <a:defRPr sz="3400"/>
            </a:lvl3pPr>
            <a:lvl4pPr marL="1857886" indent="-394801">
              <a:defRPr sz="3400"/>
            </a:lvl4pPr>
            <a:lvl5pPr marL="2345582" indent="-394801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3"/>
          <p:cNvSpPr/>
          <p:nvPr>
            <p:ph type="body" sz="quarter" idx="13"/>
          </p:nvPr>
        </p:nvSpPr>
        <p:spPr>
          <a:xfrm>
            <a:off x="895774" y="2926079"/>
            <a:ext cx="4194386" cy="54209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700"/>
            </a:pPr>
          </a:p>
        </p:txBody>
      </p:sp>
      <p:sp>
        <p:nvSpPr>
          <p:cNvPr id="1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Picture Placeholder 2"/>
          <p:cNvSpPr/>
          <p:nvPr>
            <p:ph type="pic" sz="half" idx="13"/>
          </p:nvPr>
        </p:nvSpPr>
        <p:spPr>
          <a:xfrm>
            <a:off x="5528733" y="1404338"/>
            <a:ext cx="6583682" cy="69313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0" name="Body Level One…"/>
          <p:cNvSpPr/>
          <p:nvPr>
            <p:ph type="body" sz="quarter" idx="1"/>
          </p:nvPr>
        </p:nvSpPr>
        <p:spPr>
          <a:xfrm>
            <a:off x="895774" y="2926079"/>
            <a:ext cx="4194386" cy="5420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  <a:lvl2pPr marL="0" indent="487694">
              <a:buSzTx/>
              <a:buFontTx/>
              <a:buNone/>
              <a:defRPr sz="1700"/>
            </a:lvl2pPr>
            <a:lvl3pPr marL="0" indent="975389">
              <a:buSzTx/>
              <a:buFontTx/>
              <a:buNone/>
              <a:defRPr sz="1700"/>
            </a:lvl3pPr>
            <a:lvl4pPr marL="0" indent="1463085">
              <a:buSzTx/>
              <a:buFontTx/>
              <a:buNone/>
              <a:defRPr sz="1700"/>
            </a:lvl4pPr>
            <a:lvl5pPr marL="0" indent="1950780">
              <a:buSzTx/>
              <a:buFont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/>
          <p:nvPr>
            <p:ph type="title"/>
          </p:nvPr>
        </p:nvSpPr>
        <p:spPr>
          <a:xfrm>
            <a:off x="9306559" y="519288"/>
            <a:ext cx="2804161" cy="826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8" name="Body Level One…"/>
          <p:cNvSpPr/>
          <p:nvPr>
            <p:ph type="body" idx="1"/>
          </p:nvPr>
        </p:nvSpPr>
        <p:spPr>
          <a:xfrm>
            <a:off x="894080" y="519288"/>
            <a:ext cx="8249920" cy="82657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7" name="Title Text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" name="Title Text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" name="Title Text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lnSpc>
                <a:spcPct val="100000"/>
              </a:lnSpc>
              <a:def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444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444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3600"/>
              </a:spcBef>
              <a:buSzPct val="30000"/>
              <a:buFontTx/>
              <a:buBlip>
                <a:blip r:embed="rId3"/>
              </a:buBlip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  <a:lvl2pPr marL="740833" indent="-296333" algn="ctr" defTabSz="584200">
              <a:lnSpc>
                <a:spcPct val="100000"/>
              </a:lnSpc>
              <a:spcBef>
                <a:spcPts val="0"/>
              </a:spcBef>
              <a:buSzPct val="30000"/>
              <a:buFontTx/>
              <a:buBlip>
                <a:blip r:embed="rId3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2pPr>
            <a:lvl3pPr marL="1185333" indent="-296333" algn="ctr" defTabSz="584200">
              <a:lnSpc>
                <a:spcPct val="100000"/>
              </a:lnSpc>
              <a:spcBef>
                <a:spcPts val="0"/>
              </a:spcBef>
              <a:buSzPct val="30000"/>
              <a:buFontTx/>
              <a:buBlip>
                <a:blip r:embed="rId3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3pPr>
            <a:lvl4pPr marL="1629833" indent="-296333" algn="ctr" defTabSz="584200">
              <a:lnSpc>
                <a:spcPct val="100000"/>
              </a:lnSpc>
              <a:spcBef>
                <a:spcPts val="0"/>
              </a:spcBef>
              <a:buSzPct val="30000"/>
              <a:buFontTx/>
              <a:buBlip>
                <a:blip r:embed="rId3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4pPr>
            <a:lvl5pPr marL="2074333" indent="-296333" algn="ctr" defTabSz="584200">
              <a:lnSpc>
                <a:spcPct val="100000"/>
              </a:lnSpc>
              <a:spcBef>
                <a:spcPts val="0"/>
              </a:spcBef>
              <a:buSzPct val="30000"/>
              <a:buFontTx/>
              <a:buBlip>
                <a:blip r:embed="rId3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94080" y="519290"/>
            <a:ext cx="11216641" cy="188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94080" y="2596444"/>
            <a:ext cx="11216641" cy="618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846738" y="916516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43848" marR="0" indent="-24384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0558" marR="0" indent="-282863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12132" marR="0" indent="-336742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35274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22970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810665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98359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786054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73751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ediction of Lab Origins From Feature Analysis of The Reads Sequencing Dat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z="7100">
                <a:effectLst>
                  <a:outerShdw sx="100000" sy="100000" kx="0" ky="0" algn="b" rotWithShape="0" blurRad="50800" dist="37719" dir="5400000">
                    <a:srgbClr val="000000"/>
                  </a:outerShdw>
                </a:effectLst>
              </a:defRPr>
            </a:pPr>
            <a:r>
              <a:t>Prediction of Lab Origins From Feature Analysis of</a:t>
            </a:r>
            <a:r>
              <a:t> </a:t>
            </a:r>
            <a:r>
              <a:t>Sequencing </a:t>
            </a:r>
            <a:r>
              <a:t>Read </a:t>
            </a:r>
            <a:r>
              <a:t>Data</a:t>
            </a:r>
          </a:p>
        </p:txBody>
      </p:sp>
      <p:sp>
        <p:nvSpPr>
          <p:cNvPr id="208" name="———Bowen Xue/Andy Lin/Fan Zhang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———Bowen Xue/Andy Lin/Fan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roject Results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236" name="Supervised learning…"/>
          <p:cNvSpPr/>
          <p:nvPr>
            <p:ph type="body" idx="1"/>
          </p:nvPr>
        </p:nvSpPr>
        <p:spPr>
          <a:xfrm>
            <a:off x="417521" y="1553900"/>
            <a:ext cx="11734999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learning: Logistic regression: </a:t>
            </a:r>
          </a:p>
          <a:p>
            <a:pPr lvl="5" marL="0" indent="1143000" defTabSz="584200">
              <a:lnSpc>
                <a:spcPct val="100000"/>
              </a:lnSpc>
              <a:spcBef>
                <a:spcPts val="3600"/>
              </a:spcBef>
              <a:buSzTx/>
              <a:buFont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lvl="5" marL="0" indent="1143000" defTabSz="584200">
              <a:lnSpc>
                <a:spcPct val="100000"/>
              </a:lnSpc>
              <a:spcBef>
                <a:spcPts val="3600"/>
              </a:spcBef>
              <a:buSzTx/>
              <a:buFont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237" name="p1.png" descr="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021" y="2758671"/>
            <a:ext cx="5483595" cy="3684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2.png" descr="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2816" y="2736991"/>
            <a:ext cx="5409977" cy="3635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7-06-06 at 13.41.09.png" descr="Screen Shot 2017-06-06 at 13.41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205" y="7021809"/>
            <a:ext cx="4492797" cy="100939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quality distribution feature"/>
          <p:cNvSpPr/>
          <p:nvPr/>
        </p:nvSpPr>
        <p:spPr>
          <a:xfrm>
            <a:off x="887199" y="6354064"/>
            <a:ext cx="34616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quality distribution feature</a:t>
            </a:r>
          </a:p>
        </p:txBody>
      </p:sp>
      <p:sp>
        <p:nvSpPr>
          <p:cNvPr id="241" name="4-mer features"/>
          <p:cNvSpPr/>
          <p:nvPr/>
        </p:nvSpPr>
        <p:spPr>
          <a:xfrm>
            <a:off x="6896260" y="6354064"/>
            <a:ext cx="20339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4-mer features</a:t>
            </a:r>
          </a:p>
        </p:txBody>
      </p:sp>
      <p:pic>
        <p:nvPicPr>
          <p:cNvPr id="242" name="Screen Shot 2017-06-06 at 13.45.37.png" descr="Screen Shot 2017-06-06 at 13.45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9849" y="6928978"/>
            <a:ext cx="4759260" cy="1195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roject Results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245" name="Supervised learning…"/>
          <p:cNvSpPr/>
          <p:nvPr>
            <p:ph type="body" idx="1"/>
          </p:nvPr>
        </p:nvSpPr>
        <p:spPr>
          <a:xfrm>
            <a:off x="680869" y="1833709"/>
            <a:ext cx="11735000" cy="7412205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learning:  with combined features</a:t>
            </a:r>
          </a:p>
          <a:p>
            <a:pPr lvl="5" marL="0" indent="1143000" defTabSz="584200">
              <a:lnSpc>
                <a:spcPct val="100000"/>
              </a:lnSpc>
              <a:spcBef>
                <a:spcPts val="3600"/>
              </a:spcBef>
              <a:buSzTx/>
              <a:buFont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lvl="5" marL="0" indent="1143000" defTabSz="584200">
              <a:lnSpc>
                <a:spcPct val="100000"/>
              </a:lnSpc>
              <a:spcBef>
                <a:spcPts val="3600"/>
              </a:spcBef>
              <a:buSzTx/>
              <a:buFontTx/>
              <a:buNone/>
              <a:def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246" name="p3.png" descr="p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02" y="2936470"/>
            <a:ext cx="5774791" cy="3880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4.png" descr="p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548" y="2880406"/>
            <a:ext cx="5941649" cy="399278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ogistic regression"/>
          <p:cNvSpPr/>
          <p:nvPr/>
        </p:nvSpPr>
        <p:spPr>
          <a:xfrm>
            <a:off x="980617" y="6736601"/>
            <a:ext cx="245181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249" name="SVM"/>
          <p:cNvSpPr/>
          <p:nvPr/>
        </p:nvSpPr>
        <p:spPr>
          <a:xfrm>
            <a:off x="6820360" y="6736601"/>
            <a:ext cx="7373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SVM</a:t>
            </a:r>
          </a:p>
        </p:txBody>
      </p:sp>
      <p:pic>
        <p:nvPicPr>
          <p:cNvPr id="250" name="Screen Shot 2017-06-06 at 13.50.55.png" descr="Screen Shot 2017-06-06 at 13.5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888" y="7312895"/>
            <a:ext cx="4476906" cy="1090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17-06-06 at 13.51.30.png" descr="Screen Shot 2017-06-06 at 13.51.3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2480" y="7312895"/>
            <a:ext cx="4399717" cy="1090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/>
          <p:nvPr>
            <p:ph type="title"/>
          </p:nvPr>
        </p:nvSpPr>
        <p:spPr>
          <a:xfrm>
            <a:off x="1625600" y="1596248"/>
            <a:ext cx="9753600" cy="3395700"/>
          </a:xfrm>
          <a:prstGeom prst="rect">
            <a:avLst/>
          </a:prstGeom>
        </p:spPr>
        <p:txBody>
          <a:bodyPr/>
          <a:lstStyle/>
          <a:p>
            <a:pPr/>
            <a:r>
              <a:t>Data clustering  unsupervised\semi-supervised approach</a:t>
            </a:r>
          </a:p>
        </p:txBody>
      </p:sp>
      <p:sp>
        <p:nvSpPr>
          <p:cNvPr id="254" name="Subtitle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Purpose: separate the data into two clusters, where in each cluster, most of data come from a single 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Unsupervised/(semi-supervised)</a:t>
            </a:r>
            <a:br/>
            <a:r>
              <a:t> learning Scheme	</a:t>
            </a:r>
          </a:p>
        </p:txBody>
      </p:sp>
      <p:sp>
        <p:nvSpPr>
          <p:cNvPr id="257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600"/>
            </a:pPr>
            <a:r>
              <a:t>Metrics </a:t>
            </a:r>
          </a:p>
          <a:p>
            <a:pPr>
              <a:lnSpc>
                <a:spcPct val="81000"/>
              </a:lnSpc>
              <a:defRPr sz="2600"/>
            </a:pPr>
            <a:r>
              <a:t>Dimension Reduction algorithm</a:t>
            </a:r>
          </a:p>
          <a:p>
            <a:pPr lvl="1" marL="731542" indent="-243848">
              <a:lnSpc>
                <a:spcPct val="81000"/>
              </a:lnSpc>
              <a:spcBef>
                <a:spcPts val="500"/>
              </a:spcBef>
              <a:defRPr sz="2300"/>
            </a:pPr>
            <a:r>
              <a:t>t-SNE (chosen)</a:t>
            </a:r>
          </a:p>
          <a:p>
            <a:pPr lvl="1" marL="731542" indent="-243848">
              <a:lnSpc>
                <a:spcPct val="81000"/>
              </a:lnSpc>
              <a:spcBef>
                <a:spcPts val="500"/>
              </a:spcBef>
              <a:defRPr sz="2300"/>
            </a:pPr>
            <a:r>
              <a:t>SIMLR</a:t>
            </a:r>
          </a:p>
          <a:p>
            <a:pPr>
              <a:lnSpc>
                <a:spcPct val="81000"/>
              </a:lnSpc>
              <a:defRPr sz="2600"/>
            </a:pPr>
            <a:r>
              <a:t>Dimension reduction Result</a:t>
            </a:r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600"/>
            </a:pPr>
            <a:r>
              <a:t>Problem analysis– solve an easier problem, a semi-supervised</a:t>
            </a:r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600"/>
            </a:pPr>
            <a:r>
              <a:t>New algorithm</a:t>
            </a:r>
          </a:p>
          <a:p>
            <a:pPr lvl="1" marL="731542" indent="-243848">
              <a:lnSpc>
                <a:spcPct val="81000"/>
              </a:lnSpc>
              <a:spcBef>
                <a:spcPts val="500"/>
              </a:spcBef>
              <a:defRPr sz="2300"/>
            </a:pPr>
            <a:r>
              <a:t>Graphcut</a:t>
            </a:r>
          </a:p>
          <a:p>
            <a:pPr lvl="1" marL="731542" indent="-243848">
              <a:lnSpc>
                <a:spcPct val="81000"/>
              </a:lnSpc>
              <a:spcBef>
                <a:spcPts val="500"/>
              </a:spcBef>
              <a:defRPr sz="2300"/>
            </a:pPr>
            <a:r>
              <a:t>Kmean++</a:t>
            </a:r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600"/>
            </a:pPr>
            <a:r>
              <a:t>Results</a:t>
            </a:r>
          </a:p>
          <a:p>
            <a:pPr>
              <a:lnSpc>
                <a:spcPct val="81000"/>
              </a:lnSpc>
              <a:defRPr sz="2600"/>
            </a:pPr>
            <a:r>
              <a:t>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Metrics definition:</a:t>
            </a:r>
          </a:p>
        </p:txBody>
      </p:sp>
      <p:sp>
        <p:nvSpPr>
          <p:cNvPr id="260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Dimension reduction</a:t>
            </a:r>
          </a:p>
        </p:txBody>
      </p:sp>
      <p:sp>
        <p:nvSpPr>
          <p:cNvPr id="263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dimension reduction algorithm: to preserve as much of the important structure of the high dimension data within the low dimension data.</a:t>
            </a:r>
          </a:p>
          <a:p>
            <a:pPr>
              <a:defRPr sz="2500"/>
            </a:pPr>
          </a:p>
          <a:p>
            <a:pPr>
              <a:defRPr sz="2500"/>
            </a:pPr>
            <a:r>
              <a:t>t-SNE: each single point has a distribution of potential neighbors on all other points, defined as Pj|i which translates as probability that j is I’s neighbor, which means each data has its internal view about all other points</a:t>
            </a:r>
          </a:p>
        </p:txBody>
      </p:sp>
      <p:pic>
        <p:nvPicPr>
          <p:cNvPr id="2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433" y="5981648"/>
            <a:ext cx="2291079" cy="600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953" y="5981646"/>
            <a:ext cx="1886214" cy="607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9411" y="5981646"/>
            <a:ext cx="2166735" cy="607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5432" y="6986627"/>
            <a:ext cx="3333473" cy="595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SIMLR</a:t>
            </a:r>
          </a:p>
        </p:txBody>
      </p:sp>
      <p:sp>
        <p:nvSpPr>
          <p:cNvPr id="270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/>
            <a:r>
              <a:t>SIMLR is currently the state of the art dimension reduction technique. As the name implies, it uses multiple kernels to give the best estimate the dimension reduction result.</a:t>
            </a:r>
          </a:p>
          <a:p>
            <a:pPr/>
            <a:r>
              <a:t>It tries to minimize the following cost function:</a:t>
            </a:r>
          </a:p>
        </p:txBody>
      </p:sp>
      <p:pic>
        <p:nvPicPr>
          <p:cNvPr id="2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330" y="5433433"/>
            <a:ext cx="3708401" cy="1356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0330" y="7067123"/>
            <a:ext cx="248615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extBox 3"/>
          <p:cNvSpPr/>
          <p:nvPr/>
        </p:nvSpPr>
        <p:spPr>
          <a:xfrm>
            <a:off x="7076406" y="5557870"/>
            <a:ext cx="4675002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w is the weight vector for each kernel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L is a matrix to enforce the number of clusters (this result comes from spectral clustering theorem)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 S is the similarity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Reduction result</a:t>
            </a:r>
          </a:p>
        </p:txBody>
      </p:sp>
      <p:sp>
        <p:nvSpPr>
          <p:cNvPr id="276" name="Content Placeholder 2"/>
          <p:cNvSpPr/>
          <p:nvPr>
            <p:ph type="body" sz="quarter" idx="1"/>
          </p:nvPr>
        </p:nvSpPr>
        <p:spPr>
          <a:xfrm>
            <a:off x="894079" y="6815748"/>
            <a:ext cx="11216642" cy="992213"/>
          </a:xfrm>
          <a:prstGeom prst="rect">
            <a:avLst/>
          </a:prstGeom>
        </p:spPr>
        <p:txBody>
          <a:bodyPr/>
          <a:lstStyle/>
          <a:p>
            <a:pPr/>
            <a:r>
              <a:t>Good news is that there is internal structure in the data which makes clustering possible. </a:t>
            </a:r>
          </a:p>
        </p:txBody>
      </p:sp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249" y="3489661"/>
            <a:ext cx="3960676" cy="284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345" y="3489659"/>
            <a:ext cx="2886510" cy="2886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62322" y="3542615"/>
            <a:ext cx="3603005" cy="2793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3"/>
          <p:cNvSpPr/>
          <p:nvPr/>
        </p:nvSpPr>
        <p:spPr>
          <a:xfrm>
            <a:off x="2087459" y="2236526"/>
            <a:ext cx="320187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75389"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4-mer feature</a:t>
            </a:r>
          </a:p>
        </p:txBody>
      </p:sp>
      <p:sp>
        <p:nvSpPr>
          <p:cNvPr id="281" name="TextBox 4"/>
          <p:cNvSpPr/>
          <p:nvPr/>
        </p:nvSpPr>
        <p:spPr>
          <a:xfrm>
            <a:off x="9672880" y="2908831"/>
            <a:ext cx="24916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75389"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Quality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/>
          <p:nvPr>
            <p:ph type="title"/>
          </p:nvPr>
        </p:nvSpPr>
        <p:spPr>
          <a:xfrm>
            <a:off x="1420551" y="269906"/>
            <a:ext cx="11216642" cy="188524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Problem analysis</a:t>
            </a:r>
          </a:p>
        </p:txBody>
      </p:sp>
      <p:pic>
        <p:nvPicPr>
          <p:cNvPr id="28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899" y="5193603"/>
            <a:ext cx="4089955" cy="293680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5"/>
          <p:cNvSpPr/>
          <p:nvPr/>
        </p:nvSpPr>
        <p:spPr>
          <a:xfrm>
            <a:off x="1420551" y="1642124"/>
            <a:ext cx="10266220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we try to solve an easier problem, that given some points has known label, and the task is to classify another unlabeled node. </a:t>
            </a:r>
            <a:endParaRPr>
              <a:solidFill>
                <a:srgbClr val="FFFFFF"/>
              </a:solidFill>
            </a:endParaR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Say, we take a random sample, and able to know the data label by some Oracle. </a:t>
            </a:r>
            <a:endParaRPr>
              <a:solidFill>
                <a:srgbClr val="FFFFFF"/>
              </a:solidFill>
            </a:endParaR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75389">
              <a:defRPr sz="18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This problem formulation is like the supervised learning framework, but the number of known data is not required to be many.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Arrow: Right 2"/>
          <p:cNvSpPr/>
          <p:nvPr/>
        </p:nvSpPr>
        <p:spPr>
          <a:xfrm>
            <a:off x="5805053" y="6276106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TextBox 3"/>
          <p:cNvSpPr/>
          <p:nvPr/>
        </p:nvSpPr>
        <p:spPr>
          <a:xfrm>
            <a:off x="2015835" y="4578925"/>
            <a:ext cx="29787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Old problem</a:t>
            </a:r>
          </a:p>
        </p:txBody>
      </p:sp>
      <p:pic>
        <p:nvPicPr>
          <p:cNvPr id="2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1555" y="5225257"/>
            <a:ext cx="4275339" cy="2905149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TextBox 9"/>
          <p:cNvSpPr/>
          <p:nvPr/>
        </p:nvSpPr>
        <p:spPr>
          <a:xfrm>
            <a:off x="7564580" y="4547272"/>
            <a:ext cx="29787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New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>
            <a:alpha val="9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 defTabSz="916866">
              <a:defRPr sz="4324"/>
            </a:lvl1pPr>
          </a:lstStyle>
          <a:p>
            <a:pPr/>
            <a:r>
              <a:t>Two approaches to new problems: (assumed some nodes are given ground truth label)</a:t>
            </a:r>
          </a:p>
        </p:txBody>
      </p:sp>
      <p:sp>
        <p:nvSpPr>
          <p:cNvPr id="292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/>
            <a:r>
              <a:t>GraphCut : borrowed technique from image segmentation</a:t>
            </a:r>
          </a:p>
          <a:p>
            <a:pPr/>
            <a:r>
              <a:t>Kmeans++ </a:t>
            </a:r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833" y="4971236"/>
            <a:ext cx="3528089" cy="2105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400" y="4971238"/>
            <a:ext cx="3479906" cy="207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ject Scheme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11" name="Target: Classification From Feature Analysis of The Reads Data…"/>
          <p:cNvSpPr/>
          <p:nvPr>
            <p:ph type="body" idx="1"/>
          </p:nvPr>
        </p:nvSpPr>
        <p:spPr>
          <a:xfrm>
            <a:off x="680870" y="2019298"/>
            <a:ext cx="11751866" cy="6402239"/>
          </a:xfrm>
          <a:prstGeom prst="rect">
            <a:avLst/>
          </a:prstGeom>
        </p:spPr>
        <p:txBody>
          <a:bodyPr anchor="t"/>
          <a:lstStyle/>
          <a:p>
            <a:pPr marL="518582" indent="-518582">
              <a:buSzPct val="75000"/>
              <a:buChar char="•"/>
            </a:pPr>
            <a:r>
              <a:t>For forensic investigation, it’s important to determine where a DNA sample was sequenced </a:t>
            </a:r>
          </a:p>
          <a:p>
            <a:pPr marL="518582" indent="-518582">
              <a:buSzPct val="75000"/>
              <a:buChar char="•"/>
            </a:pPr>
            <a:r>
              <a:t>Datasets from different sequencing institutions  may have informative features which makes it possible to use machine learning to do the classification</a:t>
            </a:r>
          </a:p>
          <a:p>
            <a:pPr marL="518582" indent="-518582">
              <a:buSzPct val="75000"/>
              <a:buChar char="•"/>
            </a:pPr>
            <a:r>
              <a:t>We will focus on institutions that have sequenced E.coli using Illumina MiSeqs</a:t>
            </a:r>
          </a:p>
        </p:txBody>
      </p:sp>
      <p:pic>
        <p:nvPicPr>
          <p:cNvPr id="212" name="Scanning_electron_micrograph_of_an_E._coli_colony.jpg" descr="Scanning_electron_micrograph_of_an_E._coli_colo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6378" y="6539354"/>
            <a:ext cx="3824141" cy="2594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/>
          <p:nvPr>
            <p:ph type="title"/>
          </p:nvPr>
        </p:nvSpPr>
        <p:spPr>
          <a:xfrm>
            <a:off x="894080" y="1608667"/>
            <a:ext cx="10265385" cy="854959"/>
          </a:xfrm>
          <a:prstGeom prst="rect">
            <a:avLst/>
          </a:prstGeom>
        </p:spPr>
        <p:txBody>
          <a:bodyPr/>
          <a:lstStyle/>
          <a:p>
            <a:pPr/>
            <a:r>
              <a:t>Graphcut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510" y="2601497"/>
            <a:ext cx="4067085" cy="338015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Box 3"/>
          <p:cNvSpPr/>
          <p:nvPr/>
        </p:nvSpPr>
        <p:spPr>
          <a:xfrm>
            <a:off x="134531" y="6331432"/>
            <a:ext cx="7627988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A : a vector with each element being a node, and the node is either an object or a background; 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P : all pixels in an image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R : a metrics which measures the fitness of a node, P(p| object) or P(p| background)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B : a metrics which measures the similarity between nodes, usually defined by some kernel</a:t>
            </a:r>
            <a:endParaRPr>
              <a:solidFill>
                <a:srgbClr val="FFFFFF"/>
              </a:solidFill>
            </a:endParaRPr>
          </a:p>
          <a:p>
            <a:pPr defTabSz="975389">
              <a:defRPr sz="14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t> 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6248" y="1350029"/>
            <a:ext cx="3412682" cy="3417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56248" y="5103798"/>
            <a:ext cx="3412682" cy="293476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Arrow: Right 4"/>
          <p:cNvSpPr/>
          <p:nvPr/>
        </p:nvSpPr>
        <p:spPr>
          <a:xfrm flipH="1">
            <a:off x="5858886" y="4139057"/>
            <a:ext cx="995541" cy="5169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50800" tIns="50800" rIns="50800" bIns="50800" anchor="ctr"/>
          <a:lstStyle/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/>
          <p:nvPr>
            <p:ph type="title"/>
          </p:nvPr>
        </p:nvSpPr>
        <p:spPr>
          <a:xfrm>
            <a:off x="894079" y="1608667"/>
            <a:ext cx="11216642" cy="821325"/>
          </a:xfrm>
          <a:prstGeom prst="rect">
            <a:avLst/>
          </a:prstGeom>
        </p:spPr>
        <p:txBody>
          <a:bodyPr/>
          <a:lstStyle/>
          <a:p>
            <a:pPr/>
            <a:r>
              <a:t>Reformulation</a:t>
            </a:r>
          </a:p>
        </p:txBody>
      </p:sp>
      <p:sp>
        <p:nvSpPr>
          <p:cNvPr id="304" name="Content Placeholder 2"/>
          <p:cNvSpPr/>
          <p:nvPr>
            <p:ph type="body" idx="1"/>
          </p:nvPr>
        </p:nvSpPr>
        <p:spPr>
          <a:xfrm>
            <a:off x="894079" y="2369452"/>
            <a:ext cx="11216642" cy="54385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Define a fully connected graph first, with cost equal to neighbor probability learned using high dimensional data. 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we only take highest 20 probable neighbor for each node. 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Compute a 2d histogram with low dimension data using its x y location. (potential issue here)</a:t>
            </a:r>
          </a:p>
        </p:txBody>
      </p: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3095" y="3561203"/>
            <a:ext cx="4609453" cy="1743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70"/>
          <p:cNvSpPr/>
          <p:nvPr/>
        </p:nvSpPr>
        <p:spPr>
          <a:xfrm>
            <a:off x="359342" y="1561787"/>
            <a:ext cx="7652530" cy="6289861"/>
          </a:xfrm>
          <a:prstGeom prst="rect">
            <a:avLst/>
          </a:prstGeom>
          <a:solidFill>
            <a:srgbClr val="000000">
              <a:alpha val="15000"/>
            </a:srgbClr>
          </a:solidFill>
          <a:ln w="127000" cap="sq">
            <a:solidFill>
              <a:srgbClr val="000000">
                <a:alpha val="10000"/>
              </a:srgbClr>
            </a:solidFill>
            <a:miter/>
          </a:ln>
        </p:spPr>
        <p:txBody>
          <a:bodyPr lIns="50800" tIns="50800" rIns="50800" bIns="50800" anchor="ctr"/>
          <a:lstStyle/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2815" y="1436805"/>
            <a:ext cx="4311905" cy="2932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4281" y="5030959"/>
            <a:ext cx="3599116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itle 1"/>
          <p:cNvSpPr/>
          <p:nvPr>
            <p:ph type="title"/>
          </p:nvPr>
        </p:nvSpPr>
        <p:spPr>
          <a:xfrm>
            <a:off x="876284" y="1902148"/>
            <a:ext cx="6618650" cy="143464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GraphCut</a:t>
            </a:r>
          </a:p>
        </p:txBody>
      </p:sp>
      <p:sp>
        <p:nvSpPr>
          <p:cNvPr id="311" name="Content Placeholder 2"/>
          <p:cNvSpPr/>
          <p:nvPr>
            <p:ph type="body" sz="half" idx="1"/>
          </p:nvPr>
        </p:nvSpPr>
        <p:spPr>
          <a:xfrm>
            <a:off x="876282" y="3482414"/>
            <a:ext cx="6618650" cy="3868712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Benefit: there is a unique global optimal solution based on the cost function</a:t>
            </a:r>
          </a:p>
          <a:p>
            <a:pPr>
              <a:defRPr sz="2500"/>
            </a:pPr>
          </a:p>
          <a:p>
            <a:pPr>
              <a:defRPr sz="2500"/>
            </a:pPr>
            <a:r>
              <a:t>Result: 0.877 accuracy</a:t>
            </a:r>
          </a:p>
          <a:p>
            <a:pPr>
              <a:defRPr sz="2500"/>
            </a:pPr>
          </a:p>
          <a:p>
            <a:pPr>
              <a:defRPr sz="2500"/>
            </a:pPr>
            <a:r>
              <a:t>O and X represents labelled data</a:t>
            </a:r>
          </a:p>
          <a:p>
            <a:pPr>
              <a:defRPr sz="2500"/>
            </a:pPr>
            <a:r>
              <a:t>Color indicates the ground truth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72"/>
          <p:cNvSpPr/>
          <p:nvPr/>
        </p:nvSpPr>
        <p:spPr>
          <a:xfrm>
            <a:off x="359342" y="1561787"/>
            <a:ext cx="7652530" cy="6289861"/>
          </a:xfrm>
          <a:prstGeom prst="rect">
            <a:avLst/>
          </a:prstGeom>
          <a:solidFill>
            <a:srgbClr val="000000">
              <a:alpha val="15000"/>
            </a:srgbClr>
          </a:solidFill>
          <a:ln w="127000" cap="sq">
            <a:solidFill>
              <a:srgbClr val="000000">
                <a:alpha val="10000"/>
              </a:srgbClr>
            </a:solidFill>
            <a:miter/>
          </a:ln>
        </p:spPr>
        <p:txBody>
          <a:bodyPr lIns="50800" tIns="50800" rIns="50800" bIns="50800" anchor="ctr"/>
          <a:lstStyle/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2995" y="1561788"/>
            <a:ext cx="4311905" cy="2932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6834" y="5064592"/>
            <a:ext cx="3599116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itle 1"/>
          <p:cNvSpPr/>
          <p:nvPr>
            <p:ph type="title"/>
          </p:nvPr>
        </p:nvSpPr>
        <p:spPr>
          <a:xfrm>
            <a:off x="876284" y="1902148"/>
            <a:ext cx="6618650" cy="143464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Kmeans</a:t>
            </a:r>
          </a:p>
        </p:txBody>
      </p:sp>
      <p:sp>
        <p:nvSpPr>
          <p:cNvPr id="317" name="Content Placeholder 2"/>
          <p:cNvSpPr/>
          <p:nvPr>
            <p:ph type="body" sz="half" idx="1"/>
          </p:nvPr>
        </p:nvSpPr>
        <p:spPr>
          <a:xfrm>
            <a:off x="876282" y="3482414"/>
            <a:ext cx="6618650" cy="3868712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Accuracy: 84.7%</a:t>
            </a:r>
          </a:p>
          <a:p>
            <a:pPr>
              <a:defRPr sz="2500"/>
            </a:pPr>
            <a:r>
              <a:t>Advantage: susceptible to wrong label</a:t>
            </a:r>
          </a:p>
        </p:txBody>
      </p:sp>
      <p:graphicFrame>
        <p:nvGraphicFramePr>
          <p:cNvPr id="318" name="Table 3"/>
          <p:cNvGraphicFramePr/>
          <p:nvPr/>
        </p:nvGraphicFramePr>
        <p:xfrm>
          <a:off x="826837" y="5035451"/>
          <a:ext cx="6333067" cy="11681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110571"/>
                <a:gridCol w="2111248"/>
                <a:gridCol w="2111248"/>
              </a:tblGrid>
              <a:tr h="292044"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Graphcut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Kmeans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0 mistake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87.7%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84.7%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1 mistake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86.7%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81%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2 mistake</a:t>
                      </a:r>
                    </a:p>
                  </a:txBody>
                  <a:tcPr marL="0" marR="0" marT="0" marB="0" anchor="t" anchorCtr="0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84.9%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5389">
                        <a:lnSpc>
                          <a:spcPct val="107000"/>
                        </a:lnSpc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</a:rPr>
                        <a:t>77%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8"/>
          <p:cNvSpPr/>
          <p:nvPr/>
        </p:nvSpPr>
        <p:spPr>
          <a:xfrm>
            <a:off x="0" y="1219200"/>
            <a:ext cx="130048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1" name="Rectangle 10"/>
          <p:cNvSpPr/>
          <p:nvPr/>
        </p:nvSpPr>
        <p:spPr>
          <a:xfrm>
            <a:off x="0" y="1914402"/>
            <a:ext cx="13004800" cy="78565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75389">
              <a:defRPr sz="19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2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449" y="2978400"/>
            <a:ext cx="8639901" cy="4687148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itle 1"/>
          <p:cNvSpPr/>
          <p:nvPr>
            <p:ph type="title"/>
          </p:nvPr>
        </p:nvSpPr>
        <p:spPr>
          <a:xfrm>
            <a:off x="593634" y="1905565"/>
            <a:ext cx="11958322" cy="794493"/>
          </a:xfrm>
          <a:prstGeom prst="rect">
            <a:avLst/>
          </a:prstGeom>
        </p:spPr>
        <p:txBody>
          <a:bodyPr lIns="48767" tIns="48767" rIns="48767" bIns="48767"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pPr/>
            <a:r>
              <a:t>Accuracy comparison between kmeans++ and graphcut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326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/>
            <a:r>
              <a:t>Why graphcut algorithm does not work well in this setting compared to its image segmentation setting?</a:t>
            </a:r>
          </a:p>
          <a:p>
            <a:pPr/>
          </a:p>
          <a:p>
            <a:pPr/>
            <a:r>
              <a:t>Unlike image segmentation, edges are defined in a natural ways with its adjacent pixels.</a:t>
            </a:r>
          </a:p>
          <a:p>
            <a:pPr/>
          </a:p>
          <a:p>
            <a:pPr/>
            <a:r>
              <a:t>In our setting, both edges weight and region weight come from high dimensional data. We equivalently use the data twice.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3E1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329" name="Content Placeholder 2"/>
          <p:cNvSpPr/>
          <p:nvPr>
            <p:ph type="body" idx="1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</p:spPr>
        <p:txBody>
          <a:bodyPr/>
          <a:lstStyle/>
          <a:p>
            <a:pPr/>
            <a:r>
              <a:t>The graphcut algorithm generates a min-cut score which might be helpful to formalize a decision rule for choosing sampled points.</a:t>
            </a:r>
          </a:p>
          <a:p>
            <a:pPr/>
          </a:p>
          <a:p>
            <a:pPr/>
            <a:r>
              <a:t>Ideally, the segmentation output with lower cost corresponds to a better initial 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ocial_dna-vs-rna.jpg" descr="social_dna-vs-rn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332" name="Thank you!"/>
          <p:cNvSpPr/>
          <p:nvPr>
            <p:ph type="title"/>
          </p:nvPr>
        </p:nvSpPr>
        <p:spPr>
          <a:xfrm>
            <a:off x="-2823182" y="699582"/>
            <a:ext cx="11430003" cy="121920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Thank you! </a:t>
            </a:r>
          </a:p>
        </p:txBody>
      </p:sp>
      <p:sp>
        <p:nvSpPr>
          <p:cNvPr id="333" name="Questions?"/>
          <p:cNvSpPr/>
          <p:nvPr/>
        </p:nvSpPr>
        <p:spPr>
          <a:xfrm>
            <a:off x="7913406" y="8056640"/>
            <a:ext cx="41921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ject Scheme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Scheme</a:t>
            </a:r>
          </a:p>
        </p:txBody>
      </p:sp>
      <p:sp>
        <p:nvSpPr>
          <p:cNvPr id="215" name="Target: Classification From Feature Analysis of The Reads Data…"/>
          <p:cNvSpPr/>
          <p:nvPr>
            <p:ph type="body" idx="1"/>
          </p:nvPr>
        </p:nvSpPr>
        <p:spPr>
          <a:xfrm>
            <a:off x="680870" y="2019298"/>
            <a:ext cx="11751866" cy="6402239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Data</a:t>
            </a:r>
            <a:r>
              <a:rPr>
                <a:solidFill>
                  <a:srgbClr val="FFFFFF"/>
                </a:solidFill>
              </a:rPr>
              <a:t>: Sequence Read Archive (SRA) database hosted by the National Center for Biotechnology Information (NCBI). 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7"/>
            <a:ext cx="12562610" cy="3937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ject Scheme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Scheme</a:t>
            </a:r>
          </a:p>
        </p:txBody>
      </p:sp>
      <p:sp>
        <p:nvSpPr>
          <p:cNvPr id="220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were taken into account</a:t>
            </a:r>
          </a:p>
          <a:p>
            <a:pPr lvl="4" marL="0" indent="914400">
              <a:buSzTx/>
              <a:buNone/>
            </a:pPr>
            <a:r>
              <a:t>1. </a:t>
            </a:r>
            <a:r>
              <a:t>Distribution of </a:t>
            </a:r>
            <a:r>
              <a:t>fragment size (length of the reads)</a:t>
            </a:r>
            <a:endParaRPr>
              <a:solidFill>
                <a:srgbClr val="00FDFF"/>
              </a:solidFill>
            </a:endParaRPr>
          </a:p>
          <a:p>
            <a:pPr lvl="4" marL="0" indent="914400">
              <a:buSzTx/>
              <a:buNone/>
            </a:pPr>
            <a:r>
              <a:t>2. 4-mers with/without N (5^4=625)</a:t>
            </a:r>
            <a:endParaRPr>
              <a:solidFill>
                <a:srgbClr val="00FDFF"/>
              </a:solidFill>
            </a:endParaRPr>
          </a:p>
          <a:p>
            <a:pPr lvl="4" marL="0" indent="914400">
              <a:buSzTx/>
              <a:buNone/>
            </a:pPr>
            <a:r>
              <a:t>3. Distribution of quality scores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ntro to 4-mers with N"/>
          <p:cNvSpPr/>
          <p:nvPr>
            <p:ph type="body" sz="quarter" idx="1"/>
          </p:nvPr>
        </p:nvSpPr>
        <p:spPr>
          <a:xfrm>
            <a:off x="618658" y="653460"/>
            <a:ext cx="7368697" cy="564485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00">
                <a:effectLst>
                  <a:outerShdw sx="100000" sy="100000" kx="0" ky="0" algn="b" rotWithShape="0" blurRad="38100" dist="32004" dir="5400000">
                    <a:srgbClr val="000000"/>
                  </a:outerShdw>
                </a:effectLst>
              </a:defRPr>
            </a:lvl1pPr>
          </a:lstStyle>
          <a:p>
            <a:pPr/>
            <a:r>
              <a:t>intro to 4-mers: </a:t>
            </a:r>
          </a:p>
        </p:txBody>
      </p:sp>
      <p:pic>
        <p:nvPicPr>
          <p:cNvPr id="223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40" y="1272347"/>
            <a:ext cx="10938920" cy="587935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4^4=256 without N…"/>
          <p:cNvSpPr/>
          <p:nvPr/>
        </p:nvSpPr>
        <p:spPr>
          <a:xfrm>
            <a:off x="1041501" y="7340952"/>
            <a:ext cx="8257655" cy="138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4^4=256 without N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5^4=625 with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ject Scheme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Scheme</a:t>
            </a:r>
          </a:p>
        </p:txBody>
      </p:sp>
      <p:sp>
        <p:nvSpPr>
          <p:cNvPr id="227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</a:p>
          <a:p>
            <a:pPr lvl="4" marL="0" indent="914400">
              <a:buSzTx/>
              <a:buNone/>
            </a:pPr>
            <a:r>
              <a:t>1. length of the reads</a:t>
            </a:r>
            <a:endParaRPr>
              <a:solidFill>
                <a:srgbClr val="00FDFF"/>
              </a:solidFill>
            </a:endParaRPr>
          </a:p>
          <a:p>
            <a:pPr lvl="4" marL="0" indent="914400">
              <a:buSzTx/>
              <a:buNone/>
            </a:pPr>
            <a:r>
              <a:t>2. 4-mers (5^4=625)</a:t>
            </a:r>
            <a:endParaRPr>
              <a:solidFill>
                <a:srgbClr val="00FDFF"/>
              </a:solidFill>
            </a:endParaRPr>
          </a:p>
          <a:p>
            <a:pPr lvl="4" marL="0" indent="914400">
              <a:buSzTx/>
              <a:buNone/>
            </a:pPr>
            <a:r>
              <a:t>3. quality scores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Quality distribution"/>
          <p:cNvSpPr/>
          <p:nvPr>
            <p:ph type="title"/>
          </p:nvPr>
        </p:nvSpPr>
        <p:spPr>
          <a:xfrm>
            <a:off x="821143" y="1256354"/>
            <a:ext cx="7961777" cy="633960"/>
          </a:xfrm>
          <a:prstGeom prst="rect">
            <a:avLst/>
          </a:prstGeom>
        </p:spPr>
        <p:txBody>
          <a:bodyPr/>
          <a:lstStyle>
            <a:lvl1pPr defTabSz="286258">
              <a:defRPr sz="3100">
                <a:effectLst>
                  <a:outerShdw sx="100000" sy="100000" kx="0" ky="0" algn="b" rotWithShape="0" blurRad="25400" dist="18669" dir="5400000">
                    <a:srgbClr val="000000"/>
                  </a:outerShdw>
                </a:effectLst>
              </a:defRPr>
            </a:lvl1pPr>
          </a:lstStyle>
          <a:p>
            <a:pPr/>
            <a:r>
              <a:t>Quality distribution</a:t>
            </a:r>
          </a:p>
        </p:txBody>
      </p:sp>
      <p:pic>
        <p:nvPicPr>
          <p:cNvPr id="230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5" y="2314649"/>
            <a:ext cx="11290929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roject Scheme"/>
          <p:cNvSpPr/>
          <p:nvPr>
            <p:ph type="title"/>
          </p:nvPr>
        </p:nvSpPr>
        <p:spPr>
          <a:xfrm>
            <a:off x="322406" y="418997"/>
            <a:ext cx="6643142" cy="1136058"/>
          </a:xfrm>
          <a:prstGeom prst="rect">
            <a:avLst/>
          </a:prstGeom>
        </p:spPr>
        <p:txBody>
          <a:bodyPr/>
          <a:lstStyle>
            <a:lvl1pPr defTabSz="549148">
              <a:defRPr sz="6700">
                <a:solidFill>
                  <a:srgbClr val="FFFB00"/>
                </a:solidFill>
                <a:effectLst>
                  <a:outerShdw sx="100000" sy="100000" kx="0" ky="0" algn="b" rotWithShape="0" blurRad="50800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Scheme</a:t>
            </a:r>
          </a:p>
        </p:txBody>
      </p:sp>
      <p:sp>
        <p:nvSpPr>
          <p:cNvPr id="233" name="Target: Classification From Feature Analysis of The Reads Data…"/>
          <p:cNvSpPr/>
          <p:nvPr>
            <p:ph type="body" idx="1"/>
          </p:nvPr>
        </p:nvSpPr>
        <p:spPr>
          <a:xfrm>
            <a:off x="680869" y="1833709"/>
            <a:ext cx="11735000" cy="7412205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  <a:r>
              <a:rPr>
                <a:solidFill>
                  <a:srgbClr val="FFFFFF"/>
                </a:solidFill>
              </a:rPr>
              <a:t>60% train, 20% validation, 20% test</a:t>
            </a:r>
          </a:p>
          <a:p>
            <a:pPr lvl="4" marL="0" indent="914400">
              <a:buSzTx/>
              <a:buNone/>
            </a:pPr>
            <a:r>
              <a:t>1. Supervised learning: Logistic regression &amp; SVM</a:t>
            </a:r>
          </a:p>
          <a:p>
            <a:pPr lvl="4" marL="0" indent="914400">
              <a:buSzTx/>
              <a:buNone/>
            </a:pPr>
            <a:r>
              <a:t>2. Semi-supervised learning: Graphcut &amp; Kmean++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FFFFFF"/>
      </a:dk1>
      <a:lt1>
        <a:srgbClr val="BC00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