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8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9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3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7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8142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D463-827B-473C-9E64-868B2A6ECD4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FE48-27DE-475C-87BD-1B0F14A2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rediction of Lab Origins From Feature Analysis of The Reads Sequencing Dat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blurRad="50292" dist="37719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Prediction of Lab Origins From Feature Analysis of</a:t>
            </a:r>
            <a:r>
              <a:rPr lang="en-US" dirty="0"/>
              <a:t> </a:t>
            </a:r>
            <a:r>
              <a:rPr dirty="0"/>
              <a:t>Sequencing </a:t>
            </a:r>
            <a:r>
              <a:rPr lang="en-US" dirty="0"/>
              <a:t>Read </a:t>
            </a:r>
            <a:r>
              <a:rPr dirty="0"/>
              <a:t>Data</a:t>
            </a:r>
          </a:p>
        </p:txBody>
      </p:sp>
      <p:sp>
        <p:nvSpPr>
          <p:cNvPr id="119" name="———Bowen Xue/Andy Lin/Fan Zhang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———Bowen Xue/Andy Lin/Fan Zhang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47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endParaRPr/>
          </a:p>
          <a:p>
            <a:pPr marL="0" lvl="5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Project Results</a:t>
            </a:r>
          </a:p>
        </p:txBody>
      </p:sp>
      <p:sp>
        <p:nvSpPr>
          <p:cNvPr id="152" name="Supervised learning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marL="444500" lvl="4">
              <a:buSzPct val="75000"/>
              <a:buChar char="•"/>
            </a:pPr>
            <a:r>
              <a:t>Supervised learning</a:t>
            </a:r>
          </a:p>
          <a:p>
            <a:pPr marL="0" lvl="5" indent="1143000">
              <a:buSzTx/>
              <a:buNone/>
            </a:pPr>
            <a:r>
              <a:t>Lasso: </a:t>
            </a:r>
          </a:p>
          <a:p>
            <a:pPr marL="0" lvl="5" indent="1143000">
              <a:buSzTx/>
              <a:buNone/>
            </a:pPr>
            <a:r>
              <a:t>SVM: </a:t>
            </a:r>
          </a:p>
          <a:p>
            <a:pPr marL="444500" lvl="4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&lt;result pic&gt;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clustering – unsupervised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Purpose: separate the data into two clusters, where in each cluster, most of data come from a single source.</a:t>
            </a:r>
          </a:p>
        </p:txBody>
      </p:sp>
    </p:spTree>
    <p:extLst>
      <p:ext uri="{BB962C8B-B14F-4D97-AF65-F5344CB8AC3E}">
        <p14:creationId xmlns:p14="http://schemas.microsoft.com/office/powerpoint/2010/main" val="48180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L-&gt; true label, P-&gt; predicted label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ʌ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ʌ  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the worst result is 0.5 accuracy. </a:t>
                </a:r>
              </a:p>
              <a:p>
                <a:endParaRPr lang="en-US" dirty="0"/>
              </a:p>
              <a:p>
                <a:r>
                  <a:rPr lang="en-US" dirty="0" err="1"/>
                  <a:t>kmean</a:t>
                </a:r>
                <a:r>
                  <a:rPr lang="en-US" dirty="0"/>
                  <a:t>++ with 256 dimension 4-mer features: accuracy 0.60</a:t>
                </a:r>
              </a:p>
              <a:p>
                <a:endParaRPr lang="en-US" dirty="0"/>
              </a:p>
              <a:p>
                <a:r>
                  <a:rPr lang="en-US" dirty="0"/>
                  <a:t>Hence consider data is obtained from a low dimensional data with some high dimensional noise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0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60" dirty="0"/>
              <a:t>dimension reduction algorithm: to preserve as much of the important structure of the high dimension data within the low dimension data.</a:t>
            </a:r>
          </a:p>
          <a:p>
            <a:endParaRPr lang="en-US" sz="2560" dirty="0"/>
          </a:p>
          <a:p>
            <a:r>
              <a:rPr lang="en-US" sz="2560" dirty="0"/>
              <a:t>t-SNE: each single point has a distribution of potential neighbors on all other points, defined as </a:t>
            </a:r>
            <a:r>
              <a:rPr lang="en-US" sz="2560" dirty="0" err="1"/>
              <a:t>Pj|i</a:t>
            </a:r>
            <a:r>
              <a:rPr lang="en-US" sz="2560" dirty="0"/>
              <a:t> which translates as probability that j is I’s neighbor, which means each data has its internal view about all other points</a:t>
            </a:r>
          </a:p>
          <a:p>
            <a:endParaRPr lang="en-US" sz="2560" dirty="0"/>
          </a:p>
          <a:p>
            <a:endParaRPr lang="en-US" sz="2560" dirty="0"/>
          </a:p>
        </p:txBody>
      </p:sp>
      <p:pic>
        <p:nvPicPr>
          <p:cNvPr id="8" name="Picture 7" descr="C:\Users\xbw\AppData\Local\Microsoft\Windows\INetCacheContent.Word\p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3" y="5981648"/>
            <a:ext cx="2291079" cy="60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pi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3" y="5981647"/>
            <a:ext cx="1886214" cy="6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qi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11" y="5981647"/>
            <a:ext cx="2166734" cy="6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2" y="6986628"/>
            <a:ext cx="3333473" cy="59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98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SIMLR is currently the state of the art dimension reduction technique. As the name implies, it uses multiple kernels to give the best estimate the dimension reduction result.</a:t>
            </a:r>
          </a:p>
          <a:p>
            <a:r>
              <a:rPr lang="en-US" dirty="0"/>
              <a:t>It tries to minimize the following cost function:</a:t>
            </a:r>
          </a:p>
          <a:p>
            <a:endParaRPr lang="en-US" dirty="0"/>
          </a:p>
        </p:txBody>
      </p:sp>
      <p:pic>
        <p:nvPicPr>
          <p:cNvPr id="2050" name="Picture 2" descr="SIMLR c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31" y="5433433"/>
            <a:ext cx="3708400" cy="13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IMLR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31" y="7067124"/>
            <a:ext cx="2486149" cy="57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76406" y="5557871"/>
            <a:ext cx="4675001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w is the weight vector for each kernel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L is a matrix to enforce the number of clusters (this result comes from spectral clustering theorem)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 S is the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184118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6815748"/>
            <a:ext cx="11216640" cy="992212"/>
          </a:xfrm>
        </p:spPr>
        <p:txBody>
          <a:bodyPr/>
          <a:lstStyle/>
          <a:p>
            <a:r>
              <a:rPr lang="en-US" dirty="0"/>
              <a:t>Good news is that there is internal structure in the data which makes clustering possible. </a:t>
            </a:r>
          </a:p>
        </p:txBody>
      </p:sp>
      <p:pic>
        <p:nvPicPr>
          <p:cNvPr id="3074" name="Picture 2" descr="ts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0" y="3542615"/>
            <a:ext cx="3886990" cy="279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IM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46" y="3542615"/>
            <a:ext cx="2833554" cy="283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Q ts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23" y="3542615"/>
            <a:ext cx="3603004" cy="27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11260" y="2941215"/>
            <a:ext cx="320187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4-mer 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2880" y="2908832"/>
            <a:ext cx="249165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Quality features</a:t>
            </a:r>
          </a:p>
        </p:txBody>
      </p:sp>
    </p:spTree>
    <p:extLst>
      <p:ext uri="{BB962C8B-B14F-4D97-AF65-F5344CB8AC3E}">
        <p14:creationId xmlns:p14="http://schemas.microsoft.com/office/powerpoint/2010/main" val="12779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5" y="3484119"/>
            <a:ext cx="5417345" cy="3889938"/>
          </a:xfrm>
        </p:spPr>
      </p:pic>
      <p:sp>
        <p:nvSpPr>
          <p:cNvPr id="6" name="TextBox 5"/>
          <p:cNvSpPr txBox="1"/>
          <p:nvPr/>
        </p:nvSpPr>
        <p:spPr>
          <a:xfrm>
            <a:off x="7271478" y="3022601"/>
            <a:ext cx="4715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we try to solve an easier problem, that given some points has known label, and the task is to classify another unlabeled node. 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Say, we take a random sample, and able to know the data label by some Oracle. 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920" dirty="0">
                <a:solidFill>
                  <a:sysClr val="windowText" lastClr="000000"/>
                </a:solidFill>
                <a:effectLst/>
              </a:rPr>
              <a:t>This problem formulation is like the supervised learning framework, but the number of known data is not required to be many.</a:t>
            </a:r>
          </a:p>
          <a:p>
            <a:pPr defTabSz="975390" hangingPunct="1"/>
            <a:endParaRPr lang="en-US" sz="192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36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</a:p>
          <a:p>
            <a:r>
              <a:rPr lang="en-US" dirty="0" err="1"/>
              <a:t>GraphCut</a:t>
            </a:r>
            <a:r>
              <a:rPr lang="en-US" dirty="0"/>
              <a:t> : borrowed technique from image segmentation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batterfly with 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33" y="4971237"/>
            <a:ext cx="3528089" cy="210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xbw\AppData\Local\Microsoft\Windows\INetCacheContent.Word\batterfly withour bac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971238"/>
            <a:ext cx="3479905" cy="2070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71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1" y="1608667"/>
            <a:ext cx="10265383" cy="854958"/>
          </a:xfrm>
        </p:spPr>
        <p:txBody>
          <a:bodyPr>
            <a:normAutofit/>
          </a:bodyPr>
          <a:lstStyle/>
          <a:p>
            <a:r>
              <a:rPr lang="en-US" dirty="0" err="1"/>
              <a:t>Graphcut</a:t>
            </a:r>
            <a:endParaRPr lang="en-US" dirty="0"/>
          </a:p>
        </p:txBody>
      </p:sp>
      <p:pic>
        <p:nvPicPr>
          <p:cNvPr id="5122" name="Picture 2" descr="graphcut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1" y="2601497"/>
            <a:ext cx="4067084" cy="33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531" y="6331432"/>
            <a:ext cx="7627989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A : a vector with each element being a node, and the node is either an object or a background; 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P : all pixels in an image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R : a metrics which measures the fitness of a node, P(p| object) or P(p| background)</a:t>
            </a:r>
          </a:p>
          <a:p>
            <a:pPr defTabSz="975390" hangingPunct="1"/>
            <a:endParaRPr lang="en-US" sz="1493" dirty="0">
              <a:solidFill>
                <a:sysClr val="windowText" lastClr="000000"/>
              </a:solidFill>
              <a:effectLst/>
            </a:endParaRP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B : a metrics which measures the similarity between nodes, usually defined by some kernel</a:t>
            </a:r>
          </a:p>
          <a:p>
            <a:pPr defTabSz="975390" hangingPunct="1"/>
            <a:r>
              <a:rPr lang="en-US" sz="1493" dirty="0">
                <a:solidFill>
                  <a:sysClr val="windowText" lastClr="000000"/>
                </a:solidFill>
                <a:effectLst/>
              </a:rPr>
              <a:t> </a:t>
            </a:r>
          </a:p>
          <a:p>
            <a:pPr defTabSz="975390" hangingPunct="1"/>
            <a:endParaRPr lang="en-US" sz="1493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5123" name="Picture 3" descr="graphcut illustr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49" y="1350030"/>
            <a:ext cx="3412681" cy="341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xbw\AppData\Local\Microsoft\Windows\INetCacheContent.Word\graphcut cost tab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49" y="5103798"/>
            <a:ext cx="3412681" cy="29347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/>
          <p:cNvSpPr/>
          <p:nvPr/>
        </p:nvSpPr>
        <p:spPr>
          <a:xfrm flipH="1">
            <a:off x="5858887" y="4139057"/>
            <a:ext cx="995540" cy="516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39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 marL="518583" indent="-518583">
              <a:buSzPct val="75000"/>
              <a:buChar char="•"/>
            </a:pPr>
            <a:r>
              <a:rPr lang="en-US" dirty="0"/>
              <a:t>For forensic investigation, it’s important to determine where a DNA sample was sequenced 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Datasets from different sequencing institutions  may have informative features which makes it possible to use machine learning to do the classification</a:t>
            </a:r>
          </a:p>
          <a:p>
            <a:pPr marL="518583" indent="-518583">
              <a:buSzPct val="75000"/>
              <a:buChar char="•"/>
            </a:pPr>
            <a:r>
              <a:rPr lang="en-US" dirty="0"/>
              <a:t>We will focus on institutions that have sequenced Escherichia coli using Illumina </a:t>
            </a:r>
            <a:r>
              <a:rPr lang="en-US" dirty="0" err="1"/>
              <a:t>MiSeqs</a:t>
            </a:r>
            <a:endParaRPr lang="en-US" dirty="0"/>
          </a:p>
          <a:p>
            <a:pPr>
              <a:buSzPct val="75000"/>
              <a:buChar char="•"/>
            </a:pPr>
            <a:endParaRPr dirty="0"/>
          </a:p>
        </p:txBody>
      </p:sp>
      <p:pic>
        <p:nvPicPr>
          <p:cNvPr id="4" name="Scanning_electron_micrograph_of_an_E._coli_colony.jpg" descr="Scanning_electron_micrograph_of_an_E._coli_colony.jpg">
            <a:extLst>
              <a:ext uri="{FF2B5EF4-FFF2-40B4-BE49-F238E27FC236}">
                <a16:creationId xmlns:a16="http://schemas.microsoft.com/office/drawing/2014/main" id="{D5C74389-F324-4A8D-B441-B515FF81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6700" y="6504320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608668"/>
            <a:ext cx="11216640" cy="821325"/>
          </a:xfrm>
        </p:spPr>
        <p:txBody>
          <a:bodyPr/>
          <a:lstStyle/>
          <a:p>
            <a:r>
              <a:rPr lang="en-US" dirty="0"/>
              <a:t>Reformulation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2369452"/>
            <a:ext cx="11216640" cy="5438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fully connected graph first, with cost equal to neighbor probability learned using high dimensional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only take highest 20 probable neighbor for each node. </a:t>
            </a:r>
          </a:p>
          <a:p>
            <a:endParaRPr lang="en-US" dirty="0"/>
          </a:p>
          <a:p>
            <a:r>
              <a:rPr lang="en-US" dirty="0"/>
              <a:t>Compute a 2d histogram with low dimension data using its x y location. (potential issue here)</a:t>
            </a:r>
          </a:p>
        </p:txBody>
      </p:sp>
      <p:pic>
        <p:nvPicPr>
          <p:cNvPr id="9218" name="Picture 2" descr="Four 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96" y="3561204"/>
            <a:ext cx="4609452" cy="174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09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9342" y="1561788"/>
            <a:ext cx="7652530" cy="628985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6146" name="Picture 2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2816" y="1436805"/>
            <a:ext cx="4311904" cy="2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xbw\AppData\Local\Microsoft\Windows\INetCacheContent.Word\graphcut last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4281" y="5030960"/>
            <a:ext cx="3599115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84" y="1902148"/>
            <a:ext cx="6618650" cy="1434640"/>
          </a:xfrm>
        </p:spPr>
        <p:txBody>
          <a:bodyPr>
            <a:normAutofit/>
          </a:bodyPr>
          <a:lstStyle/>
          <a:p>
            <a:r>
              <a:rPr lang="en-US" sz="4267"/>
              <a:t>GraphCut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82" y="3482414"/>
            <a:ext cx="6618650" cy="3868711"/>
          </a:xfrm>
        </p:spPr>
        <p:txBody>
          <a:bodyPr>
            <a:normAutofit/>
          </a:bodyPr>
          <a:lstStyle/>
          <a:p>
            <a:r>
              <a:rPr lang="en-US" sz="2560" dirty="0"/>
              <a:t>Benefit: there is a unique global optimal solution based on the cost function</a:t>
            </a:r>
          </a:p>
          <a:p>
            <a:endParaRPr lang="en-US" sz="2560" dirty="0"/>
          </a:p>
          <a:p>
            <a:r>
              <a:rPr lang="en-US" sz="2560" dirty="0"/>
              <a:t>Result: 0.877 accuracy</a:t>
            </a:r>
          </a:p>
          <a:p>
            <a:endParaRPr lang="en-US" sz="2560" dirty="0"/>
          </a:p>
        </p:txBody>
      </p:sp>
    </p:spTree>
    <p:extLst>
      <p:ext uri="{BB962C8B-B14F-4D97-AF65-F5344CB8AC3E}">
        <p14:creationId xmlns:p14="http://schemas.microsoft.com/office/powerpoint/2010/main" val="152909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9342" y="1561788"/>
            <a:ext cx="7652530" cy="628985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7172" name="Picture 4" descr="sample la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2996" y="1561788"/>
            <a:ext cx="4311904" cy="2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Kmeans la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86835" y="5064592"/>
            <a:ext cx="359911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84" y="1902148"/>
            <a:ext cx="6618650" cy="1434640"/>
          </a:xfrm>
        </p:spPr>
        <p:txBody>
          <a:bodyPr>
            <a:normAutofit/>
          </a:bodyPr>
          <a:lstStyle/>
          <a:p>
            <a:r>
              <a:rPr lang="en-US" sz="4267"/>
              <a:t>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282" y="3482414"/>
            <a:ext cx="6618650" cy="3868711"/>
          </a:xfrm>
        </p:spPr>
        <p:txBody>
          <a:bodyPr>
            <a:normAutofit/>
          </a:bodyPr>
          <a:lstStyle/>
          <a:p>
            <a:r>
              <a:rPr lang="en-US" sz="2560" dirty="0"/>
              <a:t>Accuracy: 84.7%</a:t>
            </a:r>
          </a:p>
          <a:p>
            <a:r>
              <a:rPr lang="en-US" sz="2560" dirty="0"/>
              <a:t>Advantage: susceptible to wrong label</a:t>
            </a:r>
          </a:p>
          <a:p>
            <a:endParaRPr lang="en-US" sz="256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6837" y="5035451"/>
          <a:ext cx="6333067" cy="1168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571">
                  <a:extLst>
                    <a:ext uri="{9D8B030D-6E8A-4147-A177-3AD203B41FA5}">
                      <a16:colId xmlns:a16="http://schemas.microsoft.com/office/drawing/2014/main" val="254504806"/>
                    </a:ext>
                  </a:extLst>
                </a:gridCol>
                <a:gridCol w="2111248">
                  <a:extLst>
                    <a:ext uri="{9D8B030D-6E8A-4147-A177-3AD203B41FA5}">
                      <a16:colId xmlns:a16="http://schemas.microsoft.com/office/drawing/2014/main" val="1566155179"/>
                    </a:ext>
                  </a:extLst>
                </a:gridCol>
                <a:gridCol w="2111248">
                  <a:extLst>
                    <a:ext uri="{9D8B030D-6E8A-4147-A177-3AD203B41FA5}">
                      <a16:colId xmlns:a16="http://schemas.microsoft.com/office/drawing/2014/main" val="3216057609"/>
                    </a:ext>
                  </a:extLst>
                </a:gridCol>
              </a:tblGrid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Graphcut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3491154945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1784337096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86.7%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1532683026"/>
                  </a:ext>
                </a:extLst>
              </a:tr>
              <a:tr h="29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mistake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84.9%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152" marR="73152" marT="0" marB="0"/>
                </a:tc>
                <a:extLst>
                  <a:ext uri="{0D108BD9-81ED-4DB2-BD59-A6C34878D82A}">
                    <a16:rowId xmlns:a16="http://schemas.microsoft.com/office/drawing/2014/main" val="63024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1219200"/>
            <a:ext cx="13004800" cy="731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4403"/>
            <a:ext cx="13004800" cy="78565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0" y="3006109"/>
            <a:ext cx="8639900" cy="4687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35" y="1905565"/>
            <a:ext cx="11958320" cy="794492"/>
          </a:xfrm>
        </p:spPr>
        <p:txBody>
          <a:bodyPr vert="horz" lIns="97536" tIns="48768" rIns="97536" bIns="48768" rtlCol="0" anchor="ctr">
            <a:normAutofit/>
          </a:bodyPr>
          <a:lstStyle/>
          <a:p>
            <a:pPr algn="ctr"/>
            <a:r>
              <a:rPr lang="en-US" sz="3413">
                <a:solidFill>
                  <a:schemeClr val="bg1"/>
                </a:solidFill>
              </a:rPr>
              <a:t>Accuracy as number of checked points</a:t>
            </a:r>
          </a:p>
        </p:txBody>
      </p:sp>
    </p:spTree>
    <p:extLst>
      <p:ext uri="{BB962C8B-B14F-4D97-AF65-F5344CB8AC3E}">
        <p14:creationId xmlns:p14="http://schemas.microsoft.com/office/powerpoint/2010/main" val="371824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graphcut</a:t>
            </a:r>
            <a:r>
              <a:rPr lang="en-US" dirty="0"/>
              <a:t> algorithm does not work well in this setting compared to its image segmentation setting?</a:t>
            </a:r>
          </a:p>
          <a:p>
            <a:endParaRPr lang="en-US" dirty="0"/>
          </a:p>
          <a:p>
            <a:r>
              <a:rPr lang="en-US" dirty="0"/>
              <a:t>Unlike image segmentation, edges are defined in a natural ways with its adjacent pixels.</a:t>
            </a:r>
          </a:p>
          <a:p>
            <a:endParaRPr lang="en-US" dirty="0"/>
          </a:p>
          <a:p>
            <a:r>
              <a:rPr lang="en-US" dirty="0"/>
              <a:t>In our setting, both edges weight and region weight come from high dimensional data. We equivalently use the data twice.  </a:t>
            </a:r>
          </a:p>
        </p:txBody>
      </p:sp>
    </p:spTree>
    <p:extLst>
      <p:ext uri="{BB962C8B-B14F-4D97-AF65-F5344CB8AC3E}">
        <p14:creationId xmlns:p14="http://schemas.microsoft.com/office/powerpoint/2010/main" val="3366536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graphcut</a:t>
            </a:r>
            <a:r>
              <a:rPr lang="en-US" dirty="0"/>
              <a:t> algorithm generates a min-cut score which might be helpful to formalize a decision rule for choosing sampled points.</a:t>
            </a:r>
          </a:p>
          <a:p>
            <a:endParaRPr lang="en-US" dirty="0"/>
          </a:p>
          <a:p>
            <a:r>
              <a:rPr lang="en-US" dirty="0"/>
              <a:t>Ideally, the segmentation output with lower cost corresponds to a better initial settings</a:t>
            </a:r>
          </a:p>
        </p:txBody>
      </p:sp>
    </p:spTree>
    <p:extLst>
      <p:ext uri="{BB962C8B-B14F-4D97-AF65-F5344CB8AC3E}">
        <p14:creationId xmlns:p14="http://schemas.microsoft.com/office/powerpoint/2010/main" val="393293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>
            <a:spLocks noGrp="1"/>
          </p:cNvSpPr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75426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rPr dirty="0"/>
              <a:t>Project Scheme</a:t>
            </a:r>
          </a:p>
        </p:txBody>
      </p:sp>
      <p:sp>
        <p:nvSpPr>
          <p:cNvPr id="126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marL="0" lvl="4" indent="914400">
              <a:buSzTx/>
              <a:buNone/>
            </a:pPr>
            <a:r>
              <a:t>Sequenced Escherichia coli using Illumina MiSeqs.</a:t>
            </a:r>
          </a:p>
          <a:p>
            <a:pPr marL="0" lvl="4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  <p:extLst>
      <p:ext uri="{BB962C8B-B14F-4D97-AF65-F5344CB8AC3E}">
        <p14:creationId xmlns:p14="http://schemas.microsoft.com/office/powerpoint/2010/main" val="16500169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1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rPr dirty="0"/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 dirty="0"/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rPr dirty="0"/>
              <a:t>Features:  </a:t>
            </a:r>
            <a:r>
              <a:rPr dirty="0"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Distribution of </a:t>
            </a:r>
            <a:r>
              <a:rPr dirty="0">
                <a:solidFill>
                  <a:srgbClr val="FFFFFF"/>
                </a:solidFill>
              </a:rPr>
              <a:t>fragment size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2. 4-mers with/without N (4^5=512 why?)</a:t>
            </a:r>
            <a:endParaRPr lang="en-US" dirty="0"/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3. Distribution of quality scores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>
            <a:spLocks noGrp="1"/>
          </p:cNvSpPr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blurRad="42672" dist="32004" dir="5400000" rotWithShape="0">
                    <a:srgbClr val="000000"/>
                  </a:outerShdw>
                </a:effectLst>
              </a:defRPr>
            </a:lvl1pPr>
          </a:lstStyle>
          <a:p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5^4=625 with 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38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(5^4=625)</a:t>
            </a:r>
          </a:p>
          <a:p>
            <a:pPr marL="0" lvl="4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>
            <a:spLocks noGrp="1"/>
          </p:cNvSpPr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86258">
              <a:defRPr sz="3528">
                <a:effectLst>
                  <a:outerShdw blurRad="24892" dist="18669" dir="5400000" rotWithShape="0">
                    <a:srgbClr val="000000"/>
                  </a:outerShdw>
                </a:effectLst>
              </a:defRPr>
            </a:lvl1pPr>
          </a:lstStyle>
          <a:p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>
            <a:spLocks noGrp="1"/>
          </p:cNvSpPr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Project Scheme</a:t>
            </a:r>
          </a:p>
        </p:txBody>
      </p:sp>
      <p:sp>
        <p:nvSpPr>
          <p:cNvPr id="144" name="Target: Classification From Feature Analysis of The Reads Data…"/>
          <p:cNvSpPr>
            <a:spLocks noGrp="1"/>
          </p:cNvSpPr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  <a:r>
              <a:rPr>
                <a:solidFill>
                  <a:srgbClr val="FFFFFF"/>
                </a:solidFill>
              </a:rPr>
              <a:t>60% train, 20% validation, 20% test</a:t>
            </a:r>
          </a:p>
          <a:p>
            <a:pPr marL="0" lvl="4" indent="914400">
              <a:buSzTx/>
              <a:buNone/>
            </a:pPr>
            <a:r>
              <a:t>1. Supervised learning: Lasso &amp; SVM</a:t>
            </a:r>
          </a:p>
          <a:p>
            <a:pPr marL="0" lvl="4" indent="914400">
              <a:buSzTx/>
              <a:buNone/>
            </a:pPr>
            <a:r>
              <a:t>2. Unsupervised learning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895</Words>
  <Application>Microsoft Office PowerPoint</Application>
  <PresentationFormat>Custom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Helvetica Neue</vt:lpstr>
      <vt:lpstr>Helvetica Neue Light</vt:lpstr>
      <vt:lpstr>SimSun</vt:lpstr>
      <vt:lpstr>Arial</vt:lpstr>
      <vt:lpstr>Calibri</vt:lpstr>
      <vt:lpstr>Calibri Light</vt:lpstr>
      <vt:lpstr>Cambria Math</vt:lpstr>
      <vt:lpstr>Times New Roman</vt:lpstr>
      <vt:lpstr>Industrial</vt:lpstr>
      <vt:lpstr>Office Theme</vt:lpstr>
      <vt:lpstr>Prediction of Lab Origins From Feature Analysis of Sequencing Read Data</vt:lpstr>
      <vt:lpstr>Background</vt:lpstr>
      <vt:lpstr>Project Scheme</vt:lpstr>
      <vt:lpstr>PowerPoint Presentation</vt:lpstr>
      <vt:lpstr>Project Scheme</vt:lpstr>
      <vt:lpstr>PowerPoint Presentation</vt:lpstr>
      <vt:lpstr>Project Scheme</vt:lpstr>
      <vt:lpstr>Quality distribution</vt:lpstr>
      <vt:lpstr>Project Scheme</vt:lpstr>
      <vt:lpstr>Project Results</vt:lpstr>
      <vt:lpstr>Project Results</vt:lpstr>
      <vt:lpstr>Data clustering – unsupervised approach</vt:lpstr>
      <vt:lpstr>Metrics definition:</vt:lpstr>
      <vt:lpstr>Dimension reduction</vt:lpstr>
      <vt:lpstr>SIMLR</vt:lpstr>
      <vt:lpstr>Reduction result</vt:lpstr>
      <vt:lpstr>Problem analysis</vt:lpstr>
      <vt:lpstr>Two approaches:</vt:lpstr>
      <vt:lpstr>Graphcut</vt:lpstr>
      <vt:lpstr>Reformulation</vt:lpstr>
      <vt:lpstr>GraphCut</vt:lpstr>
      <vt:lpstr>Kmeans</vt:lpstr>
      <vt:lpstr>Accuracy as number of checked points</vt:lpstr>
      <vt:lpstr>Evaluation</vt:lpstr>
      <vt:lpstr>Future work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Lab Origins From Feature Analysis of Sequencing Read Data</dc:title>
  <cp:lastModifiedBy>xbwforpc@sina.com</cp:lastModifiedBy>
  <cp:revision>2</cp:revision>
  <dcterms:modified xsi:type="dcterms:W3CDTF">2017-06-06T20:34:35Z</dcterms:modified>
</cp:coreProperties>
</file>