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0"/>
  </p:notesMasterIdLst>
  <p:sldIdLst>
    <p:sldId id="256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85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3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1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D463-827B-473C-9E64-868B2A6ECD4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FE48-27DE-475C-87BD-1B0F14A2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14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D463-827B-473C-9E64-868B2A6ECD4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FE48-27DE-475C-87BD-1B0F14A2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99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2431628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6527237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D463-827B-473C-9E64-868B2A6ECD4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FE48-27DE-475C-87BD-1B0F14A2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04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D463-827B-473C-9E64-868B2A6ECD4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FE48-27DE-475C-87BD-1B0F14A2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95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519290"/>
            <a:ext cx="11216640" cy="18852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D463-827B-473C-9E64-868B2A6ECD4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FE48-27DE-475C-87BD-1B0F14A2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56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D463-827B-473C-9E64-868B2A6ECD4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FE48-27DE-475C-87BD-1B0F14A2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24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D463-827B-473C-9E64-868B2A6ECD4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FE48-27DE-475C-87BD-1B0F14A2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78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D463-827B-473C-9E64-868B2A6ECD4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FE48-27DE-475C-87BD-1B0F14A2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794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D463-827B-473C-9E64-868B2A6ECD4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FE48-27DE-475C-87BD-1B0F14A2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3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825500" y="914400"/>
            <a:ext cx="11341100" cy="5740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D463-827B-473C-9E64-868B2A6ECD4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FE48-27DE-475C-87BD-1B0F14A2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07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D463-827B-473C-9E64-868B2A6ECD4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FE48-27DE-475C-87BD-1B0F14A2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27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825500" y="914400"/>
            <a:ext cx="11341100" cy="5740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681420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>
            <a:spLocks noGrp="1"/>
          </p:cNvSpPr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Image"/>
          <p:cNvSpPr>
            <a:spLocks noGrp="1"/>
          </p:cNvSpPr>
          <p:nvPr>
            <p:ph type="pic" sz="half" idx="13"/>
          </p:nvPr>
        </p:nvSpPr>
        <p:spPr>
          <a:xfrm>
            <a:off x="7200900" y="1257300"/>
            <a:ext cx="50165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8" name="Title Text"/>
          <p:cNvSpPr>
            <a:spLocks noGrp="1"/>
          </p:cNvSpPr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39" name="Body Level One…"/>
          <p:cNvSpPr>
            <a:spLocks noGrp="1"/>
          </p:cNvSpPr>
          <p:nvPr>
            <p:ph type="body" sz="quarter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mage"/>
          <p:cNvSpPr>
            <a:spLocks noGrp="1"/>
          </p:cNvSpPr>
          <p:nvPr>
            <p:ph type="pic" sz="half" idx="13"/>
          </p:nvPr>
        </p:nvSpPr>
        <p:spPr>
          <a:xfrm>
            <a:off x="7213600" y="2755900"/>
            <a:ext cx="5016500" cy="5715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5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Body Level One…"/>
          <p:cNvSpPr>
            <a:spLocks noGrp="1"/>
          </p:cNvSpPr>
          <p:nvPr>
            <p:ph type="body" sz="half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3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>
            <a:spLocks noGrp="1"/>
          </p:cNvSpPr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3"/>
              </a:buBlip>
            </a:lvl1pPr>
            <a:lvl2pPr>
              <a:buBlip>
                <a:blip r:embed="rId13"/>
              </a:buBlip>
            </a:lvl2pPr>
            <a:lvl3pPr>
              <a:buBlip>
                <a:blip r:embed="rId13"/>
              </a:buBlip>
            </a:lvl3pPr>
            <a:lvl4pPr>
              <a:buBlip>
                <a:blip r:embed="rId13"/>
              </a:buBlip>
            </a:lvl4pPr>
            <a:lvl5pPr>
              <a:buBlip>
                <a:blip r:embed="rId13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12536220" y="9311678"/>
            <a:ext cx="312015" cy="31234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defRPr sz="14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889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333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1778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2222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2667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3111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3556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4000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519290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AD463-827B-473C-9E64-868B2A6ECD4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9FE48-27DE-475C-87BD-1B0F14A2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7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rediction of Lab Origins From Feature Analysis of The Reads Sequencing Data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128">
                <a:effectLst>
                  <a:outerShdw blurRad="50292" dist="37719" dir="5400000" rotWithShape="0">
                    <a:srgbClr val="000000"/>
                  </a:outerShdw>
                </a:effectLst>
              </a:defRPr>
            </a:lvl1pPr>
          </a:lstStyle>
          <a:p>
            <a:r>
              <a:rPr dirty="0"/>
              <a:t>Prediction of Lab Origins From Feature Analysis of</a:t>
            </a:r>
            <a:r>
              <a:rPr lang="en-US" dirty="0"/>
              <a:t> </a:t>
            </a:r>
            <a:r>
              <a:rPr dirty="0"/>
              <a:t>Sequencing </a:t>
            </a:r>
            <a:r>
              <a:rPr lang="en-US" dirty="0"/>
              <a:t>Read </a:t>
            </a:r>
            <a:r>
              <a:rPr dirty="0"/>
              <a:t>Data</a:t>
            </a:r>
          </a:p>
        </p:txBody>
      </p:sp>
      <p:sp>
        <p:nvSpPr>
          <p:cNvPr id="119" name="———Bowen Xue/Andy Lin/Fan Zhang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r"/>
          </a:lstStyle>
          <a:p>
            <a:r>
              <a:t>———Bowen Xue/Andy Lin/Fan Zhang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roject Results"/>
          <p:cNvSpPr>
            <a:spLocks noGrp="1"/>
          </p:cNvSpPr>
          <p:nvPr>
            <p:ph type="title"/>
          </p:nvPr>
        </p:nvSpPr>
        <p:spPr>
          <a:xfrm>
            <a:off x="322407" y="418997"/>
            <a:ext cx="6643140" cy="1136058"/>
          </a:xfrm>
          <a:prstGeom prst="rect">
            <a:avLst/>
          </a:prstGeom>
        </p:spPr>
        <p:txBody>
          <a:bodyPr/>
          <a:lstStyle>
            <a:lvl1pPr defTabSz="549148">
              <a:defRPr sz="6768">
                <a:solidFill>
                  <a:srgbClr val="FFFB00"/>
                </a:solidFill>
                <a:effectLst>
                  <a:outerShdw blurRad="47752" dist="35814" dir="5400000" rotWithShape="0">
                    <a:srgbClr val="000000"/>
                  </a:outerShdw>
                </a:effectLst>
              </a:defRPr>
            </a:lvl1pPr>
          </a:lstStyle>
          <a:p>
            <a:r>
              <a:t>Project Results</a:t>
            </a:r>
          </a:p>
        </p:txBody>
      </p:sp>
      <p:sp>
        <p:nvSpPr>
          <p:cNvPr id="147" name="Supervised learning…"/>
          <p:cNvSpPr>
            <a:spLocks noGrp="1"/>
          </p:cNvSpPr>
          <p:nvPr>
            <p:ph type="body" idx="1"/>
          </p:nvPr>
        </p:nvSpPr>
        <p:spPr>
          <a:xfrm>
            <a:off x="680870" y="1833709"/>
            <a:ext cx="11734998" cy="7412206"/>
          </a:xfrm>
          <a:prstGeom prst="rect">
            <a:avLst/>
          </a:prstGeom>
        </p:spPr>
        <p:txBody>
          <a:bodyPr anchor="t"/>
          <a:lstStyle/>
          <a:p>
            <a:pPr marL="444500" lvl="4">
              <a:buSzPct val="75000"/>
              <a:buChar char="•"/>
              <a:defRPr>
                <a:solidFill>
                  <a:srgbClr val="00FDFF"/>
                </a:solidFill>
              </a:defRPr>
            </a:pPr>
            <a:r>
              <a:t>Supervised learning</a:t>
            </a:r>
          </a:p>
          <a:p>
            <a:pPr marL="0" lvl="5" indent="1143000">
              <a:buSzTx/>
              <a:buNone/>
            </a:pPr>
            <a:r>
              <a:t>Lasso: </a:t>
            </a:r>
          </a:p>
          <a:p>
            <a:pPr marL="0" lvl="5" indent="1143000">
              <a:buSzTx/>
              <a:buNone/>
            </a:pPr>
            <a:endParaRPr/>
          </a:p>
          <a:p>
            <a:pPr marL="0" lvl="5" indent="1143000">
              <a:buSzTx/>
              <a:buNone/>
            </a:pPr>
            <a:endParaRPr/>
          </a:p>
          <a:p>
            <a:pPr marL="0" lvl="5" indent="1143000">
              <a:buSzTx/>
              <a:buNone/>
            </a:pPr>
            <a:r>
              <a:t>SVM: </a:t>
            </a:r>
          </a:p>
        </p:txBody>
      </p:sp>
      <p:sp>
        <p:nvSpPr>
          <p:cNvPr id="148" name="&lt;result pic&gt;"/>
          <p:cNvSpPr/>
          <p:nvPr/>
        </p:nvSpPr>
        <p:spPr>
          <a:xfrm>
            <a:off x="5092814" y="4509886"/>
            <a:ext cx="2819172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&lt;result pic&gt;</a:t>
            </a:r>
          </a:p>
        </p:txBody>
      </p:sp>
      <p:sp>
        <p:nvSpPr>
          <p:cNvPr id="149" name="&lt;result pic&gt;"/>
          <p:cNvSpPr/>
          <p:nvPr/>
        </p:nvSpPr>
        <p:spPr>
          <a:xfrm>
            <a:off x="5138783" y="7167666"/>
            <a:ext cx="2819172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&lt;result pic&gt;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roject Results"/>
          <p:cNvSpPr>
            <a:spLocks noGrp="1"/>
          </p:cNvSpPr>
          <p:nvPr>
            <p:ph type="title"/>
          </p:nvPr>
        </p:nvSpPr>
        <p:spPr>
          <a:xfrm>
            <a:off x="322407" y="418997"/>
            <a:ext cx="6643140" cy="1136058"/>
          </a:xfrm>
          <a:prstGeom prst="rect">
            <a:avLst/>
          </a:prstGeom>
        </p:spPr>
        <p:txBody>
          <a:bodyPr/>
          <a:lstStyle>
            <a:lvl1pPr defTabSz="549148">
              <a:defRPr sz="6768">
                <a:solidFill>
                  <a:srgbClr val="FFFB00"/>
                </a:solidFill>
                <a:effectLst>
                  <a:outerShdw blurRad="47752" dist="35814" dir="5400000" rotWithShape="0">
                    <a:srgbClr val="000000"/>
                  </a:outerShdw>
                </a:effectLst>
              </a:defRPr>
            </a:lvl1pPr>
          </a:lstStyle>
          <a:p>
            <a:r>
              <a:t>Project Results</a:t>
            </a:r>
          </a:p>
        </p:txBody>
      </p:sp>
      <p:sp>
        <p:nvSpPr>
          <p:cNvPr id="152" name="Supervised learning…"/>
          <p:cNvSpPr>
            <a:spLocks noGrp="1"/>
          </p:cNvSpPr>
          <p:nvPr>
            <p:ph type="body" idx="1"/>
          </p:nvPr>
        </p:nvSpPr>
        <p:spPr>
          <a:xfrm>
            <a:off x="680870" y="1833709"/>
            <a:ext cx="11734998" cy="7412206"/>
          </a:xfrm>
          <a:prstGeom prst="rect">
            <a:avLst/>
          </a:prstGeom>
        </p:spPr>
        <p:txBody>
          <a:bodyPr anchor="t"/>
          <a:lstStyle/>
          <a:p>
            <a:pPr marL="444500" lvl="4">
              <a:buSzPct val="75000"/>
              <a:buChar char="•"/>
            </a:pPr>
            <a:r>
              <a:t>Supervised learning</a:t>
            </a:r>
          </a:p>
          <a:p>
            <a:pPr marL="0" lvl="5" indent="1143000">
              <a:buSzTx/>
              <a:buNone/>
            </a:pPr>
            <a:r>
              <a:t>Lasso: </a:t>
            </a:r>
          </a:p>
          <a:p>
            <a:pPr marL="0" lvl="5" indent="1143000">
              <a:buSzTx/>
              <a:buNone/>
            </a:pPr>
            <a:r>
              <a:t>SVM: </a:t>
            </a:r>
          </a:p>
          <a:p>
            <a:pPr marL="444500" lvl="4">
              <a:buSzPct val="75000"/>
              <a:buChar char="•"/>
              <a:defRPr>
                <a:solidFill>
                  <a:srgbClr val="00FDFF"/>
                </a:solidFill>
              </a:defRPr>
            </a:pPr>
            <a:r>
              <a:t>Unsupervised learning:</a:t>
            </a:r>
          </a:p>
        </p:txBody>
      </p:sp>
      <p:sp>
        <p:nvSpPr>
          <p:cNvPr id="153" name="&lt;result pic&gt;"/>
          <p:cNvSpPr/>
          <p:nvPr/>
        </p:nvSpPr>
        <p:spPr>
          <a:xfrm>
            <a:off x="4721633" y="6990050"/>
            <a:ext cx="2819172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&lt;result pic&gt;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clustering  unsupervised\semi-supervised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Purpose: separate the data into two clusters, where in each cluster, most of data come from a single source.</a:t>
            </a:r>
          </a:p>
        </p:txBody>
      </p:sp>
    </p:spTree>
    <p:extLst>
      <p:ext uri="{BB962C8B-B14F-4D97-AF65-F5344CB8AC3E}">
        <p14:creationId xmlns:p14="http://schemas.microsoft.com/office/powerpoint/2010/main" val="481806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Unsupervised/(semi-supervised)</a:t>
            </a:r>
            <a:br>
              <a:rPr lang="en-US" dirty="0"/>
            </a:br>
            <a:r>
              <a:rPr lang="en-US" dirty="0"/>
              <a:t> learning Scheme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Metrics </a:t>
            </a:r>
          </a:p>
          <a:p>
            <a:r>
              <a:rPr lang="en-US" dirty="0"/>
              <a:t>Dimension Reduction algorithm</a:t>
            </a:r>
          </a:p>
          <a:p>
            <a:pPr lvl="1"/>
            <a:r>
              <a:rPr lang="en-US" dirty="0"/>
              <a:t>t-SNE (chosen)</a:t>
            </a:r>
          </a:p>
          <a:p>
            <a:pPr lvl="1"/>
            <a:r>
              <a:rPr lang="en-US" dirty="0"/>
              <a:t>SIMLR</a:t>
            </a:r>
          </a:p>
          <a:p>
            <a:r>
              <a:rPr lang="en-US" dirty="0"/>
              <a:t>Dimension reduction Result</a:t>
            </a:r>
          </a:p>
          <a:p>
            <a:endParaRPr lang="en-US" dirty="0"/>
          </a:p>
          <a:p>
            <a:r>
              <a:rPr lang="en-US" dirty="0"/>
              <a:t>Problem analysis– solve an easier problem, a semi-supervised</a:t>
            </a:r>
          </a:p>
          <a:p>
            <a:endParaRPr lang="en-US" dirty="0"/>
          </a:p>
          <a:p>
            <a:r>
              <a:rPr lang="en-US" dirty="0"/>
              <a:t>New algorithm</a:t>
            </a:r>
          </a:p>
          <a:p>
            <a:pPr lvl="1"/>
            <a:r>
              <a:rPr lang="en-US" dirty="0" err="1"/>
              <a:t>Graphcut</a:t>
            </a:r>
            <a:endParaRPr lang="en-US" dirty="0"/>
          </a:p>
          <a:p>
            <a:pPr lvl="1"/>
            <a:r>
              <a:rPr lang="en-US" dirty="0" err="1"/>
              <a:t>Kmean</a:t>
            </a:r>
            <a:r>
              <a:rPr lang="en-US" dirty="0"/>
              <a:t>++</a:t>
            </a:r>
          </a:p>
          <a:p>
            <a:endParaRPr lang="en-US" dirty="0"/>
          </a:p>
          <a:p>
            <a:r>
              <a:rPr lang="en-US" dirty="0"/>
              <a:t>Results</a:t>
            </a:r>
          </a:p>
          <a:p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993973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definition: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dirty="0"/>
                  <a:t>L-&gt; true label, P-&gt; predicted label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ʌ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ʌ  !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Note: the worst result is 0.5 accuracy. </a:t>
                </a:r>
              </a:p>
              <a:p>
                <a:endParaRPr lang="en-US" dirty="0"/>
              </a:p>
              <a:p>
                <a:r>
                  <a:rPr lang="en-US" dirty="0" err="1"/>
                  <a:t>kmean</a:t>
                </a:r>
                <a:r>
                  <a:rPr lang="en-US" dirty="0"/>
                  <a:t>++ with 256 dimension 4-mer features: accuracy 0.60</a:t>
                </a:r>
              </a:p>
              <a:p>
                <a:endParaRPr lang="en-US" dirty="0"/>
              </a:p>
              <a:p>
                <a:r>
                  <a:rPr lang="en-US" dirty="0"/>
                  <a:t>Hence consider data is obtained from a low dimensional data with some high dimensional noise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704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Dimension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60" dirty="0"/>
              <a:t>dimension reduction algorithm: to preserve as much of the important structure of the high dimension data within the low dimension data.</a:t>
            </a:r>
          </a:p>
          <a:p>
            <a:endParaRPr lang="en-US" sz="2560" dirty="0"/>
          </a:p>
          <a:p>
            <a:r>
              <a:rPr lang="en-US" sz="2560" dirty="0"/>
              <a:t>t-SNE: each single point has a distribution of potential neighbors on all other points, defined as </a:t>
            </a:r>
            <a:r>
              <a:rPr lang="en-US" sz="2560" dirty="0" err="1"/>
              <a:t>Pj|i</a:t>
            </a:r>
            <a:r>
              <a:rPr lang="en-US" sz="2560" dirty="0"/>
              <a:t> which translates as probability that j is I’s neighbor, which means each data has its internal view about all other points</a:t>
            </a:r>
          </a:p>
          <a:p>
            <a:endParaRPr lang="en-US" sz="2560" dirty="0"/>
          </a:p>
          <a:p>
            <a:endParaRPr lang="en-US" sz="2560" dirty="0"/>
          </a:p>
        </p:txBody>
      </p:sp>
      <p:pic>
        <p:nvPicPr>
          <p:cNvPr id="8" name="Picture 7" descr="C:\Users\xbw\AppData\Local\Microsoft\Windows\INetCacheContent.Word\p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433" y="5981648"/>
            <a:ext cx="2291079" cy="600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pi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953" y="5981647"/>
            <a:ext cx="1886214" cy="60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qi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411" y="5981647"/>
            <a:ext cx="2166734" cy="60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cos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432" y="6986628"/>
            <a:ext cx="3333473" cy="59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6980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SIMLR is currently the state of the art dimension reduction technique. As the name implies, it uses multiple kernels to give the best estimate the dimension reduction result.</a:t>
            </a:r>
          </a:p>
          <a:p>
            <a:r>
              <a:rPr lang="en-US" dirty="0"/>
              <a:t>It tries to minimize the following cost function:</a:t>
            </a:r>
          </a:p>
          <a:p>
            <a:endParaRPr lang="en-US" dirty="0"/>
          </a:p>
        </p:txBody>
      </p:sp>
      <p:pic>
        <p:nvPicPr>
          <p:cNvPr id="2050" name="Picture 2" descr="SIMLR co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331" y="5433433"/>
            <a:ext cx="3708400" cy="1356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SIMLR kern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331" y="7067124"/>
            <a:ext cx="2486149" cy="57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76406" y="5557871"/>
            <a:ext cx="4675001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5390" hangingPunct="1"/>
            <a:r>
              <a:rPr lang="en-US" sz="1920" dirty="0">
                <a:solidFill>
                  <a:sysClr val="windowText" lastClr="000000"/>
                </a:solidFill>
                <a:effectLst/>
              </a:rPr>
              <a:t>w is the weight vector for each kernel</a:t>
            </a:r>
          </a:p>
          <a:p>
            <a:pPr defTabSz="975390" hangingPunct="1"/>
            <a:endParaRPr lang="en-US" sz="1920" dirty="0">
              <a:solidFill>
                <a:sysClr val="windowText" lastClr="000000"/>
              </a:solidFill>
              <a:effectLst/>
            </a:endParaRPr>
          </a:p>
          <a:p>
            <a:pPr defTabSz="975390" hangingPunct="1"/>
            <a:r>
              <a:rPr lang="en-US" sz="1920" dirty="0">
                <a:solidFill>
                  <a:sysClr val="windowText" lastClr="000000"/>
                </a:solidFill>
                <a:effectLst/>
              </a:rPr>
              <a:t>L is a matrix to enforce the number of clusters (this result comes from spectral clustering theorem)</a:t>
            </a:r>
          </a:p>
          <a:p>
            <a:pPr defTabSz="975390" hangingPunct="1"/>
            <a:endParaRPr lang="en-US" sz="1920" dirty="0">
              <a:solidFill>
                <a:sysClr val="windowText" lastClr="000000"/>
              </a:solidFill>
              <a:effectLst/>
            </a:endParaRPr>
          </a:p>
          <a:p>
            <a:pPr defTabSz="975390" hangingPunct="1"/>
            <a:r>
              <a:rPr lang="en-US" sz="1920" dirty="0">
                <a:solidFill>
                  <a:sysClr val="windowText" lastClr="000000"/>
                </a:solidFill>
                <a:effectLst/>
              </a:rPr>
              <a:t> S is the similarity matrix</a:t>
            </a:r>
          </a:p>
        </p:txBody>
      </p:sp>
    </p:spTree>
    <p:extLst>
      <p:ext uri="{BB962C8B-B14F-4D97-AF65-F5344CB8AC3E}">
        <p14:creationId xmlns:p14="http://schemas.microsoft.com/office/powerpoint/2010/main" val="1841181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6815748"/>
            <a:ext cx="11216640" cy="992212"/>
          </a:xfrm>
        </p:spPr>
        <p:txBody>
          <a:bodyPr/>
          <a:lstStyle/>
          <a:p>
            <a:r>
              <a:rPr lang="en-US" dirty="0"/>
              <a:t>Good news is that there is internal structure in the data which makes clustering possible. </a:t>
            </a:r>
          </a:p>
        </p:txBody>
      </p:sp>
      <p:pic>
        <p:nvPicPr>
          <p:cNvPr id="3074" name="Picture 2" descr="ts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50" y="3489661"/>
            <a:ext cx="3960674" cy="284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SIML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345" y="3489660"/>
            <a:ext cx="2886509" cy="2886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:\Users\xbw\AppData\Local\Microsoft\Windows\INetCacheContent.Word\Q tsn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323" y="3542615"/>
            <a:ext cx="3603004" cy="27934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087460" y="2236526"/>
            <a:ext cx="3201871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5390" hangingPunct="1"/>
            <a:r>
              <a:rPr lang="en-US" sz="1920" dirty="0">
                <a:solidFill>
                  <a:sysClr val="windowText" lastClr="000000"/>
                </a:solidFill>
                <a:effectLst/>
              </a:rPr>
              <a:t>4-mer feature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72880" y="2908832"/>
            <a:ext cx="249165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5390" hangingPunct="1"/>
            <a:r>
              <a:rPr lang="en-US" sz="1920" dirty="0">
                <a:solidFill>
                  <a:sysClr val="windowText" lastClr="000000"/>
                </a:solidFill>
                <a:effectLst/>
              </a:rPr>
              <a:t>Quality features</a:t>
            </a:r>
          </a:p>
        </p:txBody>
      </p:sp>
    </p:spTree>
    <p:extLst>
      <p:ext uri="{BB962C8B-B14F-4D97-AF65-F5344CB8AC3E}">
        <p14:creationId xmlns:p14="http://schemas.microsoft.com/office/powerpoint/2010/main" val="1277934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552" y="269907"/>
            <a:ext cx="11216640" cy="1885245"/>
          </a:xfrm>
        </p:spPr>
        <p:txBody>
          <a:bodyPr/>
          <a:lstStyle/>
          <a:p>
            <a:pPr algn="ctr"/>
            <a:r>
              <a:rPr lang="en-US" dirty="0"/>
              <a:t>Problem analysis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00" y="5193604"/>
            <a:ext cx="4089953" cy="2936801"/>
          </a:xfrm>
        </p:spPr>
      </p:pic>
      <p:sp>
        <p:nvSpPr>
          <p:cNvPr id="6" name="TextBox 5"/>
          <p:cNvSpPr txBox="1"/>
          <p:nvPr/>
        </p:nvSpPr>
        <p:spPr>
          <a:xfrm>
            <a:off x="1420552" y="1642125"/>
            <a:ext cx="102662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75390" hangingPunct="1"/>
            <a:endParaRPr lang="en-US" sz="1800" dirty="0">
              <a:solidFill>
                <a:sysClr val="windowText" lastClr="000000"/>
              </a:solidFill>
              <a:effectLst/>
            </a:endParaRPr>
          </a:p>
          <a:p>
            <a:pPr algn="l" defTabSz="975390" hangingPunct="1"/>
            <a:r>
              <a:rPr lang="en-US" sz="1800" dirty="0">
                <a:solidFill>
                  <a:sysClr val="windowText" lastClr="000000"/>
                </a:solidFill>
                <a:effectLst/>
              </a:rPr>
              <a:t>we try to solve an easier problem, that given some points has known label, and the task is to classify another unlabeled node. </a:t>
            </a:r>
          </a:p>
          <a:p>
            <a:pPr algn="l" defTabSz="975390" hangingPunct="1"/>
            <a:endParaRPr lang="en-US" sz="1800" dirty="0">
              <a:solidFill>
                <a:sysClr val="windowText" lastClr="000000"/>
              </a:solidFill>
              <a:effectLst/>
            </a:endParaRPr>
          </a:p>
          <a:p>
            <a:pPr algn="l" defTabSz="975390" hangingPunct="1"/>
            <a:r>
              <a:rPr lang="en-US" sz="1800" dirty="0">
                <a:solidFill>
                  <a:sysClr val="windowText" lastClr="000000"/>
                </a:solidFill>
                <a:effectLst/>
              </a:rPr>
              <a:t>Say, we take a random sample, and able to know the data label by some Oracle. </a:t>
            </a:r>
          </a:p>
          <a:p>
            <a:pPr algn="l" defTabSz="975390" hangingPunct="1"/>
            <a:endParaRPr lang="en-US" sz="1800" dirty="0">
              <a:solidFill>
                <a:sysClr val="windowText" lastClr="000000"/>
              </a:solidFill>
              <a:effectLst/>
            </a:endParaRPr>
          </a:p>
          <a:p>
            <a:pPr algn="l" defTabSz="975390" hangingPunct="1"/>
            <a:endParaRPr lang="en-US" sz="1800" dirty="0">
              <a:solidFill>
                <a:sysClr val="windowText" lastClr="000000"/>
              </a:solidFill>
              <a:effectLst/>
            </a:endParaRPr>
          </a:p>
          <a:p>
            <a:pPr algn="l" defTabSz="975390" hangingPunct="1"/>
            <a:r>
              <a:rPr lang="en-US" sz="1800" dirty="0">
                <a:solidFill>
                  <a:sysClr val="windowText" lastClr="000000"/>
                </a:solidFill>
                <a:effectLst/>
              </a:rPr>
              <a:t>This problem formulation is like the supervised learning framework, but the number of known data is not required to be many.</a:t>
            </a:r>
          </a:p>
          <a:p>
            <a:pPr algn="l" defTabSz="975390" hangingPunct="1"/>
            <a:endParaRPr lang="en-US" sz="1800" dirty="0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5805053" y="627610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15835" y="4578926"/>
            <a:ext cx="2978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effectLst/>
              </a:rPr>
              <a:t>Old problem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556" y="5225257"/>
            <a:ext cx="4275338" cy="29051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64580" y="4547273"/>
            <a:ext cx="2978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effectLst/>
              </a:rPr>
              <a:t>New problem</a:t>
            </a:r>
          </a:p>
        </p:txBody>
      </p:sp>
    </p:spTree>
    <p:extLst>
      <p:ext uri="{BB962C8B-B14F-4D97-AF65-F5344CB8AC3E}">
        <p14:creationId xmlns:p14="http://schemas.microsoft.com/office/powerpoint/2010/main" val="3296369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approaches to new problems: (assumed some nodes are given ground truth label)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GraphCut</a:t>
            </a:r>
            <a:r>
              <a:rPr lang="en-US" dirty="0"/>
              <a:t> : borrowed technique from image segmentation</a:t>
            </a:r>
          </a:p>
          <a:p>
            <a:r>
              <a:rPr lang="en-US" dirty="0" err="1"/>
              <a:t>Kmeans</a:t>
            </a:r>
            <a:r>
              <a:rPr lang="en-US" dirty="0"/>
              <a:t>++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 descr="batterfly with b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833" y="4971237"/>
            <a:ext cx="3528089" cy="2105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:\Users\xbw\AppData\Local\Microsoft\Windows\INetCacheContent.Word\batterfly withour back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4971238"/>
            <a:ext cx="3479905" cy="20702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271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roject Scheme"/>
          <p:cNvSpPr>
            <a:spLocks noGrp="1"/>
          </p:cNvSpPr>
          <p:nvPr>
            <p:ph type="title"/>
          </p:nvPr>
        </p:nvSpPr>
        <p:spPr>
          <a:xfrm>
            <a:off x="322407" y="418997"/>
            <a:ext cx="6643140" cy="1136058"/>
          </a:xfrm>
          <a:prstGeom prst="rect">
            <a:avLst/>
          </a:prstGeom>
        </p:spPr>
        <p:txBody>
          <a:bodyPr/>
          <a:lstStyle/>
          <a:p>
            <a:pPr defTabSz="549148">
              <a:defRPr sz="6768">
                <a:solidFill>
                  <a:srgbClr val="FFFB00"/>
                </a:solidFill>
                <a:effectLst>
                  <a:outerShdw blurRad="47752" dist="35814" dir="5400000" rotWithShape="0">
                    <a:srgbClr val="000000"/>
                  </a:outerShdw>
                </a:effectLst>
              </a:defRPr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126" name="Target: Classification From Feature Analysis of The Reads Data…"/>
          <p:cNvSpPr>
            <a:spLocks noGrp="1"/>
          </p:cNvSpPr>
          <p:nvPr>
            <p:ph type="body" idx="1"/>
          </p:nvPr>
        </p:nvSpPr>
        <p:spPr>
          <a:xfrm>
            <a:off x="680870" y="2019299"/>
            <a:ext cx="11751866" cy="6402237"/>
          </a:xfrm>
          <a:prstGeom prst="rect">
            <a:avLst/>
          </a:prstGeom>
        </p:spPr>
        <p:txBody>
          <a:bodyPr anchor="t"/>
          <a:lstStyle/>
          <a:p>
            <a:pPr marL="518583" indent="-518583">
              <a:buSzPct val="75000"/>
              <a:buChar char="•"/>
            </a:pPr>
            <a:r>
              <a:rPr lang="en-US" dirty="0"/>
              <a:t>For forensic investigation, it’s important to determine where a DNA sample was sequenced </a:t>
            </a:r>
          </a:p>
          <a:p>
            <a:pPr marL="518583" indent="-518583">
              <a:buSzPct val="75000"/>
              <a:buChar char="•"/>
            </a:pPr>
            <a:r>
              <a:rPr lang="en-US" dirty="0"/>
              <a:t>Datasets from different sequencing institutions  may have informative features which makes it possible to use machine learning to do the classification</a:t>
            </a:r>
          </a:p>
          <a:p>
            <a:pPr marL="518583" indent="-518583">
              <a:buSzPct val="75000"/>
              <a:buChar char="•"/>
            </a:pPr>
            <a:r>
              <a:rPr lang="en-US" dirty="0"/>
              <a:t>We will focus on institutions that have sequenced Escherichia coli using Illumina </a:t>
            </a:r>
            <a:r>
              <a:rPr lang="en-US" dirty="0" err="1"/>
              <a:t>MiSeqs</a:t>
            </a:r>
            <a:endParaRPr lang="en-US" dirty="0"/>
          </a:p>
          <a:p>
            <a:pPr>
              <a:buSzPct val="75000"/>
              <a:buChar char="•"/>
            </a:pPr>
            <a:endParaRPr dirty="0"/>
          </a:p>
        </p:txBody>
      </p:sp>
      <p:pic>
        <p:nvPicPr>
          <p:cNvPr id="4" name="Scanning_electron_micrograph_of_an_E._coli_colony.jpg" descr="Scanning_electron_micrograph_of_an_E._coli_colony.jpg">
            <a:extLst>
              <a:ext uri="{FF2B5EF4-FFF2-40B4-BE49-F238E27FC236}">
                <a16:creationId xmlns:a16="http://schemas.microsoft.com/office/drawing/2014/main" id="{D5C74389-F324-4A8D-B441-B515FF813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36700" y="6504320"/>
            <a:ext cx="4322913" cy="29334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081" y="1608667"/>
            <a:ext cx="10265383" cy="854958"/>
          </a:xfrm>
        </p:spPr>
        <p:txBody>
          <a:bodyPr>
            <a:normAutofit/>
          </a:bodyPr>
          <a:lstStyle/>
          <a:p>
            <a:r>
              <a:rPr lang="en-US" dirty="0" err="1"/>
              <a:t>Graphcut</a:t>
            </a:r>
            <a:endParaRPr lang="en-US" dirty="0"/>
          </a:p>
        </p:txBody>
      </p:sp>
      <p:pic>
        <p:nvPicPr>
          <p:cNvPr id="5122" name="Picture 2" descr="graphcut c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11" y="2601497"/>
            <a:ext cx="4067084" cy="33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4531" y="6331432"/>
            <a:ext cx="7627989" cy="170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5390" hangingPunct="1"/>
            <a:r>
              <a:rPr lang="en-US" sz="1493" dirty="0">
                <a:solidFill>
                  <a:sysClr val="windowText" lastClr="000000"/>
                </a:solidFill>
                <a:effectLst/>
              </a:rPr>
              <a:t>A : a vector with each element being a node, and the node is either an object or a background; </a:t>
            </a:r>
          </a:p>
          <a:p>
            <a:pPr defTabSz="975390" hangingPunct="1"/>
            <a:r>
              <a:rPr lang="en-US" sz="1493" dirty="0">
                <a:solidFill>
                  <a:sysClr val="windowText" lastClr="000000"/>
                </a:solidFill>
                <a:effectLst/>
              </a:rPr>
              <a:t>P : all pixels in an image</a:t>
            </a:r>
          </a:p>
          <a:p>
            <a:pPr defTabSz="975390" hangingPunct="1"/>
            <a:r>
              <a:rPr lang="en-US" sz="1493" dirty="0">
                <a:solidFill>
                  <a:sysClr val="windowText" lastClr="000000"/>
                </a:solidFill>
                <a:effectLst/>
              </a:rPr>
              <a:t>R : a metrics which measures the fitness of a node, P(p| object) or P(p| background)</a:t>
            </a:r>
          </a:p>
          <a:p>
            <a:pPr defTabSz="975390" hangingPunct="1"/>
            <a:endParaRPr lang="en-US" sz="1493" dirty="0">
              <a:solidFill>
                <a:sysClr val="windowText" lastClr="000000"/>
              </a:solidFill>
              <a:effectLst/>
            </a:endParaRPr>
          </a:p>
          <a:p>
            <a:pPr defTabSz="975390" hangingPunct="1"/>
            <a:r>
              <a:rPr lang="en-US" sz="1493" dirty="0">
                <a:solidFill>
                  <a:sysClr val="windowText" lastClr="000000"/>
                </a:solidFill>
                <a:effectLst/>
              </a:rPr>
              <a:t>B : a metrics which measures the similarity between nodes, usually defined by some kernel</a:t>
            </a:r>
          </a:p>
          <a:p>
            <a:pPr defTabSz="975390" hangingPunct="1"/>
            <a:r>
              <a:rPr lang="en-US" sz="1493" dirty="0">
                <a:solidFill>
                  <a:sysClr val="windowText" lastClr="000000"/>
                </a:solidFill>
                <a:effectLst/>
              </a:rPr>
              <a:t> </a:t>
            </a:r>
          </a:p>
          <a:p>
            <a:pPr defTabSz="975390" hangingPunct="1"/>
            <a:endParaRPr lang="en-US" sz="1493" dirty="0">
              <a:solidFill>
                <a:sysClr val="windowText" lastClr="000000"/>
              </a:solidFill>
              <a:effectLst/>
            </a:endParaRPr>
          </a:p>
        </p:txBody>
      </p:sp>
      <p:pic>
        <p:nvPicPr>
          <p:cNvPr id="5123" name="Picture 3" descr="graphcut illustr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249" y="1350030"/>
            <a:ext cx="3412681" cy="341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:\Users\xbw\AppData\Local\Microsoft\Windows\INetCacheContent.Word\graphcut cost tabl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249" y="5103798"/>
            <a:ext cx="3412681" cy="293476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Arrow: Right 4"/>
          <p:cNvSpPr/>
          <p:nvPr/>
        </p:nvSpPr>
        <p:spPr>
          <a:xfrm flipH="1">
            <a:off x="5858887" y="4139057"/>
            <a:ext cx="995540" cy="516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>
              <a:solidFill>
                <a:sysClr val="windowText" lastClr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3969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080" y="1608668"/>
            <a:ext cx="11216640" cy="821325"/>
          </a:xfrm>
        </p:spPr>
        <p:txBody>
          <a:bodyPr/>
          <a:lstStyle/>
          <a:p>
            <a:r>
              <a:rPr lang="en-US" dirty="0"/>
              <a:t>Reformulation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2369452"/>
            <a:ext cx="11216640" cy="54385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Define a fully connected graph first, with cost equal to neighbor probability learned using high dimensional data.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only take highest 20 probable neighbor for each node. </a:t>
            </a:r>
          </a:p>
          <a:p>
            <a:endParaRPr lang="en-US" dirty="0"/>
          </a:p>
          <a:p>
            <a:r>
              <a:rPr lang="en-US" dirty="0"/>
              <a:t>Compute a 2d histogram with low dimension data using its x y location. (potential issue here)</a:t>
            </a:r>
          </a:p>
        </p:txBody>
      </p:sp>
      <p:pic>
        <p:nvPicPr>
          <p:cNvPr id="9218" name="Picture 2" descr="Four 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096" y="3561204"/>
            <a:ext cx="4609452" cy="1743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6090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59342" y="1561788"/>
            <a:ext cx="7652530" cy="628985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>
              <a:solidFill>
                <a:sysClr val="windowText" lastClr="000000"/>
              </a:solidFill>
              <a:effectLst/>
            </a:endParaRPr>
          </a:p>
        </p:txBody>
      </p:sp>
      <p:pic>
        <p:nvPicPr>
          <p:cNvPr id="6146" name="Picture 2" descr="sample la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22816" y="1436805"/>
            <a:ext cx="4311904" cy="293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:\Users\xbw\AppData\Local\Microsoft\Windows\INetCacheContent.Word\graphcut last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74281" y="5030960"/>
            <a:ext cx="3599115" cy="2438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284" y="1902148"/>
            <a:ext cx="6618650" cy="1434640"/>
          </a:xfrm>
        </p:spPr>
        <p:txBody>
          <a:bodyPr>
            <a:normAutofit/>
          </a:bodyPr>
          <a:lstStyle/>
          <a:p>
            <a:r>
              <a:rPr lang="en-US" sz="4267"/>
              <a:t>GraphCut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282" y="3482414"/>
            <a:ext cx="6618650" cy="3868711"/>
          </a:xfrm>
        </p:spPr>
        <p:txBody>
          <a:bodyPr>
            <a:normAutofit/>
          </a:bodyPr>
          <a:lstStyle/>
          <a:p>
            <a:r>
              <a:rPr lang="en-US" sz="2560" dirty="0"/>
              <a:t>Benefit: there is a unique global optimal solution based on the cost function</a:t>
            </a:r>
          </a:p>
          <a:p>
            <a:endParaRPr lang="en-US" sz="2560" dirty="0"/>
          </a:p>
          <a:p>
            <a:r>
              <a:rPr lang="en-US" sz="2560" dirty="0"/>
              <a:t>Result: 0.877 accuracy</a:t>
            </a:r>
          </a:p>
          <a:p>
            <a:endParaRPr lang="en-US" sz="2560" dirty="0"/>
          </a:p>
          <a:p>
            <a:r>
              <a:rPr lang="en-US" sz="2560" dirty="0"/>
              <a:t>O and X represents labelled data</a:t>
            </a:r>
          </a:p>
          <a:p>
            <a:r>
              <a:rPr lang="en-US" sz="2560" dirty="0"/>
              <a:t>Color indicates the ground truth</a:t>
            </a:r>
          </a:p>
          <a:p>
            <a:endParaRPr lang="en-US" sz="2560" dirty="0"/>
          </a:p>
        </p:txBody>
      </p:sp>
    </p:spTree>
    <p:extLst>
      <p:ext uri="{BB962C8B-B14F-4D97-AF65-F5344CB8AC3E}">
        <p14:creationId xmlns:p14="http://schemas.microsoft.com/office/powerpoint/2010/main" val="1529098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59342" y="1561788"/>
            <a:ext cx="7652530" cy="628985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>
              <a:solidFill>
                <a:sysClr val="windowText" lastClr="000000"/>
              </a:solidFill>
              <a:effectLst/>
            </a:endParaRPr>
          </a:p>
        </p:txBody>
      </p:sp>
      <p:pic>
        <p:nvPicPr>
          <p:cNvPr id="7172" name="Picture 4" descr="sample la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42996" y="1561788"/>
            <a:ext cx="4311904" cy="293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 descr="Kmeans las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86835" y="5064592"/>
            <a:ext cx="359911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284" y="1902148"/>
            <a:ext cx="6618650" cy="1434640"/>
          </a:xfrm>
        </p:spPr>
        <p:txBody>
          <a:bodyPr>
            <a:normAutofit/>
          </a:bodyPr>
          <a:lstStyle/>
          <a:p>
            <a:r>
              <a:rPr lang="en-US" sz="4267"/>
              <a:t>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282" y="3482414"/>
            <a:ext cx="6618650" cy="3868711"/>
          </a:xfrm>
        </p:spPr>
        <p:txBody>
          <a:bodyPr>
            <a:normAutofit/>
          </a:bodyPr>
          <a:lstStyle/>
          <a:p>
            <a:r>
              <a:rPr lang="en-US" sz="2560" dirty="0"/>
              <a:t>Accuracy: 84.7%</a:t>
            </a:r>
          </a:p>
          <a:p>
            <a:r>
              <a:rPr lang="en-US" sz="2560" dirty="0"/>
              <a:t>Advantage: susceptible to wrong label</a:t>
            </a:r>
          </a:p>
          <a:p>
            <a:endParaRPr lang="en-US" sz="256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26837" y="5035451"/>
          <a:ext cx="6333067" cy="11681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0571">
                  <a:extLst>
                    <a:ext uri="{9D8B030D-6E8A-4147-A177-3AD203B41FA5}">
                      <a16:colId xmlns:a16="http://schemas.microsoft.com/office/drawing/2014/main" val="254504806"/>
                    </a:ext>
                  </a:extLst>
                </a:gridCol>
                <a:gridCol w="2111248">
                  <a:extLst>
                    <a:ext uri="{9D8B030D-6E8A-4147-A177-3AD203B41FA5}">
                      <a16:colId xmlns:a16="http://schemas.microsoft.com/office/drawing/2014/main" val="1566155179"/>
                    </a:ext>
                  </a:extLst>
                </a:gridCol>
                <a:gridCol w="2111248">
                  <a:extLst>
                    <a:ext uri="{9D8B030D-6E8A-4147-A177-3AD203B41FA5}">
                      <a16:colId xmlns:a16="http://schemas.microsoft.com/office/drawing/2014/main" val="3216057609"/>
                    </a:ext>
                  </a:extLst>
                </a:gridCol>
              </a:tblGrid>
              <a:tr h="2920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52" marR="731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Graphcut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52" marR="731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Kmeans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52" marR="73152" marT="0" marB="0"/>
                </a:tc>
                <a:extLst>
                  <a:ext uri="{0D108BD9-81ED-4DB2-BD59-A6C34878D82A}">
                    <a16:rowId xmlns:a16="http://schemas.microsoft.com/office/drawing/2014/main" val="3491154945"/>
                  </a:ext>
                </a:extLst>
              </a:tr>
              <a:tr h="2920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 mistake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52" marR="731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87.7%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52" marR="731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84.7%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52" marR="73152" marT="0" marB="0"/>
                </a:tc>
                <a:extLst>
                  <a:ext uri="{0D108BD9-81ED-4DB2-BD59-A6C34878D82A}">
                    <a16:rowId xmlns:a16="http://schemas.microsoft.com/office/drawing/2014/main" val="1784337096"/>
                  </a:ext>
                </a:extLst>
              </a:tr>
              <a:tr h="2920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 mistake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52" marR="731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86.7%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52" marR="731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81%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52" marR="73152" marT="0" marB="0"/>
                </a:tc>
                <a:extLst>
                  <a:ext uri="{0D108BD9-81ED-4DB2-BD59-A6C34878D82A}">
                    <a16:rowId xmlns:a16="http://schemas.microsoft.com/office/drawing/2014/main" val="1532683026"/>
                  </a:ext>
                </a:extLst>
              </a:tr>
              <a:tr h="2920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 mistake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52" marR="731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84.9%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52" marR="731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77%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52" marR="73152" marT="0" marB="0"/>
                </a:tc>
                <a:extLst>
                  <a:ext uri="{0D108BD9-81ED-4DB2-BD59-A6C34878D82A}">
                    <a16:rowId xmlns:a16="http://schemas.microsoft.com/office/drawing/2014/main" val="630249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14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1219200"/>
            <a:ext cx="13004800" cy="7315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4403"/>
            <a:ext cx="13004800" cy="785654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>
              <a:solidFill>
                <a:sysClr val="windowText" lastClr="000000"/>
              </a:solidFill>
              <a:effectLst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50" y="2978401"/>
            <a:ext cx="8639900" cy="46871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635" y="1905565"/>
            <a:ext cx="11958320" cy="794492"/>
          </a:xfrm>
        </p:spPr>
        <p:txBody>
          <a:bodyPr vert="horz" lIns="97536" tIns="48768" rIns="97536" bIns="48768" rtlCol="0" anchor="ctr">
            <a:normAutofit/>
          </a:bodyPr>
          <a:lstStyle/>
          <a:p>
            <a:pPr algn="ctr"/>
            <a:r>
              <a:rPr lang="en-US" sz="3413" dirty="0">
                <a:solidFill>
                  <a:schemeClr val="bg1"/>
                </a:solidFill>
              </a:rPr>
              <a:t>Accuracy comparison between </a:t>
            </a:r>
            <a:r>
              <a:rPr lang="en-US" sz="3413" dirty="0" err="1">
                <a:solidFill>
                  <a:schemeClr val="bg1"/>
                </a:solidFill>
              </a:rPr>
              <a:t>kmeans</a:t>
            </a:r>
            <a:r>
              <a:rPr lang="en-US" sz="3413" dirty="0">
                <a:solidFill>
                  <a:schemeClr val="bg1"/>
                </a:solidFill>
              </a:rPr>
              <a:t>++ and </a:t>
            </a:r>
            <a:r>
              <a:rPr lang="en-US" sz="3413" dirty="0" err="1">
                <a:solidFill>
                  <a:schemeClr val="bg1"/>
                </a:solidFill>
              </a:rPr>
              <a:t>graphcut</a:t>
            </a:r>
            <a:endParaRPr lang="en-US" sz="341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240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graphcut</a:t>
            </a:r>
            <a:r>
              <a:rPr lang="en-US" dirty="0"/>
              <a:t> algorithm does not work well in this setting compared to its image segmentation setting?</a:t>
            </a:r>
          </a:p>
          <a:p>
            <a:endParaRPr lang="en-US" dirty="0"/>
          </a:p>
          <a:p>
            <a:r>
              <a:rPr lang="en-US" dirty="0"/>
              <a:t>Unlike image segmentation, edges are defined in a natural ways with its adjacent pixels.</a:t>
            </a:r>
          </a:p>
          <a:p>
            <a:endParaRPr lang="en-US" dirty="0"/>
          </a:p>
          <a:p>
            <a:r>
              <a:rPr lang="en-US" dirty="0"/>
              <a:t>In our setting, both edges weight and region weight come from high dimensional data. We equivalently use the data twice.  </a:t>
            </a:r>
          </a:p>
        </p:txBody>
      </p:sp>
    </p:spTree>
    <p:extLst>
      <p:ext uri="{BB962C8B-B14F-4D97-AF65-F5344CB8AC3E}">
        <p14:creationId xmlns:p14="http://schemas.microsoft.com/office/powerpoint/2010/main" val="3366536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graphcut</a:t>
            </a:r>
            <a:r>
              <a:rPr lang="en-US" dirty="0"/>
              <a:t> algorithm generates a min-cut score which might be helpful to formalize a decision rule for choosing sampled points.</a:t>
            </a:r>
          </a:p>
          <a:p>
            <a:endParaRPr lang="en-US" dirty="0"/>
          </a:p>
          <a:p>
            <a:r>
              <a:rPr lang="en-US" dirty="0"/>
              <a:t>Ideally, the segmentation output with lower cost corresponds to a better initial settings</a:t>
            </a:r>
          </a:p>
        </p:txBody>
      </p:sp>
    </p:spTree>
    <p:extLst>
      <p:ext uri="{BB962C8B-B14F-4D97-AF65-F5344CB8AC3E}">
        <p14:creationId xmlns:p14="http://schemas.microsoft.com/office/powerpoint/2010/main" val="3932930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ocial_dna-vs-rna.jpg" descr="social_dna-vs-rna.jpg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583049" y="2280049"/>
            <a:ext cx="9838702" cy="5193502"/>
          </a:xfrm>
          <a:prstGeom prst="rect">
            <a:avLst/>
          </a:prstGeom>
        </p:spPr>
      </p:pic>
      <p:sp>
        <p:nvSpPr>
          <p:cNvPr id="158" name="Thank you!"/>
          <p:cNvSpPr>
            <a:spLocks noGrp="1"/>
          </p:cNvSpPr>
          <p:nvPr>
            <p:ph type="title"/>
          </p:nvPr>
        </p:nvSpPr>
        <p:spPr>
          <a:xfrm>
            <a:off x="-2823181" y="699583"/>
            <a:ext cx="11430001" cy="121920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B00"/>
                </a:solidFill>
              </a:defRPr>
            </a:lvl1pPr>
          </a:lstStyle>
          <a:p>
            <a:r>
              <a:t>Thank you! </a:t>
            </a:r>
          </a:p>
        </p:txBody>
      </p:sp>
      <p:sp>
        <p:nvSpPr>
          <p:cNvPr id="159" name="Questions?"/>
          <p:cNvSpPr/>
          <p:nvPr/>
        </p:nvSpPr>
        <p:spPr>
          <a:xfrm>
            <a:off x="7913407" y="8045326"/>
            <a:ext cx="4192136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B00"/>
                </a:solidFill>
              </a:defRPr>
            </a:lvl1pPr>
          </a:lstStyle>
          <a:p>
            <a: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075426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roject Scheme"/>
          <p:cNvSpPr>
            <a:spLocks noGrp="1"/>
          </p:cNvSpPr>
          <p:nvPr>
            <p:ph type="title"/>
          </p:nvPr>
        </p:nvSpPr>
        <p:spPr>
          <a:xfrm>
            <a:off x="322407" y="418997"/>
            <a:ext cx="6643140" cy="1136058"/>
          </a:xfrm>
          <a:prstGeom prst="rect">
            <a:avLst/>
          </a:prstGeom>
        </p:spPr>
        <p:txBody>
          <a:bodyPr/>
          <a:lstStyle/>
          <a:p>
            <a:pPr defTabSz="549148">
              <a:defRPr sz="6768">
                <a:solidFill>
                  <a:srgbClr val="FFFB00"/>
                </a:solidFill>
                <a:effectLst>
                  <a:outerShdw blurRad="47752" dist="35814" dir="5400000" rotWithShape="0">
                    <a:srgbClr val="000000"/>
                  </a:outerShdw>
                </a:effectLst>
              </a:defRPr>
            </a:pPr>
            <a:r>
              <a:rPr dirty="0"/>
              <a:t>Project Scheme</a:t>
            </a:r>
          </a:p>
        </p:txBody>
      </p:sp>
      <p:sp>
        <p:nvSpPr>
          <p:cNvPr id="126" name="Target: Classification From Feature Analysis of The Reads Data…"/>
          <p:cNvSpPr>
            <a:spLocks noGrp="1"/>
          </p:cNvSpPr>
          <p:nvPr>
            <p:ph type="body" idx="1"/>
          </p:nvPr>
        </p:nvSpPr>
        <p:spPr>
          <a:xfrm>
            <a:off x="680870" y="2019299"/>
            <a:ext cx="11751866" cy="6402237"/>
          </a:xfrm>
          <a:prstGeom prst="rect">
            <a:avLst/>
          </a:prstGeom>
        </p:spPr>
        <p:txBody>
          <a:bodyPr anchor="t"/>
          <a:lstStyle/>
          <a:p>
            <a:pPr>
              <a:buSzPct val="75000"/>
              <a:buChar char="•"/>
            </a:pPr>
            <a:r>
              <a:t>Target: Classification From Feature Analysis of The Reads Data</a:t>
            </a:r>
          </a:p>
          <a:p>
            <a:pPr lvl="1">
              <a:buSzPct val="75000"/>
              <a:buChar char="•"/>
            </a:pPr>
            <a:r>
              <a:rPr>
                <a:solidFill>
                  <a:srgbClr val="00FDFF"/>
                </a:solidFill>
              </a:rPr>
              <a:t>Data</a:t>
            </a:r>
            <a:r>
              <a:t>: Sequence Read Archive (SRA) database hosted by the National Center for Biotechnology Information (NCBI). </a:t>
            </a:r>
          </a:p>
          <a:p>
            <a:pPr marL="0" lvl="4" indent="914400">
              <a:buSzTx/>
              <a:buNone/>
            </a:pPr>
            <a:r>
              <a:t>Sequenced Escherichia coli using Illumina MiSeqs.</a:t>
            </a:r>
          </a:p>
          <a:p>
            <a:pPr marL="0" lvl="4" indent="914400">
              <a:buSzTx/>
              <a:buNone/>
            </a:pPr>
            <a:r>
              <a:t>Raw Data: 359 fastQ datasets, each with around 200-500M bases.</a:t>
            </a:r>
          </a:p>
        </p:txBody>
      </p:sp>
    </p:spTree>
    <p:extLst>
      <p:ext uri="{BB962C8B-B14F-4D97-AF65-F5344CB8AC3E}">
        <p14:creationId xmlns:p14="http://schemas.microsoft.com/office/powerpoint/2010/main" val="16500169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creen Shot 2017-06-05 at 13.56.07.png" descr="Screen Shot 2017-06-05 at 13.56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095" y="2908138"/>
            <a:ext cx="12562610" cy="39373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roject Scheme"/>
          <p:cNvSpPr>
            <a:spLocks noGrp="1"/>
          </p:cNvSpPr>
          <p:nvPr>
            <p:ph type="title"/>
          </p:nvPr>
        </p:nvSpPr>
        <p:spPr>
          <a:xfrm>
            <a:off x="322407" y="418997"/>
            <a:ext cx="6643140" cy="1136058"/>
          </a:xfrm>
          <a:prstGeom prst="rect">
            <a:avLst/>
          </a:prstGeom>
        </p:spPr>
        <p:txBody>
          <a:bodyPr/>
          <a:lstStyle/>
          <a:p>
            <a:pPr defTabSz="549148">
              <a:defRPr sz="6768">
                <a:solidFill>
                  <a:srgbClr val="FFFB00"/>
                </a:solidFill>
                <a:effectLst>
                  <a:outerShdw blurRad="47752" dist="35814" dir="5400000" rotWithShape="0">
                    <a:srgbClr val="000000"/>
                  </a:outerShdw>
                </a:effectLst>
              </a:defRPr>
            </a:pPr>
            <a:r>
              <a:t>Project Scheme</a:t>
            </a:r>
          </a:p>
        </p:txBody>
      </p:sp>
      <p:sp>
        <p:nvSpPr>
          <p:cNvPr id="131" name="Target: Classification From Feature Analysis of The Reads Data…"/>
          <p:cNvSpPr>
            <a:spLocks noGrp="1"/>
          </p:cNvSpPr>
          <p:nvPr>
            <p:ph type="body" idx="1"/>
          </p:nvPr>
        </p:nvSpPr>
        <p:spPr>
          <a:xfrm>
            <a:off x="680870" y="2019300"/>
            <a:ext cx="11643060" cy="6884807"/>
          </a:xfrm>
          <a:prstGeom prst="rect">
            <a:avLst/>
          </a:prstGeom>
        </p:spPr>
        <p:txBody>
          <a:bodyPr anchor="t"/>
          <a:lstStyle/>
          <a:p>
            <a:pPr>
              <a:buSzPct val="75000"/>
              <a:buChar char="•"/>
            </a:pPr>
            <a:r>
              <a:rPr dirty="0"/>
              <a:t>Target: Classification From Feature Analysis of The Reads Data</a:t>
            </a:r>
          </a:p>
          <a:p>
            <a:pPr lvl="1">
              <a:buSzPct val="75000"/>
              <a:buChar char="•"/>
            </a:pPr>
            <a:r>
              <a:rPr dirty="0"/>
              <a:t>Data: SRA</a:t>
            </a:r>
          </a:p>
          <a:p>
            <a:pPr lvl="1">
              <a:buSzPct val="75000"/>
              <a:buChar char="•"/>
              <a:defRPr>
                <a:solidFill>
                  <a:srgbClr val="00FDFF"/>
                </a:solidFill>
              </a:defRPr>
            </a:pPr>
            <a:r>
              <a:rPr dirty="0"/>
              <a:t>Features:  </a:t>
            </a:r>
            <a:r>
              <a:rPr dirty="0">
                <a:solidFill>
                  <a:srgbClr val="FFFFFF"/>
                </a:solidFill>
              </a:rPr>
              <a:t>three types of features taken into account</a:t>
            </a:r>
          </a:p>
          <a:p>
            <a:pPr marL="0" lvl="4" indent="914400">
              <a:buSzTx/>
              <a:buNone/>
              <a:defRPr>
                <a:solidFill>
                  <a:srgbClr val="00FDFF"/>
                </a:solidFill>
              </a:defRPr>
            </a:pPr>
            <a:r>
              <a:rPr dirty="0">
                <a:solidFill>
                  <a:srgbClr val="FFFFFF"/>
                </a:solidFill>
              </a:rPr>
              <a:t>1. </a:t>
            </a:r>
            <a:r>
              <a:rPr lang="en-US" dirty="0">
                <a:solidFill>
                  <a:srgbClr val="FFFFFF"/>
                </a:solidFill>
              </a:rPr>
              <a:t>Distribution of </a:t>
            </a:r>
            <a:r>
              <a:rPr dirty="0">
                <a:solidFill>
                  <a:srgbClr val="FFFFFF"/>
                </a:solidFill>
              </a:rPr>
              <a:t>fragment size</a:t>
            </a:r>
          </a:p>
          <a:p>
            <a:pPr marL="0" lvl="4" indent="914400">
              <a:buSzTx/>
              <a:buNone/>
              <a:defRPr>
                <a:solidFill>
                  <a:srgbClr val="00FDFF"/>
                </a:solidFill>
              </a:defRPr>
            </a:pPr>
            <a:r>
              <a:rPr dirty="0">
                <a:solidFill>
                  <a:srgbClr val="FFFFFF"/>
                </a:solidFill>
              </a:rPr>
              <a:t>2. 4-mers with/without N (4^5=512 why?)</a:t>
            </a:r>
            <a:endParaRPr lang="en-US" dirty="0"/>
          </a:p>
          <a:p>
            <a:pPr marL="0" lvl="4" indent="914400">
              <a:buSzTx/>
              <a:buNone/>
              <a:defRPr>
                <a:solidFill>
                  <a:srgbClr val="00FD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3. Distribution of quality scores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intro to 4-mers with N"/>
          <p:cNvSpPr>
            <a:spLocks noGrp="1"/>
          </p:cNvSpPr>
          <p:nvPr>
            <p:ph type="body" sz="quarter" idx="1"/>
          </p:nvPr>
        </p:nvSpPr>
        <p:spPr>
          <a:xfrm>
            <a:off x="618658" y="653460"/>
            <a:ext cx="7368696" cy="564484"/>
          </a:xfrm>
          <a:prstGeom prst="rect">
            <a:avLst/>
          </a:prstGeom>
        </p:spPr>
        <p:txBody>
          <a:bodyPr/>
          <a:lstStyle>
            <a:lvl1pPr marL="0" indent="0" defTabSz="490727">
              <a:spcBef>
                <a:spcPts val="3000"/>
              </a:spcBef>
              <a:buSzTx/>
              <a:buNone/>
              <a:defRPr sz="3024">
                <a:effectLst>
                  <a:outerShdw blurRad="42672" dist="32004" dir="5400000" rotWithShape="0">
                    <a:srgbClr val="000000"/>
                  </a:outerShdw>
                </a:effectLst>
              </a:defRPr>
            </a:lvl1pPr>
          </a:lstStyle>
          <a:p>
            <a:r>
              <a:t>intro to 4-mers with N </a:t>
            </a:r>
          </a:p>
        </p:txBody>
      </p:sp>
      <p:pic>
        <p:nvPicPr>
          <p:cNvPr id="134" name="Screen Shot 2017-06-04 at 21.51.18.png" descr="Screen Shot 2017-06-04 at 21.51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0741" y="1490851"/>
            <a:ext cx="9843318" cy="5290496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4^4=256 without N…"/>
          <p:cNvSpPr/>
          <p:nvPr/>
        </p:nvSpPr>
        <p:spPr>
          <a:xfrm>
            <a:off x="1530342" y="7206100"/>
            <a:ext cx="8257654" cy="138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4^4=256 without N</a:t>
            </a:r>
          </a:p>
          <a:p>
            <a:pPr algn="l"/>
            <a:r>
              <a:t>5^4=625 with 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roject Scheme"/>
          <p:cNvSpPr>
            <a:spLocks noGrp="1"/>
          </p:cNvSpPr>
          <p:nvPr>
            <p:ph type="title"/>
          </p:nvPr>
        </p:nvSpPr>
        <p:spPr>
          <a:xfrm>
            <a:off x="322407" y="418997"/>
            <a:ext cx="6643140" cy="1136058"/>
          </a:xfrm>
          <a:prstGeom prst="rect">
            <a:avLst/>
          </a:prstGeom>
        </p:spPr>
        <p:txBody>
          <a:bodyPr/>
          <a:lstStyle/>
          <a:p>
            <a:pPr defTabSz="549148">
              <a:defRPr sz="6768">
                <a:solidFill>
                  <a:srgbClr val="FFFB00"/>
                </a:solidFill>
                <a:effectLst>
                  <a:outerShdw blurRad="47752" dist="35814" dir="5400000" rotWithShape="0">
                    <a:srgbClr val="000000"/>
                  </a:outerShdw>
                </a:effectLst>
              </a:defRPr>
            </a:pPr>
            <a:r>
              <a:t>Project Scheme</a:t>
            </a:r>
          </a:p>
        </p:txBody>
      </p:sp>
      <p:sp>
        <p:nvSpPr>
          <p:cNvPr id="138" name="Target: Classification From Feature Analysis of The Reads Data…"/>
          <p:cNvSpPr>
            <a:spLocks noGrp="1"/>
          </p:cNvSpPr>
          <p:nvPr>
            <p:ph type="body" idx="1"/>
          </p:nvPr>
        </p:nvSpPr>
        <p:spPr>
          <a:xfrm>
            <a:off x="680870" y="2019300"/>
            <a:ext cx="11643060" cy="6884807"/>
          </a:xfrm>
          <a:prstGeom prst="rect">
            <a:avLst/>
          </a:prstGeom>
        </p:spPr>
        <p:txBody>
          <a:bodyPr anchor="t"/>
          <a:lstStyle/>
          <a:p>
            <a:pPr>
              <a:buSzPct val="75000"/>
              <a:buChar char="•"/>
            </a:pPr>
            <a:r>
              <a:t>Target: Classification From Feature Analysis of The Reads Data</a:t>
            </a:r>
          </a:p>
          <a:p>
            <a:pPr lvl="1">
              <a:buSzPct val="75000"/>
              <a:buChar char="•"/>
            </a:pPr>
            <a:r>
              <a:t>Data:</a:t>
            </a:r>
          </a:p>
          <a:p>
            <a:pPr lvl="1">
              <a:buSzPct val="75000"/>
              <a:buChar char="•"/>
              <a:defRPr>
                <a:solidFill>
                  <a:srgbClr val="00FDFF"/>
                </a:solidFill>
              </a:defRPr>
            </a:pPr>
            <a:r>
              <a:t>Features:  </a:t>
            </a:r>
            <a:r>
              <a:rPr>
                <a:solidFill>
                  <a:srgbClr val="FFFFFF"/>
                </a:solidFill>
              </a:rPr>
              <a:t>three types of features taken into account</a:t>
            </a:r>
          </a:p>
          <a:p>
            <a:pPr marL="0" lvl="4" indent="914400">
              <a:buSzTx/>
              <a:buNone/>
              <a:defRPr>
                <a:solidFill>
                  <a:srgbClr val="00FDFF"/>
                </a:solidFill>
              </a:defRPr>
            </a:pPr>
            <a:r>
              <a:rPr>
                <a:solidFill>
                  <a:srgbClr val="FFFFFF"/>
                </a:solidFill>
              </a:rPr>
              <a:t>1. length of the reads</a:t>
            </a:r>
          </a:p>
          <a:p>
            <a:pPr marL="0" lvl="4" indent="914400">
              <a:buSzTx/>
              <a:buNone/>
              <a:defRPr>
                <a:solidFill>
                  <a:srgbClr val="00FDFF"/>
                </a:solidFill>
              </a:defRPr>
            </a:pPr>
            <a:r>
              <a:rPr>
                <a:solidFill>
                  <a:srgbClr val="FFFFFF"/>
                </a:solidFill>
              </a:rPr>
              <a:t>2. 4-mers (5^4=625)</a:t>
            </a:r>
          </a:p>
          <a:p>
            <a:pPr marL="0" lvl="4" indent="914400">
              <a:buSzTx/>
              <a:buNone/>
              <a:defRPr>
                <a:solidFill>
                  <a:srgbClr val="00FDFF"/>
                </a:solidFill>
              </a:defRPr>
            </a:pPr>
            <a:r>
              <a:rPr>
                <a:solidFill>
                  <a:srgbClr val="FFFFFF"/>
                </a:solidFill>
              </a:rPr>
              <a:t>3. quality scores distribution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Quality distribution"/>
          <p:cNvSpPr>
            <a:spLocks noGrp="1"/>
          </p:cNvSpPr>
          <p:nvPr>
            <p:ph type="title"/>
          </p:nvPr>
        </p:nvSpPr>
        <p:spPr>
          <a:xfrm>
            <a:off x="821143" y="1256355"/>
            <a:ext cx="7961777" cy="63395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286258">
              <a:defRPr sz="3528">
                <a:effectLst>
                  <a:outerShdw blurRad="24892" dist="18669" dir="5400000" rotWithShape="0">
                    <a:srgbClr val="000000"/>
                  </a:outerShdw>
                </a:effectLst>
              </a:defRPr>
            </a:lvl1pPr>
          </a:lstStyle>
          <a:p>
            <a:r>
              <a:t>Quality distribution</a:t>
            </a:r>
          </a:p>
        </p:txBody>
      </p:sp>
      <p:pic>
        <p:nvPicPr>
          <p:cNvPr id="141" name="Screen Shot 2017-06-05 at 14.09.16.png" descr="Screen Shot 2017-06-05 at 14.09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6936" y="2314649"/>
            <a:ext cx="11290928" cy="48314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roject Scheme"/>
          <p:cNvSpPr>
            <a:spLocks noGrp="1"/>
          </p:cNvSpPr>
          <p:nvPr>
            <p:ph type="title"/>
          </p:nvPr>
        </p:nvSpPr>
        <p:spPr>
          <a:xfrm>
            <a:off x="322407" y="418997"/>
            <a:ext cx="6643140" cy="1136058"/>
          </a:xfrm>
          <a:prstGeom prst="rect">
            <a:avLst/>
          </a:prstGeom>
        </p:spPr>
        <p:txBody>
          <a:bodyPr/>
          <a:lstStyle/>
          <a:p>
            <a:pPr defTabSz="549148">
              <a:defRPr sz="6768">
                <a:solidFill>
                  <a:srgbClr val="FFFB00"/>
                </a:solidFill>
                <a:effectLst>
                  <a:outerShdw blurRad="47752" dist="35814" dir="5400000" rotWithShape="0">
                    <a:srgbClr val="000000"/>
                  </a:outerShdw>
                </a:effectLst>
              </a:defRPr>
            </a:pPr>
            <a:r>
              <a:t>Project Scheme</a:t>
            </a:r>
          </a:p>
        </p:txBody>
      </p:sp>
      <p:sp>
        <p:nvSpPr>
          <p:cNvPr id="144" name="Target: Classification From Feature Analysis of The Reads Data…"/>
          <p:cNvSpPr>
            <a:spLocks noGrp="1"/>
          </p:cNvSpPr>
          <p:nvPr>
            <p:ph type="body" idx="1"/>
          </p:nvPr>
        </p:nvSpPr>
        <p:spPr>
          <a:xfrm>
            <a:off x="680870" y="1833709"/>
            <a:ext cx="11734998" cy="7412206"/>
          </a:xfrm>
          <a:prstGeom prst="rect">
            <a:avLst/>
          </a:prstGeom>
        </p:spPr>
        <p:txBody>
          <a:bodyPr anchor="t"/>
          <a:lstStyle/>
          <a:p>
            <a:pPr>
              <a:buSzPct val="75000"/>
              <a:buChar char="•"/>
            </a:pPr>
            <a:r>
              <a:rPr dirty="0"/>
              <a:t>Target: Classification From Feature Analysis of The Reads Data</a:t>
            </a:r>
          </a:p>
          <a:p>
            <a:pPr lvl="1">
              <a:buSzPct val="75000"/>
              <a:buChar char="•"/>
            </a:pPr>
            <a:r>
              <a:rPr dirty="0"/>
              <a:t>Data: SRA</a:t>
            </a:r>
          </a:p>
          <a:p>
            <a:pPr lvl="1">
              <a:buSzPct val="75000"/>
              <a:buChar char="•"/>
            </a:pPr>
            <a:r>
              <a:rPr dirty="0"/>
              <a:t>Features:  three types of features</a:t>
            </a:r>
          </a:p>
          <a:p>
            <a:pPr lvl="1">
              <a:buSzPct val="75000"/>
              <a:buChar char="•"/>
              <a:defRPr>
                <a:solidFill>
                  <a:srgbClr val="00FDFF"/>
                </a:solidFill>
              </a:defRPr>
            </a:pPr>
            <a:r>
              <a:rPr dirty="0"/>
              <a:t>Methodology: </a:t>
            </a:r>
            <a:r>
              <a:rPr dirty="0">
                <a:solidFill>
                  <a:srgbClr val="FFFFFF"/>
                </a:solidFill>
              </a:rPr>
              <a:t>60% train, 20% validation, 20% test</a:t>
            </a:r>
          </a:p>
          <a:p>
            <a:pPr marL="0" lvl="4" indent="914400">
              <a:buSzTx/>
              <a:buNone/>
            </a:pPr>
            <a:r>
              <a:rPr dirty="0"/>
              <a:t>1. Supervised learning: Lasso &amp; SVM</a:t>
            </a:r>
          </a:p>
          <a:p>
            <a:pPr marL="0" lvl="4" indent="914400">
              <a:buSzTx/>
              <a:buNone/>
            </a:pPr>
            <a:r>
              <a:rPr dirty="0"/>
              <a:t>2. </a:t>
            </a:r>
            <a:r>
              <a:rPr lang="en-US" dirty="0"/>
              <a:t>semi-</a:t>
            </a:r>
            <a:r>
              <a:rPr dirty="0"/>
              <a:t>supervised learning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957</Words>
  <Application>Microsoft Office PowerPoint</Application>
  <PresentationFormat>Custom</PresentationFormat>
  <Paragraphs>160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Helvetica Neue</vt:lpstr>
      <vt:lpstr>Helvetica Neue Light</vt:lpstr>
      <vt:lpstr>SimSun</vt:lpstr>
      <vt:lpstr>Arial</vt:lpstr>
      <vt:lpstr>Calibri</vt:lpstr>
      <vt:lpstr>Calibri Light</vt:lpstr>
      <vt:lpstr>Cambria Math</vt:lpstr>
      <vt:lpstr>Times New Roman</vt:lpstr>
      <vt:lpstr>Industrial</vt:lpstr>
      <vt:lpstr>Office Theme</vt:lpstr>
      <vt:lpstr>Prediction of Lab Origins From Feature Analysis of Sequencing Read Data</vt:lpstr>
      <vt:lpstr>Background</vt:lpstr>
      <vt:lpstr>Project Scheme</vt:lpstr>
      <vt:lpstr>PowerPoint Presentation</vt:lpstr>
      <vt:lpstr>Project Scheme</vt:lpstr>
      <vt:lpstr>PowerPoint Presentation</vt:lpstr>
      <vt:lpstr>Project Scheme</vt:lpstr>
      <vt:lpstr>Quality distribution</vt:lpstr>
      <vt:lpstr>Project Scheme</vt:lpstr>
      <vt:lpstr>Project Results</vt:lpstr>
      <vt:lpstr>Project Results</vt:lpstr>
      <vt:lpstr>Data clustering  unsupervised\semi-supervised approach</vt:lpstr>
      <vt:lpstr>Unsupervised/(semi-supervised)  learning Scheme </vt:lpstr>
      <vt:lpstr>Metrics definition:</vt:lpstr>
      <vt:lpstr>Dimension reduction</vt:lpstr>
      <vt:lpstr>SIMLR</vt:lpstr>
      <vt:lpstr>Reduction result</vt:lpstr>
      <vt:lpstr>Problem analysis</vt:lpstr>
      <vt:lpstr>Two approaches to new problems: (assumed some nodes are given ground truth label)</vt:lpstr>
      <vt:lpstr>Graphcut</vt:lpstr>
      <vt:lpstr>Reformulation</vt:lpstr>
      <vt:lpstr>GraphCut</vt:lpstr>
      <vt:lpstr>Kmeans</vt:lpstr>
      <vt:lpstr>Accuracy comparison between kmeans++ and graphcut</vt:lpstr>
      <vt:lpstr>Evaluation</vt:lpstr>
      <vt:lpstr>Future work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Lab Origins From Feature Analysis of Sequencing Read Data</dc:title>
  <cp:lastModifiedBy>xbwforpc@sina.com</cp:lastModifiedBy>
  <cp:revision>15</cp:revision>
  <dcterms:modified xsi:type="dcterms:W3CDTF">2017-06-06T21:51:03Z</dcterms:modified>
</cp:coreProperties>
</file>