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5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5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2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0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5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0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7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clustering – unsupervised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Purpose: </a:t>
            </a:r>
            <a:r>
              <a:rPr lang="en-US" dirty="0"/>
              <a:t>separate the data into two clusters, where in each cluster, most of data come from a single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sample la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15140" y="204005"/>
            <a:ext cx="4042410" cy="274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xbw\AppData\Local\Microsoft\Windows\INetCacheContent.Word\graphcut last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32139" y="3573525"/>
            <a:ext cx="3374170" cy="2286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GraphCut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Benefit: there is a unique global optimal solution based on the cost function</a:t>
            </a:r>
          </a:p>
          <a:p>
            <a:endParaRPr lang="en-US" sz="2400" dirty="0"/>
          </a:p>
          <a:p>
            <a:r>
              <a:rPr lang="en-US" sz="2400" dirty="0"/>
              <a:t>Result: 0.877 accuracy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975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sample la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34059" y="321176"/>
            <a:ext cx="4042410" cy="274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Kmeans la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50158" y="3605055"/>
            <a:ext cx="337417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Accuracy: 84.7%</a:t>
            </a:r>
          </a:p>
          <a:p>
            <a:r>
              <a:rPr lang="en-US" sz="2400" dirty="0"/>
              <a:t>Advantage: susceptible to wrong label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69456"/>
              </p:ext>
            </p:extLst>
          </p:nvPr>
        </p:nvGraphicFramePr>
        <p:xfrm>
          <a:off x="775160" y="3577735"/>
          <a:ext cx="5937250" cy="1095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254504806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1566155179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216057609"/>
                    </a:ext>
                  </a:extLst>
                </a:gridCol>
              </a:tblGrid>
              <a:tr h="273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Graphcut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Kmeans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1154945"/>
                  </a:ext>
                </a:extLst>
              </a:tr>
              <a:tr h="273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mistake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4337096"/>
                  </a:ext>
                </a:extLst>
              </a:tr>
              <a:tr h="273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mistake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86.7%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683026"/>
                  </a:ext>
                </a:extLst>
              </a:tr>
              <a:tr h="273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 mistake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84.9%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249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9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47" y="1675227"/>
            <a:ext cx="8099906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Accuracy as number of checked points</a:t>
            </a:r>
          </a:p>
        </p:txBody>
      </p:sp>
    </p:spTree>
    <p:extLst>
      <p:ext uri="{BB962C8B-B14F-4D97-AF65-F5344CB8AC3E}">
        <p14:creationId xmlns:p14="http://schemas.microsoft.com/office/powerpoint/2010/main" val="11094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graphcut</a:t>
            </a:r>
            <a:r>
              <a:rPr lang="en-US" dirty="0"/>
              <a:t> algorithm does not work well in this setting compared to its image segmentation setting?</a:t>
            </a:r>
          </a:p>
          <a:p>
            <a:endParaRPr lang="en-US" dirty="0"/>
          </a:p>
          <a:p>
            <a:r>
              <a:rPr lang="en-US" dirty="0"/>
              <a:t>Unlike image segmentation, edges are defined in a natural ways with its adjacent pixels.</a:t>
            </a:r>
          </a:p>
          <a:p>
            <a:endParaRPr lang="en-US" dirty="0"/>
          </a:p>
          <a:p>
            <a:r>
              <a:rPr lang="en-US" dirty="0"/>
              <a:t>In our setting, both edges weight and region weight come from high dimensional data. We equivalently use the data twice.  </a:t>
            </a:r>
          </a:p>
        </p:txBody>
      </p:sp>
    </p:spTree>
    <p:extLst>
      <p:ext uri="{BB962C8B-B14F-4D97-AF65-F5344CB8AC3E}">
        <p14:creationId xmlns:p14="http://schemas.microsoft.com/office/powerpoint/2010/main" val="64577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graphcut</a:t>
            </a:r>
            <a:r>
              <a:rPr lang="en-US" dirty="0"/>
              <a:t> algorithm generates a min-cut score which might be helpful to formalize a decision rule for choosing sampled points.</a:t>
            </a:r>
          </a:p>
          <a:p>
            <a:endParaRPr lang="en-US" dirty="0"/>
          </a:p>
          <a:p>
            <a:r>
              <a:rPr lang="en-US" dirty="0"/>
              <a:t>Ideally, the segmentation output with lower cost corresponds to a better initial settings</a:t>
            </a:r>
          </a:p>
        </p:txBody>
      </p:sp>
    </p:spTree>
    <p:extLst>
      <p:ext uri="{BB962C8B-B14F-4D97-AF65-F5344CB8AC3E}">
        <p14:creationId xmlns:p14="http://schemas.microsoft.com/office/powerpoint/2010/main" val="223519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definition: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L-&gt; true label, P-&gt; predicted label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𝐴𝑐𝑐𝑢𝑟𝑎𝑐𝑦</m:t>
                    </m:r>
                    <m:r>
                      <a:rPr lang="en-US" i="1"/>
                      <m:t>=</m:t>
                    </m:r>
                    <m:r>
                      <m:rPr>
                        <m:sty m:val="p"/>
                      </m:rPr>
                      <a:rPr lang="en-US"/>
                      <m:t>max</m:t>
                    </m:r>
                    <m:r>
                      <a:rPr lang="en-US" i="1"/>
                      <m:t>(</m:t>
                    </m:r>
                    <m:r>
                      <a:rPr lang="en-US" i="1"/>
                      <m:t>𝐿</m:t>
                    </m:r>
                    <m:r>
                      <a:rPr lang="en-US" i="1"/>
                      <m:t>   ʌ  </m:t>
                    </m:r>
                    <m:r>
                      <a:rPr lang="en-US" i="1"/>
                      <m:t>𝑃</m:t>
                    </m:r>
                    <m:r>
                      <a:rPr lang="en-US" i="1"/>
                      <m:t>, </m:t>
                    </m:r>
                    <m:r>
                      <a:rPr lang="en-US" i="1"/>
                      <m:t>𝑇</m:t>
                    </m:r>
                    <m:r>
                      <a:rPr lang="en-US" i="1"/>
                      <m:t>   ʌ  !</m:t>
                    </m:r>
                    <m:r>
                      <a:rPr lang="en-US" i="1"/>
                      <m:t>𝑃</m:t>
                    </m:r>
                    <m:r>
                      <a:rPr lang="en-US" i="1"/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Note: the worst result is 0.5 accuracy. </a:t>
                </a:r>
              </a:p>
              <a:p>
                <a:endParaRPr lang="en-US" dirty="0"/>
              </a:p>
              <a:p>
                <a:r>
                  <a:rPr lang="en-US" dirty="0" err="1"/>
                  <a:t>kmean</a:t>
                </a:r>
                <a:r>
                  <a:rPr lang="en-US" dirty="0"/>
                  <a:t>++ with 256 dimension 4-mer features: accuracy 0.60</a:t>
                </a:r>
              </a:p>
              <a:p>
                <a:endParaRPr lang="en-US" dirty="0"/>
              </a:p>
              <a:p>
                <a:r>
                  <a:rPr lang="en-US" dirty="0"/>
                  <a:t>Hence consider data is obtained from a low dimensional data with some high dimensional noise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07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dimension reduction algorithm: to preserve as much of the important structure of the high dimension data within the low dimension data.</a:t>
            </a:r>
          </a:p>
          <a:p>
            <a:endParaRPr lang="en-US" sz="2400" dirty="0"/>
          </a:p>
          <a:p>
            <a:r>
              <a:rPr lang="en-US" sz="2400" dirty="0"/>
              <a:t>t-SNE: each single point has a distribution of potential neighbors on all other points, defined as </a:t>
            </a:r>
            <a:r>
              <a:rPr lang="en-US" sz="2400" dirty="0" err="1"/>
              <a:t>Pj|i</a:t>
            </a:r>
            <a:r>
              <a:rPr lang="en-US" sz="2400" dirty="0"/>
              <a:t> which translates as probability that j is I’s neighbor, which means each data has its internal view about all other points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 descr="C:\Users\xbw\AppData\Local\Microsoft\Windows\INetCacheContent.Word\p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93" y="4464794"/>
            <a:ext cx="2147887" cy="5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pi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268" y="4464794"/>
            <a:ext cx="1768326" cy="56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qi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22" y="4464794"/>
            <a:ext cx="2031313" cy="56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o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92" y="5406964"/>
            <a:ext cx="3125131" cy="55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5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SIMLR is currently the state of the art dimension reduction technique. As the name implies, it uses multiple kernels to give the best estimate the dimension reduction result.</a:t>
            </a:r>
          </a:p>
          <a:p>
            <a:r>
              <a:rPr lang="en-US" dirty="0"/>
              <a:t>It tries to minimize the following cost function:</a:t>
            </a:r>
          </a:p>
          <a:p>
            <a:endParaRPr lang="en-US" dirty="0"/>
          </a:p>
        </p:txBody>
      </p:sp>
      <p:pic>
        <p:nvPicPr>
          <p:cNvPr id="2050" name="Picture 2" descr="SIMLR c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85" y="3950844"/>
            <a:ext cx="3476625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SIMLR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85" y="5482428"/>
            <a:ext cx="2330765" cy="53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34130" y="4067503"/>
            <a:ext cx="4382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is the weight vector for each kernel</a:t>
            </a:r>
          </a:p>
          <a:p>
            <a:endParaRPr lang="en-US" dirty="0"/>
          </a:p>
          <a:p>
            <a:r>
              <a:rPr lang="en-US" dirty="0"/>
              <a:t>L is a matrix to enforce the number of clusters (this result comes from spectral clustering theorem)</a:t>
            </a:r>
          </a:p>
          <a:p>
            <a:endParaRPr lang="en-US" dirty="0"/>
          </a:p>
          <a:p>
            <a:r>
              <a:rPr lang="en-US" dirty="0"/>
              <a:t> S is the similarity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7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6763"/>
            <a:ext cx="10515600" cy="930199"/>
          </a:xfrm>
        </p:spPr>
        <p:txBody>
          <a:bodyPr/>
          <a:lstStyle/>
          <a:p>
            <a:r>
              <a:rPr lang="en-US" dirty="0"/>
              <a:t>Good news is that there is internal structure in the data which makes clustering possible. </a:t>
            </a:r>
          </a:p>
        </p:txBody>
      </p:sp>
      <p:pic>
        <p:nvPicPr>
          <p:cNvPr id="3074" name="Picture 2" descr="ts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09" y="2178201"/>
            <a:ext cx="3644053" cy="261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SIML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36" y="2178201"/>
            <a:ext cx="2656457" cy="265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xbw\AppData\Local\Microsoft\Windows\INetCacheContent.Word\Q tsn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178" y="2178201"/>
            <a:ext cx="3377816" cy="261888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885556" y="1614389"/>
            <a:ext cx="300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4-mer feature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68325" y="1584030"/>
            <a:ext cx="233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features</a:t>
            </a:r>
          </a:p>
        </p:txBody>
      </p:sp>
    </p:spTree>
    <p:extLst>
      <p:ext uri="{BB962C8B-B14F-4D97-AF65-F5344CB8AC3E}">
        <p14:creationId xmlns:p14="http://schemas.microsoft.com/office/powerpoint/2010/main" val="262398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2123361"/>
            <a:ext cx="5078761" cy="3646817"/>
          </a:xfrm>
        </p:spPr>
      </p:pic>
      <p:sp>
        <p:nvSpPr>
          <p:cNvPr id="6" name="TextBox 5"/>
          <p:cNvSpPr txBox="1"/>
          <p:nvPr/>
        </p:nvSpPr>
        <p:spPr>
          <a:xfrm>
            <a:off x="6817010" y="1690688"/>
            <a:ext cx="44206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we try to solve an easier problem, that given some points has known label, and the task is to classify another unlabeled node. </a:t>
            </a:r>
          </a:p>
          <a:p>
            <a:endParaRPr lang="en-US" dirty="0"/>
          </a:p>
          <a:p>
            <a:r>
              <a:rPr lang="en-US" dirty="0"/>
              <a:t>Say, we take a random sample, and able to know the data label by some Oracle.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problem formulation is like the supervised learning framework, but the number of known data is not required to be many.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5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++</a:t>
            </a:r>
          </a:p>
          <a:p>
            <a:r>
              <a:rPr lang="en-US" dirty="0" err="1"/>
              <a:t>GraphCut</a:t>
            </a:r>
            <a:r>
              <a:rPr lang="en-US" dirty="0"/>
              <a:t> : borrowed technique from image segmentation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batterfly with b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81" y="3517535"/>
            <a:ext cx="3307583" cy="197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xbw\AppData\Local\Microsoft\Windows\INetCacheContent.Word\batterfly withour back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517535"/>
            <a:ext cx="3262411" cy="1940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32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23797" cy="801523"/>
          </a:xfrm>
        </p:spPr>
        <p:txBody>
          <a:bodyPr>
            <a:normAutofit/>
          </a:bodyPr>
          <a:lstStyle/>
          <a:p>
            <a:r>
              <a:rPr lang="en-US" dirty="0" err="1"/>
              <a:t>Graphcut</a:t>
            </a:r>
            <a:endParaRPr lang="en-US" dirty="0"/>
          </a:p>
        </p:txBody>
      </p:sp>
      <p:pic>
        <p:nvPicPr>
          <p:cNvPr id="5122" name="Picture 2" descr="graphcut c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4" y="1295903"/>
            <a:ext cx="3812891" cy="316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6123" y="4792717"/>
            <a:ext cx="71512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: a vector with each element being a node, and the node is either an object or a background; </a:t>
            </a:r>
          </a:p>
          <a:p>
            <a:r>
              <a:rPr lang="en-US" sz="1400" dirty="0"/>
              <a:t>P : all pixels in an image</a:t>
            </a:r>
          </a:p>
          <a:p>
            <a:r>
              <a:rPr lang="en-US" sz="1400" dirty="0"/>
              <a:t>R : a metrics which measures the fitness of a node, P(p| object) or P(p| background)</a:t>
            </a:r>
          </a:p>
          <a:p>
            <a:endParaRPr lang="en-US" sz="1400" dirty="0"/>
          </a:p>
          <a:p>
            <a:r>
              <a:rPr lang="en-US" sz="1400" dirty="0"/>
              <a:t>B : a metrics which measures the similarity between nodes, usually defined by some kernel</a:t>
            </a:r>
          </a:p>
          <a:p>
            <a:r>
              <a:rPr lang="en-US" sz="1400" dirty="0"/>
              <a:t> </a:t>
            </a:r>
          </a:p>
          <a:p>
            <a:endParaRPr lang="en-US" sz="1400" dirty="0"/>
          </a:p>
        </p:txBody>
      </p:sp>
      <p:pic>
        <p:nvPicPr>
          <p:cNvPr id="5123" name="Picture 3" descr="graphcut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484" y="122653"/>
            <a:ext cx="3199388" cy="320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xbw\AppData\Local\Microsoft\Windows\INetCacheContent.Word\graphcut cost tab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484" y="3641811"/>
            <a:ext cx="3199388" cy="27513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/>
          <p:cNvSpPr/>
          <p:nvPr/>
        </p:nvSpPr>
        <p:spPr>
          <a:xfrm flipH="1">
            <a:off x="5492706" y="2737366"/>
            <a:ext cx="93331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992"/>
          </a:xfrm>
        </p:spPr>
        <p:txBody>
          <a:bodyPr/>
          <a:lstStyle/>
          <a:p>
            <a:r>
              <a:rPr lang="en-US" dirty="0"/>
              <a:t>Reformulation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361"/>
            <a:ext cx="10515600" cy="5098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a fully connected graph first, with cost equal to neighbor probability learned using high dimensional data.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only take highest 20 probable neighbor for each node. </a:t>
            </a:r>
          </a:p>
          <a:p>
            <a:endParaRPr lang="en-US" dirty="0"/>
          </a:p>
          <a:p>
            <a:r>
              <a:rPr lang="en-US" dirty="0"/>
              <a:t>Compute </a:t>
            </a:r>
            <a:r>
              <a:rPr lang="en-US" dirty="0"/>
              <a:t>a 2d histogram with </a:t>
            </a:r>
            <a:r>
              <a:rPr lang="en-US" dirty="0"/>
              <a:t>low dimension data using its x y location. (potential issue here)</a:t>
            </a:r>
            <a:endParaRPr lang="en-US" dirty="0"/>
          </a:p>
        </p:txBody>
      </p:sp>
      <p:pic>
        <p:nvPicPr>
          <p:cNvPr id="9218" name="Picture 2" descr="Four 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027" y="2195628"/>
            <a:ext cx="4321361" cy="163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49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598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SimSun</vt:lpstr>
      <vt:lpstr>Arial</vt:lpstr>
      <vt:lpstr>Calibri</vt:lpstr>
      <vt:lpstr>Calibri Light</vt:lpstr>
      <vt:lpstr>Times New Roman</vt:lpstr>
      <vt:lpstr>Office Theme</vt:lpstr>
      <vt:lpstr>Data clustering – unsupervised approach</vt:lpstr>
      <vt:lpstr>Metrics definition:</vt:lpstr>
      <vt:lpstr>Dimension reduction</vt:lpstr>
      <vt:lpstr>SIMLR</vt:lpstr>
      <vt:lpstr>Reduction result</vt:lpstr>
      <vt:lpstr>Problem analysis</vt:lpstr>
      <vt:lpstr>Two approaches:</vt:lpstr>
      <vt:lpstr>Graphcut</vt:lpstr>
      <vt:lpstr>Reformulation</vt:lpstr>
      <vt:lpstr>GraphCut</vt:lpstr>
      <vt:lpstr>Kmeans</vt:lpstr>
      <vt:lpstr>Accuracy as number of checked points</vt:lpstr>
      <vt:lpstr>Evaluation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clustering – unsupervised approach</dc:title>
  <dc:creator>xbwforpc@sina.com</dc:creator>
  <cp:lastModifiedBy>xbwforpc@sina.com</cp:lastModifiedBy>
  <cp:revision>11</cp:revision>
  <dcterms:created xsi:type="dcterms:W3CDTF">2017-06-06T17:23:54Z</dcterms:created>
  <dcterms:modified xsi:type="dcterms:W3CDTF">2017-06-06T18:28:33Z</dcterms:modified>
</cp:coreProperties>
</file>