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mage"/>
          <p:cNvSpPr>
            <a:spLocks noGrp="1"/>
          </p:cNvSpPr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Title Text"/>
          <p:cNvSpPr>
            <a:spLocks noGrp="1"/>
          </p:cNvSpPr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9" name="Body Level One…"/>
          <p:cNvSpPr>
            <a:spLocks noGrp="1"/>
          </p:cNvSpPr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mage"/>
          <p:cNvSpPr>
            <a:spLocks noGrp="1"/>
          </p:cNvSpPr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5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Body Level One…"/>
          <p:cNvSpPr>
            <a:spLocks noGrp="1"/>
          </p:cNvSpPr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Image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3" name="Image"/>
          <p:cNvSpPr>
            <a:spLocks noGrp="1"/>
          </p:cNvSpPr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lide Number"/>
          <p:cNvSpPr>
            <a:spLocks noGrp="1"/>
          </p:cNvSpPr>
          <p:nvPr>
            <p:ph type="sldNum" sz="quarter" idx="2"/>
          </p:nvPr>
        </p:nvSpPr>
        <p:spPr>
          <a:xfrm>
            <a:off x="12534899" y="9311678"/>
            <a:ext cx="312015" cy="312344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3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2536220" y="9311678"/>
            <a:ext cx="312015" cy="3123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rediction of Lab Origins From Feature Analysis of The Reads Sequencing Data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128">
                <a:effectLst>
                  <a:outerShdw blurRad="50292" dist="37719" dir="54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Prediction of Lab Origins From Feature Analysis of</a:t>
            </a:r>
            <a:r>
              <a:rPr lang="en-US" dirty="0"/>
              <a:t> </a:t>
            </a:r>
            <a:r>
              <a:rPr dirty="0"/>
              <a:t>Sequencing </a:t>
            </a:r>
            <a:r>
              <a:rPr lang="en-US" dirty="0"/>
              <a:t>Read </a:t>
            </a:r>
            <a:r>
              <a:rPr dirty="0"/>
              <a:t>Data</a:t>
            </a:r>
          </a:p>
        </p:txBody>
      </p:sp>
      <p:sp>
        <p:nvSpPr>
          <p:cNvPr id="119" name="———Bowen Xue/Andy Lin/Fan Zhang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r>
              <a:t>———Bowen Xue/Andy Lin/Fan Zhang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oject Results"/>
          <p:cNvSpPr>
            <a:spLocks noGrp="1"/>
          </p:cNvSpPr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solidFill>
                  <a:srgbClr val="FFFB00"/>
                </a:solidFill>
                <a:effectLst>
                  <a:outerShdw blurRad="47752" dist="35814" dir="5400000" rotWithShape="0">
                    <a:srgbClr val="000000"/>
                  </a:outerShdw>
                </a:effectLst>
              </a:defRPr>
            </a:lvl1pPr>
          </a:lstStyle>
          <a:p>
            <a:r>
              <a:t>Project Results</a:t>
            </a:r>
          </a:p>
        </p:txBody>
      </p:sp>
      <p:sp>
        <p:nvSpPr>
          <p:cNvPr id="147" name="Supervised learning…"/>
          <p:cNvSpPr>
            <a:spLocks noGrp="1"/>
          </p:cNvSpPr>
          <p:nvPr>
            <p:ph type="body" idx="1"/>
          </p:nvPr>
        </p:nvSpPr>
        <p:spPr>
          <a:xfrm>
            <a:off x="680870" y="1833709"/>
            <a:ext cx="11734998" cy="7412206"/>
          </a:xfrm>
          <a:prstGeom prst="rect">
            <a:avLst/>
          </a:prstGeom>
        </p:spPr>
        <p:txBody>
          <a:bodyPr anchor="t"/>
          <a:lstStyle/>
          <a:p>
            <a:pPr marL="444500" lvl="4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Supervised learning</a:t>
            </a:r>
          </a:p>
          <a:p>
            <a:pPr marL="0" lvl="5" indent="1143000">
              <a:buSzTx/>
              <a:buNone/>
            </a:pPr>
            <a:r>
              <a:t>Lasso: </a:t>
            </a:r>
          </a:p>
          <a:p>
            <a:pPr marL="0" lvl="5" indent="1143000">
              <a:buSzTx/>
              <a:buNone/>
            </a:pPr>
            <a:endParaRPr/>
          </a:p>
          <a:p>
            <a:pPr marL="0" lvl="5" indent="1143000">
              <a:buSzTx/>
              <a:buNone/>
            </a:pPr>
            <a:endParaRPr/>
          </a:p>
          <a:p>
            <a:pPr marL="0" lvl="5" indent="1143000">
              <a:buSzTx/>
              <a:buNone/>
            </a:pPr>
            <a:r>
              <a:t>SVM: </a:t>
            </a:r>
          </a:p>
        </p:txBody>
      </p:sp>
      <p:sp>
        <p:nvSpPr>
          <p:cNvPr id="148" name="&lt;result pic&gt;"/>
          <p:cNvSpPr/>
          <p:nvPr/>
        </p:nvSpPr>
        <p:spPr>
          <a:xfrm>
            <a:off x="5092814" y="4509886"/>
            <a:ext cx="2819172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&lt;result pic&gt;</a:t>
            </a:r>
          </a:p>
        </p:txBody>
      </p:sp>
      <p:sp>
        <p:nvSpPr>
          <p:cNvPr id="149" name="&lt;result pic&gt;"/>
          <p:cNvSpPr/>
          <p:nvPr/>
        </p:nvSpPr>
        <p:spPr>
          <a:xfrm>
            <a:off x="5138783" y="7167666"/>
            <a:ext cx="2819172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&lt;result pic&gt;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oject Results"/>
          <p:cNvSpPr>
            <a:spLocks noGrp="1"/>
          </p:cNvSpPr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solidFill>
                  <a:srgbClr val="FFFB00"/>
                </a:solidFill>
                <a:effectLst>
                  <a:outerShdw blurRad="47752" dist="35814" dir="5400000" rotWithShape="0">
                    <a:srgbClr val="000000"/>
                  </a:outerShdw>
                </a:effectLst>
              </a:defRPr>
            </a:lvl1pPr>
          </a:lstStyle>
          <a:p>
            <a:r>
              <a:t>Project Results</a:t>
            </a:r>
          </a:p>
        </p:txBody>
      </p:sp>
      <p:sp>
        <p:nvSpPr>
          <p:cNvPr id="152" name="Supervised learning…"/>
          <p:cNvSpPr>
            <a:spLocks noGrp="1"/>
          </p:cNvSpPr>
          <p:nvPr>
            <p:ph type="body" idx="1"/>
          </p:nvPr>
        </p:nvSpPr>
        <p:spPr>
          <a:xfrm>
            <a:off x="680870" y="1833709"/>
            <a:ext cx="11734998" cy="7412206"/>
          </a:xfrm>
          <a:prstGeom prst="rect">
            <a:avLst/>
          </a:prstGeom>
        </p:spPr>
        <p:txBody>
          <a:bodyPr anchor="t"/>
          <a:lstStyle/>
          <a:p>
            <a:pPr marL="444500" lvl="4">
              <a:buSzPct val="75000"/>
              <a:buChar char="•"/>
            </a:pPr>
            <a:r>
              <a:t>Supervised learning</a:t>
            </a:r>
          </a:p>
          <a:p>
            <a:pPr marL="0" lvl="5" indent="1143000">
              <a:buSzTx/>
              <a:buNone/>
            </a:pPr>
            <a:r>
              <a:t>Lasso: </a:t>
            </a:r>
          </a:p>
          <a:p>
            <a:pPr marL="0" lvl="5" indent="1143000">
              <a:buSzTx/>
              <a:buNone/>
            </a:pPr>
            <a:r>
              <a:t>SVM: </a:t>
            </a:r>
          </a:p>
          <a:p>
            <a:pPr marL="444500" lvl="4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Unsupervised learning:</a:t>
            </a:r>
          </a:p>
        </p:txBody>
      </p:sp>
      <p:sp>
        <p:nvSpPr>
          <p:cNvPr id="153" name="&lt;result pic&gt;"/>
          <p:cNvSpPr/>
          <p:nvPr/>
        </p:nvSpPr>
        <p:spPr>
          <a:xfrm>
            <a:off x="4721633" y="6990050"/>
            <a:ext cx="2819172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&lt;result pic&gt;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&lt;picture of the classification effect&gt;"/>
          <p:cNvSpPr/>
          <p:nvPr/>
        </p:nvSpPr>
        <p:spPr>
          <a:xfrm>
            <a:off x="2395410" y="4509886"/>
            <a:ext cx="8213980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&lt;picture of the classification effect&gt;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ocial_dna-vs-rna.jpg" descr="social_dna-vs-rna.jpg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583049" y="2280049"/>
            <a:ext cx="9838702" cy="5193502"/>
          </a:xfrm>
          <a:prstGeom prst="rect">
            <a:avLst/>
          </a:prstGeom>
        </p:spPr>
      </p:pic>
      <p:sp>
        <p:nvSpPr>
          <p:cNvPr id="158" name="Thank you!"/>
          <p:cNvSpPr>
            <a:spLocks noGrp="1"/>
          </p:cNvSpPr>
          <p:nvPr>
            <p:ph type="title"/>
          </p:nvPr>
        </p:nvSpPr>
        <p:spPr>
          <a:xfrm>
            <a:off x="-2823181" y="699583"/>
            <a:ext cx="11430001" cy="121920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B00"/>
                </a:solidFill>
              </a:defRPr>
            </a:lvl1pPr>
          </a:lstStyle>
          <a:p>
            <a:r>
              <a:t>Thank you! </a:t>
            </a:r>
          </a:p>
        </p:txBody>
      </p:sp>
      <p:sp>
        <p:nvSpPr>
          <p:cNvPr id="159" name="Questions?"/>
          <p:cNvSpPr/>
          <p:nvPr/>
        </p:nvSpPr>
        <p:spPr>
          <a:xfrm>
            <a:off x="7913407" y="8045326"/>
            <a:ext cx="4192136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r>
              <a:t>Questions?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roject Scheme"/>
          <p:cNvSpPr>
            <a:spLocks noGrp="1"/>
          </p:cNvSpPr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blurRad="47752" dist="35814" dir="5400000" rotWithShape="0">
                    <a:srgbClr val="000000"/>
                  </a:outerShdw>
                </a:effectLst>
              </a:defRPr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126" name="Target: Classification From Feature Analysis of The Reads Data…"/>
          <p:cNvSpPr>
            <a:spLocks noGrp="1"/>
          </p:cNvSpPr>
          <p:nvPr>
            <p:ph type="body" idx="1"/>
          </p:nvPr>
        </p:nvSpPr>
        <p:spPr>
          <a:xfrm>
            <a:off x="680870" y="2019299"/>
            <a:ext cx="11751866" cy="6402237"/>
          </a:xfrm>
          <a:prstGeom prst="rect">
            <a:avLst/>
          </a:prstGeom>
        </p:spPr>
        <p:txBody>
          <a:bodyPr anchor="t"/>
          <a:lstStyle/>
          <a:p>
            <a:pPr marL="518583" indent="-518583">
              <a:buSzPct val="75000"/>
              <a:buChar char="•"/>
            </a:pPr>
            <a:r>
              <a:rPr lang="en-US" dirty="0"/>
              <a:t>For forensic investigation, it’s important to determine where a DNA sample was sequenced </a:t>
            </a:r>
          </a:p>
          <a:p>
            <a:pPr marL="518583" indent="-518583">
              <a:buSzPct val="75000"/>
              <a:buChar char="•"/>
            </a:pPr>
            <a:r>
              <a:rPr lang="en-US" dirty="0"/>
              <a:t>Datasets from different sequencing institutions  may have informative features which makes it possible to use machine learning to do the classification</a:t>
            </a:r>
          </a:p>
          <a:p>
            <a:pPr marL="518583" indent="-518583">
              <a:buSzPct val="75000"/>
              <a:buChar char="•"/>
            </a:pPr>
            <a:r>
              <a:rPr lang="en-US" dirty="0"/>
              <a:t>We will focus on institutions that have sequenced Escherichia coli using Illumina </a:t>
            </a:r>
            <a:r>
              <a:rPr lang="en-US" dirty="0" err="1"/>
              <a:t>MiSeqs</a:t>
            </a:r>
            <a:endParaRPr lang="en-US" dirty="0"/>
          </a:p>
          <a:p>
            <a:pPr>
              <a:buSzPct val="75000"/>
              <a:buChar char="•"/>
            </a:pPr>
            <a:endParaRPr dirty="0"/>
          </a:p>
        </p:txBody>
      </p:sp>
      <p:pic>
        <p:nvPicPr>
          <p:cNvPr id="4" name="Scanning_electron_micrograph_of_an_E._coli_colony.jpg" descr="Scanning_electron_micrograph_of_an_E._coli_colony.jpg">
            <a:extLst>
              <a:ext uri="{FF2B5EF4-FFF2-40B4-BE49-F238E27FC236}">
                <a16:creationId xmlns:a16="http://schemas.microsoft.com/office/drawing/2014/main" id="{D5C74389-F324-4A8D-B441-B515FF813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6700" y="6504320"/>
            <a:ext cx="4322913" cy="2933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roject Scheme"/>
          <p:cNvSpPr>
            <a:spLocks noGrp="1"/>
          </p:cNvSpPr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blurRad="47752" dist="35814" dir="5400000" rotWithShape="0">
                    <a:srgbClr val="000000"/>
                  </a:outerShdw>
                </a:effectLst>
              </a:defRPr>
            </a:pPr>
            <a:r>
              <a:rPr dirty="0"/>
              <a:t>Project Scheme</a:t>
            </a:r>
          </a:p>
        </p:txBody>
      </p:sp>
      <p:sp>
        <p:nvSpPr>
          <p:cNvPr id="126" name="Target: Classification From Feature Analysis of The Reads Data…"/>
          <p:cNvSpPr>
            <a:spLocks noGrp="1"/>
          </p:cNvSpPr>
          <p:nvPr>
            <p:ph type="body" idx="1"/>
          </p:nvPr>
        </p:nvSpPr>
        <p:spPr>
          <a:xfrm>
            <a:off x="680870" y="2019299"/>
            <a:ext cx="11751866" cy="6402237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rPr>
                <a:solidFill>
                  <a:srgbClr val="00FDFF"/>
                </a:solidFill>
              </a:rPr>
              <a:t>Data</a:t>
            </a:r>
            <a:r>
              <a:t>: Sequence Read Archive (SRA) database hosted by the National Center for Biotechnology Information (NCBI). </a:t>
            </a:r>
          </a:p>
          <a:p>
            <a:pPr marL="0" lvl="4" indent="914400">
              <a:buSzTx/>
              <a:buNone/>
            </a:pPr>
            <a:r>
              <a:t>Sequenced Escherichia coli using Illumina MiSeqs.</a:t>
            </a:r>
          </a:p>
          <a:p>
            <a:pPr marL="0" lvl="4" indent="914400">
              <a:buSzTx/>
              <a:buNone/>
            </a:pPr>
            <a:r>
              <a:t>Raw Data: 359 fastQ datasets, each with around 200-500M bases.</a:t>
            </a:r>
          </a:p>
        </p:txBody>
      </p:sp>
    </p:spTree>
    <p:extLst>
      <p:ext uri="{BB962C8B-B14F-4D97-AF65-F5344CB8AC3E}">
        <p14:creationId xmlns:p14="http://schemas.microsoft.com/office/powerpoint/2010/main" val="16500169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creen Shot 2017-06-05 at 13.56.07.png" descr="Screen Shot 2017-06-05 at 13.56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095" y="2908138"/>
            <a:ext cx="12562610" cy="3937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roject Scheme"/>
          <p:cNvSpPr>
            <a:spLocks noGrp="1"/>
          </p:cNvSpPr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blurRad="47752" dist="35814" dir="5400000" rotWithShape="0">
                    <a:srgbClr val="000000"/>
                  </a:outerShdw>
                </a:effectLst>
              </a:defRPr>
            </a:pPr>
            <a:r>
              <a:t>Project Scheme</a:t>
            </a:r>
          </a:p>
        </p:txBody>
      </p:sp>
      <p:sp>
        <p:nvSpPr>
          <p:cNvPr id="131" name="Target: Classification From Feature Analysis of The Reads Data…"/>
          <p:cNvSpPr>
            <a:spLocks noGrp="1"/>
          </p:cNvSpPr>
          <p:nvPr>
            <p:ph type="body" idx="1"/>
          </p:nvPr>
        </p:nvSpPr>
        <p:spPr>
          <a:xfrm>
            <a:off x="680870" y="2019300"/>
            <a:ext cx="11643060" cy="6884807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rPr dirty="0"/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rPr dirty="0"/>
              <a:t>Data: SRA</a:t>
            </a:r>
          </a:p>
          <a:p>
            <a:pPr lvl="1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rPr dirty="0"/>
              <a:t>Features:  </a:t>
            </a:r>
            <a:r>
              <a:rPr dirty="0">
                <a:solidFill>
                  <a:srgbClr val="FFFFFF"/>
                </a:solidFill>
              </a:rPr>
              <a:t>three types of features taken into account</a:t>
            </a:r>
          </a:p>
          <a:p>
            <a:pPr marL="0" lvl="4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 dirty="0">
                <a:solidFill>
                  <a:srgbClr val="FFFFFF"/>
                </a:solidFill>
              </a:rPr>
              <a:t>1. </a:t>
            </a:r>
            <a:r>
              <a:rPr lang="en-US" dirty="0">
                <a:solidFill>
                  <a:srgbClr val="FFFFFF"/>
                </a:solidFill>
              </a:rPr>
              <a:t>Distribution of </a:t>
            </a:r>
            <a:r>
              <a:rPr dirty="0">
                <a:solidFill>
                  <a:srgbClr val="FFFFFF"/>
                </a:solidFill>
              </a:rPr>
              <a:t>fragment size</a:t>
            </a:r>
          </a:p>
          <a:p>
            <a:pPr marL="0" lvl="4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 dirty="0">
                <a:solidFill>
                  <a:srgbClr val="FFFFFF"/>
                </a:solidFill>
              </a:rPr>
              <a:t>2. 4-mers with/without N (4^5=512 why?)</a:t>
            </a:r>
            <a:endParaRPr lang="en-US" dirty="0"/>
          </a:p>
          <a:p>
            <a:pPr marL="0" lvl="4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3. Distribution of quality scores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ntro to 4-mers with N"/>
          <p:cNvSpPr>
            <a:spLocks noGrp="1"/>
          </p:cNvSpPr>
          <p:nvPr>
            <p:ph type="body" sz="quarter" idx="1"/>
          </p:nvPr>
        </p:nvSpPr>
        <p:spPr>
          <a:xfrm>
            <a:off x="618658" y="653460"/>
            <a:ext cx="7368696" cy="564484"/>
          </a:xfrm>
          <a:prstGeom prst="rect">
            <a:avLst/>
          </a:prstGeom>
        </p:spPr>
        <p:txBody>
          <a:bodyPr/>
          <a:lstStyle>
            <a:lvl1pPr marL="0" indent="0" defTabSz="490727">
              <a:spcBef>
                <a:spcPts val="3000"/>
              </a:spcBef>
              <a:buSzTx/>
              <a:buNone/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lvl1pPr>
          </a:lstStyle>
          <a:p>
            <a:r>
              <a:t>intro to 4-mers with N </a:t>
            </a:r>
          </a:p>
        </p:txBody>
      </p:sp>
      <p:pic>
        <p:nvPicPr>
          <p:cNvPr id="134" name="Screen Shot 2017-06-04 at 21.51.18.png" descr="Screen Shot 2017-06-04 at 21.51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0741" y="1490851"/>
            <a:ext cx="9843318" cy="5290496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4^4=256 without N…"/>
          <p:cNvSpPr/>
          <p:nvPr/>
        </p:nvSpPr>
        <p:spPr>
          <a:xfrm>
            <a:off x="1530342" y="7206100"/>
            <a:ext cx="8257654" cy="138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4^4=256 without N</a:t>
            </a:r>
          </a:p>
          <a:p>
            <a:pPr algn="l"/>
            <a:r>
              <a:t>5^4=625 with 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roject Scheme"/>
          <p:cNvSpPr>
            <a:spLocks noGrp="1"/>
          </p:cNvSpPr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blurRad="47752" dist="35814" dir="5400000" rotWithShape="0">
                    <a:srgbClr val="000000"/>
                  </a:outerShdw>
                </a:effectLst>
              </a:defRPr>
            </a:pPr>
            <a:r>
              <a:t>Project Scheme</a:t>
            </a:r>
          </a:p>
        </p:txBody>
      </p:sp>
      <p:sp>
        <p:nvSpPr>
          <p:cNvPr id="138" name="Target: Classification From Feature Analysis of The Reads Data…"/>
          <p:cNvSpPr>
            <a:spLocks noGrp="1"/>
          </p:cNvSpPr>
          <p:nvPr>
            <p:ph type="body" idx="1"/>
          </p:nvPr>
        </p:nvSpPr>
        <p:spPr>
          <a:xfrm>
            <a:off x="680870" y="2019300"/>
            <a:ext cx="11643060" cy="6884807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t>Data:</a:t>
            </a:r>
          </a:p>
          <a:p>
            <a:pPr lvl="1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Features:  </a:t>
            </a:r>
            <a:r>
              <a:rPr>
                <a:solidFill>
                  <a:srgbClr val="FFFFFF"/>
                </a:solidFill>
              </a:rPr>
              <a:t>three types of features taken into account</a:t>
            </a:r>
          </a:p>
          <a:p>
            <a:pPr marL="0" lvl="4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1. length of the reads</a:t>
            </a:r>
          </a:p>
          <a:p>
            <a:pPr marL="0" lvl="4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2. 4-mers (5^4=625)</a:t>
            </a:r>
          </a:p>
          <a:p>
            <a:pPr marL="0" lvl="4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3. quality scores distribution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Quality distribution"/>
          <p:cNvSpPr>
            <a:spLocks noGrp="1"/>
          </p:cNvSpPr>
          <p:nvPr>
            <p:ph type="title"/>
          </p:nvPr>
        </p:nvSpPr>
        <p:spPr>
          <a:xfrm>
            <a:off x="821143" y="1256355"/>
            <a:ext cx="7961777" cy="63395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286258">
              <a:defRPr sz="3528">
                <a:effectLst>
                  <a:outerShdw blurRad="24892" dist="18669" dir="5400000" rotWithShape="0">
                    <a:srgbClr val="000000"/>
                  </a:outerShdw>
                </a:effectLst>
              </a:defRPr>
            </a:lvl1pPr>
          </a:lstStyle>
          <a:p>
            <a:r>
              <a:t>Quality distribution</a:t>
            </a:r>
          </a:p>
        </p:txBody>
      </p:sp>
      <p:pic>
        <p:nvPicPr>
          <p:cNvPr id="141" name="Screen Shot 2017-06-05 at 14.09.16.png" descr="Screen Shot 2017-06-05 at 14.09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936" y="2314649"/>
            <a:ext cx="11290928" cy="4831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oject Scheme"/>
          <p:cNvSpPr>
            <a:spLocks noGrp="1"/>
          </p:cNvSpPr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blurRad="47752" dist="35814" dir="5400000" rotWithShape="0">
                    <a:srgbClr val="000000"/>
                  </a:outerShdw>
                </a:effectLst>
              </a:defRPr>
            </a:pPr>
            <a:r>
              <a:t>Project Scheme</a:t>
            </a:r>
          </a:p>
        </p:txBody>
      </p:sp>
      <p:sp>
        <p:nvSpPr>
          <p:cNvPr id="144" name="Target: Classification From Feature Analysis of The Reads Data…"/>
          <p:cNvSpPr>
            <a:spLocks noGrp="1"/>
          </p:cNvSpPr>
          <p:nvPr>
            <p:ph type="body" idx="1"/>
          </p:nvPr>
        </p:nvSpPr>
        <p:spPr>
          <a:xfrm>
            <a:off x="680870" y="1833709"/>
            <a:ext cx="11734998" cy="7412206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t>Data: SRA</a:t>
            </a:r>
          </a:p>
          <a:p>
            <a:pPr lvl="1">
              <a:buSzPct val="75000"/>
              <a:buChar char="•"/>
            </a:pPr>
            <a:r>
              <a:t>Features:  three types of features</a:t>
            </a:r>
          </a:p>
          <a:p>
            <a:pPr lvl="1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Methodology: </a:t>
            </a:r>
            <a:r>
              <a:rPr>
                <a:solidFill>
                  <a:srgbClr val="FFFFFF"/>
                </a:solidFill>
              </a:rPr>
              <a:t>60% train, 20% validation, 20% test</a:t>
            </a:r>
          </a:p>
          <a:p>
            <a:pPr marL="0" lvl="4" indent="914400">
              <a:buSzTx/>
              <a:buNone/>
            </a:pPr>
            <a:r>
              <a:t>1. Supervised learning: Lasso &amp; SVM</a:t>
            </a:r>
          </a:p>
          <a:p>
            <a:pPr marL="0" lvl="4" indent="914400">
              <a:buSzTx/>
              <a:buNone/>
            </a:pPr>
            <a:r>
              <a:t>2. Unsupervised learning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Custom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Helvetica Neue</vt:lpstr>
      <vt:lpstr>Helvetica Neue Light</vt:lpstr>
      <vt:lpstr>Industrial</vt:lpstr>
      <vt:lpstr>Prediction of Lab Origins From Feature Analysis of Sequencing Read Data</vt:lpstr>
      <vt:lpstr>Background</vt:lpstr>
      <vt:lpstr>Project Scheme</vt:lpstr>
      <vt:lpstr>PowerPoint Presentation</vt:lpstr>
      <vt:lpstr>Project Scheme</vt:lpstr>
      <vt:lpstr>PowerPoint Presentation</vt:lpstr>
      <vt:lpstr>Project Scheme</vt:lpstr>
      <vt:lpstr>Quality distribution</vt:lpstr>
      <vt:lpstr>Project Scheme</vt:lpstr>
      <vt:lpstr>Project Results</vt:lpstr>
      <vt:lpstr>Project Results</vt:lpstr>
      <vt:lpstr>PowerPoint Presentation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Lab Origins From Feature Analysis of Sequencing Read Data</dc:title>
  <cp:lastModifiedBy>Andy</cp:lastModifiedBy>
  <cp:revision>1</cp:revision>
  <dcterms:modified xsi:type="dcterms:W3CDTF">2017-06-06T12:46:17Z</dcterms:modified>
</cp:coreProperties>
</file>