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2" r:id="rId5"/>
    <p:sldId id="257" r:id="rId6"/>
    <p:sldId id="260" r:id="rId7"/>
    <p:sldId id="264" r:id="rId8"/>
    <p:sldId id="265" r:id="rId9"/>
    <p:sldId id="261" r:id="rId10"/>
    <p:sldId id="258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F3275-0E1B-4339-8F64-3889D45D80B6}" v="6" dt="2019-04-01T05:32:14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72" autoAdjust="0"/>
  </p:normalViewPr>
  <p:slideViewPr>
    <p:cSldViewPr snapToGrid="0" showGuides="1">
      <p:cViewPr>
        <p:scale>
          <a:sx n="59" d="100"/>
          <a:sy n="59" d="100"/>
        </p:scale>
        <p:origin x="378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Eppinger" userId="4e3426f6faad254b" providerId="LiveId" clId="{E20F3275-0E1B-4339-8F64-3889D45D80B6}"/>
    <pc:docChg chg="undo custSel addSld modSld">
      <pc:chgData name="Benjamin Eppinger" userId="4e3426f6faad254b" providerId="LiveId" clId="{E20F3275-0E1B-4339-8F64-3889D45D80B6}" dt="2019-04-01T05:34:49.165" v="1472" actId="1036"/>
      <pc:docMkLst>
        <pc:docMk/>
      </pc:docMkLst>
      <pc:sldChg chg="modSp">
        <pc:chgData name="Benjamin Eppinger" userId="4e3426f6faad254b" providerId="LiveId" clId="{E20F3275-0E1B-4339-8F64-3889D45D80B6}" dt="2019-04-01T05:34:49.165" v="1472" actId="1036"/>
        <pc:sldMkLst>
          <pc:docMk/>
          <pc:sldMk cId="3017871120" sldId="256"/>
        </pc:sldMkLst>
        <pc:spChg chg="mod">
          <ac:chgData name="Benjamin Eppinger" userId="4e3426f6faad254b" providerId="LiveId" clId="{E20F3275-0E1B-4339-8F64-3889D45D80B6}" dt="2019-04-01T05:34:49.165" v="1472" actId="1036"/>
          <ac:spMkLst>
            <pc:docMk/>
            <pc:sldMk cId="3017871120" sldId="256"/>
            <ac:spMk id="3" creationId="{98ACD44C-88EA-4854-B39D-5EEC3BEF4AE4}"/>
          </ac:spMkLst>
        </pc:spChg>
      </pc:sldChg>
      <pc:sldChg chg="modSp add">
        <pc:chgData name="Benjamin Eppinger" userId="4e3426f6faad254b" providerId="LiveId" clId="{E20F3275-0E1B-4339-8F64-3889D45D80B6}" dt="2019-04-01T05:23:29.738" v="447" actId="20577"/>
        <pc:sldMkLst>
          <pc:docMk/>
          <pc:sldMk cId="1076670701" sldId="266"/>
        </pc:sldMkLst>
        <pc:spChg chg="mod">
          <ac:chgData name="Benjamin Eppinger" userId="4e3426f6faad254b" providerId="LiveId" clId="{E20F3275-0E1B-4339-8F64-3889D45D80B6}" dt="2019-04-01T05:19:19.708" v="2" actId="5793"/>
          <ac:spMkLst>
            <pc:docMk/>
            <pc:sldMk cId="1076670701" sldId="266"/>
            <ac:spMk id="6" creationId="{45DB9FF6-B712-419A-9844-DC6CDC7002BF}"/>
          </ac:spMkLst>
        </pc:spChg>
        <pc:spChg chg="mod">
          <ac:chgData name="Benjamin Eppinger" userId="4e3426f6faad254b" providerId="LiveId" clId="{E20F3275-0E1B-4339-8F64-3889D45D80B6}" dt="2019-04-01T05:23:29.738" v="447" actId="20577"/>
          <ac:spMkLst>
            <pc:docMk/>
            <pc:sldMk cId="1076670701" sldId="266"/>
            <ac:spMk id="7" creationId="{EDE2608A-3298-405D-985D-0F3B4D47F4BB}"/>
          </ac:spMkLst>
        </pc:spChg>
      </pc:sldChg>
      <pc:sldChg chg="modSp add setBg">
        <pc:chgData name="Benjamin Eppinger" userId="4e3426f6faad254b" providerId="LiveId" clId="{E20F3275-0E1B-4339-8F64-3889D45D80B6}" dt="2019-04-01T05:25:32.013" v="740" actId="20577"/>
        <pc:sldMkLst>
          <pc:docMk/>
          <pc:sldMk cId="4125904168" sldId="267"/>
        </pc:sldMkLst>
        <pc:spChg chg="mod">
          <ac:chgData name="Benjamin Eppinger" userId="4e3426f6faad254b" providerId="LiveId" clId="{E20F3275-0E1B-4339-8F64-3889D45D80B6}" dt="2019-04-01T05:19:26.443" v="4" actId="5793"/>
          <ac:spMkLst>
            <pc:docMk/>
            <pc:sldMk cId="4125904168" sldId="267"/>
            <ac:spMk id="8" creationId="{42902360-8804-4FF3-A502-6FDF259AAA4E}"/>
          </ac:spMkLst>
        </pc:spChg>
        <pc:spChg chg="mod">
          <ac:chgData name="Benjamin Eppinger" userId="4e3426f6faad254b" providerId="LiveId" clId="{E20F3275-0E1B-4339-8F64-3889D45D80B6}" dt="2019-04-01T05:25:32.013" v="740" actId="20577"/>
          <ac:spMkLst>
            <pc:docMk/>
            <pc:sldMk cId="4125904168" sldId="267"/>
            <ac:spMk id="9" creationId="{E3D4EB8E-2748-4968-B059-7155F07E0F9E}"/>
          </ac:spMkLst>
        </pc:spChg>
      </pc:sldChg>
      <pc:sldChg chg="modSp add">
        <pc:chgData name="Benjamin Eppinger" userId="4e3426f6faad254b" providerId="LiveId" clId="{E20F3275-0E1B-4339-8F64-3889D45D80B6}" dt="2019-04-01T05:32:08.746" v="1176" actId="20577"/>
        <pc:sldMkLst>
          <pc:docMk/>
          <pc:sldMk cId="2312616588" sldId="268"/>
        </pc:sldMkLst>
        <pc:spChg chg="mod">
          <ac:chgData name="Benjamin Eppinger" userId="4e3426f6faad254b" providerId="LiveId" clId="{E20F3275-0E1B-4339-8F64-3889D45D80B6}" dt="2019-04-01T05:19:40.852" v="6" actId="5793"/>
          <ac:spMkLst>
            <pc:docMk/>
            <pc:sldMk cId="2312616588" sldId="268"/>
            <ac:spMk id="10" creationId="{FDC542F3-AA9A-4E53-95FB-C8FACA4A612E}"/>
          </ac:spMkLst>
        </pc:spChg>
        <pc:spChg chg="mod">
          <ac:chgData name="Benjamin Eppinger" userId="4e3426f6faad254b" providerId="LiveId" clId="{E20F3275-0E1B-4339-8F64-3889D45D80B6}" dt="2019-04-01T05:32:08.746" v="1176" actId="20577"/>
          <ac:spMkLst>
            <pc:docMk/>
            <pc:sldMk cId="2312616588" sldId="268"/>
            <ac:spMk id="11" creationId="{1D39EF23-8259-4878-8A2A-B65D50EABA5A}"/>
          </ac:spMkLst>
        </pc:spChg>
      </pc:sldChg>
      <pc:sldChg chg="modSp add">
        <pc:chgData name="Benjamin Eppinger" userId="4e3426f6faad254b" providerId="LiveId" clId="{E20F3275-0E1B-4339-8F64-3889D45D80B6}" dt="2019-04-01T05:34:32.366" v="1460" actId="20577"/>
        <pc:sldMkLst>
          <pc:docMk/>
          <pc:sldMk cId="4013738759" sldId="269"/>
        </pc:sldMkLst>
        <pc:spChg chg="mod">
          <ac:chgData name="Benjamin Eppinger" userId="4e3426f6faad254b" providerId="LiveId" clId="{E20F3275-0E1B-4339-8F64-3889D45D80B6}" dt="2019-04-01T05:19:50.144" v="8" actId="5793"/>
          <ac:spMkLst>
            <pc:docMk/>
            <pc:sldMk cId="4013738759" sldId="269"/>
            <ac:spMk id="8" creationId="{6402ECB1-9ED3-4BFE-A005-839EFA73A508}"/>
          </ac:spMkLst>
        </pc:spChg>
        <pc:spChg chg="mod">
          <ac:chgData name="Benjamin Eppinger" userId="4e3426f6faad254b" providerId="LiveId" clId="{E20F3275-0E1B-4339-8F64-3889D45D80B6}" dt="2019-04-01T05:34:32.366" v="1460" actId="20577"/>
          <ac:spMkLst>
            <pc:docMk/>
            <pc:sldMk cId="4013738759" sldId="269"/>
            <ac:spMk id="9" creationId="{860BEAD4-9DBF-4A01-842C-24C259A284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9FF4-5E5F-4912-946D-1F8AA7DD0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0" y="5010150"/>
            <a:ext cx="10096500" cy="92075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15329-8D3B-422F-AA3D-157CACBFF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6022975"/>
            <a:ext cx="10096500" cy="447675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E73B6-12C8-4526-AFDD-485DCDEC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FA7DF-AC95-4A3E-9FF1-D1EEF9A9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EF6D-8758-44B9-80C1-865573FC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92F6-2683-48CC-8D7E-FE38C1BC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47D80-7253-4EDA-AC92-046C9252F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E2FBC-BD33-408B-A4B8-F549EEAF3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533F-CF3A-438B-BDD0-C62361C2B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458CD-9CDB-4739-8458-48D272DE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8DC93-E93F-4A50-ADB0-9EE2165C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FA520-E658-463E-8A0D-EE534D40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E62E8-6627-457B-A399-6940743B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7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7B8F-BB4C-438E-B20F-B5D22093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52D7C-535C-4791-95A0-0ADE1FE2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2D6CD-AAE4-4950-A472-5746151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611B8-5EF5-4CC9-BA21-964C17EF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7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2286C-FC05-4E04-B5E3-BAF73890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94715-CAD1-456B-9E7F-03949E56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30D97-ACB7-42B4-A0E1-206D3314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3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1DCB-E1BF-4CD2-A3C6-46F9F238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B849-A401-466F-9204-F0A3908C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75B32-3BAE-4777-9C23-54E1D0079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C40EE-1B75-458D-AF59-CAC04EF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A8C00-828C-4B27-9216-79AC88D6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09B04-31F5-442A-B35E-A7B7E884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96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6A52-C5F1-4FC3-A378-45755CEC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12394-5379-4E31-8506-206BAB030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5D635-F5A6-441F-BBC9-678B161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8000F-4965-4CE3-BF8F-EC9FC295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8240B-235F-46A0-8537-3D038A5C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4CB97-83FB-4ABC-AA99-0D55D6D0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0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1163-8EBA-4688-BDF9-4DA69DF7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15887-5709-4591-9870-036201C49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0C70E-EAC9-46C7-8EBA-D793FD1E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17AF2-27E5-4BDA-B705-6DC00BDA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3C328-5FFD-4FD6-8CBF-EB1BDE80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9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C312A-E34F-455E-A274-11A6FC24F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54D84-EA87-4CB9-8B9E-1B192F29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3BC2B-89FD-4273-ACFB-B96976CC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ECD9-EF17-45A8-8090-7D861085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42E15-468E-4D97-AFDC-E729DCBE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9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6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9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EA3-7A44-46A8-ADD1-49A86819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A95B-E3CE-4DF9-A937-352579E0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E0A1-A234-4723-9A8B-9953B074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0E8EE-0E90-43CC-8FE4-FA9250EA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8176-4163-4C33-836A-76EB72B1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3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7676-EC29-4165-8827-31A796A5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C2F3-3146-4BA4-BB45-307B565E5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36B48-EF6E-4251-B29E-53E1ECFC0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EBFFA-A3D5-4A79-B1BA-2B6B1290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23E26-DC40-4545-BC3B-1806EBB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F3FAA-2A19-4F15-8EC3-24BC48AE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17C0-CB34-4E70-B05D-441906BC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CAE9C-F4E8-4259-8A6C-F5AE76F8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2FBD9-ADFB-4D9B-AF79-E21F43A5B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A8159-6B10-4896-B6E2-2809ECD1D84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A027E-6F89-462F-94DD-00F66DAFD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929C0-CADC-4330-89DB-01C0DFA67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9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A3B1-85F8-4B51-95B6-BDDF16F35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Content Moderation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CD44C-88EA-4854-B39D-5EEC3BEF4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6217183"/>
            <a:ext cx="10096500" cy="447675"/>
          </a:xfrm>
        </p:spPr>
        <p:txBody>
          <a:bodyPr>
            <a:noAutofit/>
          </a:bodyPr>
          <a:lstStyle/>
          <a:p>
            <a:r>
              <a:rPr lang="en-US" sz="2800" dirty="0"/>
              <a:t>IST 597</a:t>
            </a:r>
          </a:p>
        </p:txBody>
      </p:sp>
    </p:spTree>
    <p:extLst>
      <p:ext uri="{BB962C8B-B14F-4D97-AF65-F5344CB8AC3E}">
        <p14:creationId xmlns:p14="http://schemas.microsoft.com/office/powerpoint/2010/main" val="301787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35912FB-C4F6-4EF4-BCEC-6BD6037A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7"/>
            <a:ext cx="10356850" cy="77311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2800" dirty="0"/>
              <a:t>Moderator Engagement and Community Development </a:t>
            </a:r>
            <a:br>
              <a:rPr lang="en-US" sz="2800" dirty="0"/>
            </a:br>
            <a:r>
              <a:rPr lang="en-US" sz="2800" dirty="0"/>
              <a:t>	in the Age of Algorithms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B43C15-52D7-47A5-A6C5-704BB89D3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136650"/>
            <a:ext cx="8782050" cy="50403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How do the environments of Wikipedia, Reddit, </a:t>
            </a:r>
            <a:r>
              <a:rPr lang="en-US" dirty="0" err="1"/>
              <a:t>Twitch,and</a:t>
            </a:r>
            <a:r>
              <a:rPr lang="en-US" dirty="0"/>
              <a:t> Facebook Groups support their specific moderation system? </a:t>
            </a:r>
          </a:p>
          <a:p>
            <a:pPr>
              <a:lnSpc>
                <a:spcPct val="110000"/>
              </a:lnSpc>
            </a:pPr>
            <a:r>
              <a:rPr lang="en-US" dirty="0"/>
              <a:t>Do different social platforms require or invalidate certain automated tools</a:t>
            </a:r>
          </a:p>
          <a:p>
            <a:pPr>
              <a:lnSpc>
                <a:spcPct val="110000"/>
              </a:lnSpc>
            </a:pPr>
            <a:r>
              <a:rPr lang="en-US" dirty="0"/>
              <a:t>Does one’s ability to moderate vary if their livelihood is on the line?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Either job or offline life. Personal threats.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“a person who I had banned went on to the Facebook page of the place where I work and said some incredibly rude and obscene things about me.”</a:t>
            </a:r>
          </a:p>
          <a:p>
            <a:pPr>
              <a:lnSpc>
                <a:spcPct val="110000"/>
              </a:lnSpc>
            </a:pPr>
            <a:r>
              <a:rPr lang="en-US" dirty="0"/>
              <a:t>Does a feeling of ownership affect productivity or how one moderates?</a:t>
            </a:r>
          </a:p>
          <a:p>
            <a:pPr>
              <a:lnSpc>
                <a:spcPct val="110000"/>
              </a:lnSpc>
            </a:pPr>
            <a:r>
              <a:rPr lang="en-US" dirty="0"/>
              <a:t>Would the gardening tactic work for the overall Facebook?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“Planting new posts and also removing the weeds so any posts or comments that are very negative, and very damaging to the community, I would want to remove”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06D98F7-A75B-4146-BE80-6386810394F6}"/>
              </a:ext>
            </a:extLst>
          </p:cNvPr>
          <p:cNvSpPr txBox="1">
            <a:spLocks/>
          </p:cNvSpPr>
          <p:nvPr/>
        </p:nvSpPr>
        <p:spPr>
          <a:xfrm rot="17576491">
            <a:off x="-882650" y="2330274"/>
            <a:ext cx="3644900" cy="773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2800" dirty="0"/>
              <a:t>Discussion Questions</a:t>
            </a:r>
          </a:p>
        </p:txBody>
      </p:sp>
    </p:spTree>
    <p:extLst>
      <p:ext uri="{BB962C8B-B14F-4D97-AF65-F5344CB8AC3E}">
        <p14:creationId xmlns:p14="http://schemas.microsoft.com/office/powerpoint/2010/main" val="325549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5DB9FF6-B712-419A-9844-DC6CDC70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7"/>
            <a:ext cx="10356850" cy="77311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2800" dirty="0" err="1"/>
              <a:t>FeedVis</a:t>
            </a:r>
            <a:r>
              <a:rPr lang="en-US" sz="2800" dirty="0"/>
              <a:t>: A Path for Exploring News Feed Curation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E2608A-3298-405D-985D-0F3B4D47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650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Facebook hides information from your feed.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It prioritizes information based on what it thinks you want to see.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Many people do not realize Facebook does this.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FeedVis</a:t>
            </a:r>
            <a:r>
              <a:rPr lang="en-US" dirty="0"/>
              <a:t> shows the users all content vs. the feed’s content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FeedVis</a:t>
            </a:r>
            <a:r>
              <a:rPr lang="en-US" dirty="0"/>
              <a:t> let the users reassign priorities for their feeds</a:t>
            </a:r>
          </a:p>
          <a:p>
            <a:pPr>
              <a:lnSpc>
                <a:spcPct val="110000"/>
              </a:lnSpc>
            </a:pPr>
            <a:r>
              <a:rPr lang="en-US" dirty="0"/>
              <a:t>Viewing and organizing all friend’s posts can be exponentially difficult.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FeedVis</a:t>
            </a:r>
            <a:r>
              <a:rPr lang="en-US" dirty="0"/>
              <a:t> shows 10 items in each view.</a:t>
            </a:r>
          </a:p>
          <a:p>
            <a:pPr>
              <a:lnSpc>
                <a:spcPct val="11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667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2902360-8804-4FF3-A502-6FDF259A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7"/>
            <a:ext cx="10356850" cy="77311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2800" dirty="0" err="1"/>
              <a:t>FeedVis</a:t>
            </a:r>
            <a:r>
              <a:rPr lang="en-US" sz="2800" dirty="0"/>
              <a:t>: A Path for Exploring News Feed Curation Algorithms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D4EB8E-2748-4968-B059-7155F07E0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136650"/>
            <a:ext cx="8985250" cy="50403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Is Facebook responsible for the news they present to users as a result of their feed algorithm?</a:t>
            </a:r>
          </a:p>
          <a:p>
            <a:pPr>
              <a:lnSpc>
                <a:spcPct val="110000"/>
              </a:lnSpc>
            </a:pPr>
            <a:r>
              <a:rPr lang="en-US" dirty="0"/>
              <a:t>Do users want to see all posts (that they are missing)</a:t>
            </a:r>
          </a:p>
          <a:p>
            <a:pPr>
              <a:lnSpc>
                <a:spcPct val="110000"/>
              </a:lnSpc>
            </a:pPr>
            <a:r>
              <a:rPr lang="en-US" dirty="0"/>
              <a:t>Is self-moderation a form of moderation?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user indicating what types of information they want and do not want to see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2C9538A-2AE1-40B6-88DB-37BA0B7E1CCD}"/>
              </a:ext>
            </a:extLst>
          </p:cNvPr>
          <p:cNvSpPr txBox="1">
            <a:spLocks/>
          </p:cNvSpPr>
          <p:nvPr/>
        </p:nvSpPr>
        <p:spPr>
          <a:xfrm rot="17576491">
            <a:off x="-882650" y="2330274"/>
            <a:ext cx="3644900" cy="773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2800" dirty="0"/>
              <a:t>Discussion Questions</a:t>
            </a:r>
          </a:p>
        </p:txBody>
      </p:sp>
    </p:spTree>
    <p:extLst>
      <p:ext uri="{BB962C8B-B14F-4D97-AF65-F5344CB8AC3E}">
        <p14:creationId xmlns:p14="http://schemas.microsoft.com/office/powerpoint/2010/main" val="4125904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DC542F3-AA9A-4E53-95FB-C8FACA4A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7"/>
            <a:ext cx="10356850" cy="77311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2800" dirty="0"/>
              <a:t>Automatic Deception Detection: Methods for Finding Fake News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D39EF23-8259-4878-8A2A-B65D50EAB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650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Linguistic Approaches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Liars structure their language strategically to avoid being detected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Deep syntax analysis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Word use is not enough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Semantic Analysis (91% accurate)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The article talks about a hotel’s pool. The hotel does not have a pool.</a:t>
            </a:r>
          </a:p>
          <a:p>
            <a:pPr>
              <a:lnSpc>
                <a:spcPct val="110000"/>
              </a:lnSpc>
            </a:pPr>
            <a:r>
              <a:rPr lang="en-US" dirty="0"/>
              <a:t>Network Approaches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Linked Data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Does the claim match other sources?</a:t>
            </a:r>
          </a:p>
          <a:p>
            <a:pPr>
              <a:lnSpc>
                <a:spcPct val="110000"/>
              </a:lnSpc>
            </a:pPr>
            <a:r>
              <a:rPr lang="en-US" dirty="0"/>
              <a:t>Tools should augment human judgement, not replace it.</a:t>
            </a:r>
          </a:p>
        </p:txBody>
      </p:sp>
    </p:spTree>
    <p:extLst>
      <p:ext uri="{BB962C8B-B14F-4D97-AF65-F5344CB8AC3E}">
        <p14:creationId xmlns:p14="http://schemas.microsoft.com/office/powerpoint/2010/main" val="231261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402ECB1-9ED3-4BFE-A005-839EFA73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7"/>
            <a:ext cx="10356850" cy="77311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2800" dirty="0"/>
              <a:t>Automatic Deception Detection: Methods for Finding Fake News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0BEAD4-9DBF-4A01-842C-24C259A28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136650"/>
            <a:ext cx="8782050" cy="50403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How might liars structure their language strategically to avoid being detected? Are you able to tell a lie well?</a:t>
            </a:r>
          </a:p>
          <a:p>
            <a:pPr>
              <a:lnSpc>
                <a:spcPct val="110000"/>
              </a:lnSpc>
            </a:pPr>
            <a:r>
              <a:rPr lang="en-US" dirty="0"/>
              <a:t>Tools should augment human judgement, not replace it.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contradicts Facebook’s claim that human judgement is too ambiguous. Is this still the case with Fake News Detection?</a:t>
            </a:r>
          </a:p>
          <a:p>
            <a:pPr>
              <a:lnSpc>
                <a:spcPct val="110000"/>
              </a:lnSpc>
            </a:pPr>
            <a:r>
              <a:rPr lang="en-US" dirty="0"/>
              <a:t>Where do you get the data for a linked network approach?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Is that data true and accurate?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A0FA3B-E896-4B66-B9B4-B6BFB9745734}"/>
              </a:ext>
            </a:extLst>
          </p:cNvPr>
          <p:cNvSpPr txBox="1">
            <a:spLocks/>
          </p:cNvSpPr>
          <p:nvPr/>
        </p:nvSpPr>
        <p:spPr>
          <a:xfrm rot="17576491">
            <a:off x="-882650" y="2330274"/>
            <a:ext cx="3644900" cy="773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2800" dirty="0"/>
              <a:t>Discussion Questions</a:t>
            </a:r>
          </a:p>
        </p:txBody>
      </p:sp>
    </p:spTree>
    <p:extLst>
      <p:ext uri="{BB962C8B-B14F-4D97-AF65-F5344CB8AC3E}">
        <p14:creationId xmlns:p14="http://schemas.microsoft.com/office/powerpoint/2010/main" val="401373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700"/>
            <a:ext cx="10515600" cy="46402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Facebook moderators tell of strict scrutiny and PTSD symptoms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The Impossible Job: Inside Facebook’s Struggle to Moderate Two Billion People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Moderator Engagement and Community Development in the Age of Algorithms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err="1"/>
              <a:t>FeedVis</a:t>
            </a:r>
            <a:r>
              <a:rPr lang="en-US" dirty="0"/>
              <a:t>: A Path for Exploring News Feed Curation Algorithms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Automatic Deception Detection: Methods for Finding Fake News</a:t>
            </a:r>
          </a:p>
        </p:txBody>
      </p:sp>
    </p:spTree>
    <p:extLst>
      <p:ext uri="{BB962C8B-B14F-4D97-AF65-F5344CB8AC3E}">
        <p14:creationId xmlns:p14="http://schemas.microsoft.com/office/powerpoint/2010/main" val="254158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DC542F3-AA9A-4E53-95FB-C8FACA4A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7"/>
            <a:ext cx="10356850" cy="77311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2800" dirty="0"/>
              <a:t>Facebook moderators tell of strict scrutiny and PTSD symptoms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D39EF23-8259-4878-8A2A-B65D50EAB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650"/>
            <a:ext cx="10515600" cy="50403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Facebook claims its contractors are being treated fairly, </a:t>
            </a:r>
            <a:br>
              <a:rPr lang="en-US" dirty="0"/>
            </a:br>
            <a:r>
              <a:rPr lang="en-US" dirty="0"/>
              <a:t>	but many reports of traumatic experiences.</a:t>
            </a:r>
          </a:p>
          <a:p>
            <a:pPr>
              <a:lnSpc>
                <a:spcPct val="110000"/>
              </a:lnSpc>
            </a:pPr>
            <a:r>
              <a:rPr lang="en-US" dirty="0"/>
              <a:t>$15/</a:t>
            </a:r>
            <a:r>
              <a:rPr lang="en-US" dirty="0" err="1"/>
              <a:t>hr</a:t>
            </a:r>
            <a:r>
              <a:rPr lang="en-US" dirty="0"/>
              <a:t>, Call Centre Conditions, Scheduled Breaks.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you are a fast-paced, high-accuracy worker with the ability to maintain confidentiality, then this job may be for you!</a:t>
            </a:r>
          </a:p>
          <a:p>
            <a:pPr>
              <a:lnSpc>
                <a:spcPct val="110000"/>
              </a:lnSpc>
            </a:pPr>
            <a:r>
              <a:rPr lang="en-US" dirty="0"/>
              <a:t>Suicidal Jokes, Conspiracy Theories, Stairwell Sex</a:t>
            </a:r>
          </a:p>
          <a:p>
            <a:r>
              <a:rPr lang="en-US" dirty="0"/>
              <a:t>Facebook requires ‘good facilities, wellness breaks, resiliency 	support’ for contractors. </a:t>
            </a:r>
          </a:p>
          <a:p>
            <a:r>
              <a:rPr lang="en-US" dirty="0"/>
              <a:t>Needs contractors – too much data</a:t>
            </a:r>
          </a:p>
          <a:p>
            <a:r>
              <a:rPr lang="en-US" dirty="0"/>
              <a:t>Whistleblower Hotline</a:t>
            </a:r>
          </a:p>
        </p:txBody>
      </p:sp>
    </p:spTree>
    <p:extLst>
      <p:ext uri="{BB962C8B-B14F-4D97-AF65-F5344CB8AC3E}">
        <p14:creationId xmlns:p14="http://schemas.microsoft.com/office/powerpoint/2010/main" val="5945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402ECB1-9ED3-4BFE-A005-839EFA73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7"/>
            <a:ext cx="10356850" cy="77311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2800" dirty="0"/>
              <a:t>Facebook moderators tell of strict scrutiny and PTSD symptoms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0BEAD4-9DBF-4A01-842C-24C259A28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136650"/>
            <a:ext cx="878205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How could Facebook minimize trauma exposure </a:t>
            </a:r>
            <a:br>
              <a:rPr lang="en-US" dirty="0"/>
            </a:br>
            <a:r>
              <a:rPr lang="en-US" dirty="0"/>
              <a:t>	for the ‘Partner Employees’?</a:t>
            </a:r>
          </a:p>
          <a:p>
            <a:pPr>
              <a:lnSpc>
                <a:spcPct val="110000"/>
              </a:lnSpc>
            </a:pPr>
            <a:r>
              <a:rPr lang="en-US" dirty="0"/>
              <a:t>Is Facebook responsible for the actions of private contractors?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Is a Whistleblower Hotline enough?</a:t>
            </a:r>
          </a:p>
          <a:p>
            <a:pPr>
              <a:lnSpc>
                <a:spcPct val="110000"/>
              </a:lnSpc>
            </a:pPr>
            <a:r>
              <a:rPr lang="en-US" dirty="0"/>
              <a:t>What about the call center conditions is bad?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Is it the pay ($15), the confidentiality, overly fast/hostile work environment?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How can they improve conditions?</a:t>
            </a:r>
          </a:p>
          <a:p>
            <a:pPr>
              <a:lnSpc>
                <a:spcPct val="110000"/>
              </a:lnSpc>
            </a:pPr>
            <a:r>
              <a:rPr lang="en-US" dirty="0"/>
              <a:t>How might Facebook use alternative moderation?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A0FA3B-E896-4B66-B9B4-B6BFB9745734}"/>
              </a:ext>
            </a:extLst>
          </p:cNvPr>
          <p:cNvSpPr txBox="1">
            <a:spLocks/>
          </p:cNvSpPr>
          <p:nvPr/>
        </p:nvSpPr>
        <p:spPr>
          <a:xfrm rot="17576491">
            <a:off x="-882650" y="2330274"/>
            <a:ext cx="3644900" cy="773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2800" dirty="0"/>
              <a:t>Discussion Questions</a:t>
            </a:r>
          </a:p>
        </p:txBody>
      </p:sp>
    </p:spTree>
    <p:extLst>
      <p:ext uri="{BB962C8B-B14F-4D97-AF65-F5344CB8AC3E}">
        <p14:creationId xmlns:p14="http://schemas.microsoft.com/office/powerpoint/2010/main" val="405558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5DB9FF6-B712-419A-9844-DC6CDC70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7"/>
            <a:ext cx="10356850" cy="77311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2800" dirty="0"/>
              <a:t>The Impossible Job: Inside Facebook’s Struggle to </a:t>
            </a:r>
            <a:br>
              <a:rPr lang="en-US" sz="2800" dirty="0"/>
            </a:br>
            <a:r>
              <a:rPr lang="en-US" sz="2800" dirty="0"/>
              <a:t>	Moderate Two Billion People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E2608A-3298-405D-985D-0F3B4D47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650"/>
            <a:ext cx="1051560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Facebook has been called too open and also too restrictive.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Allowing holocaust denial and fake news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Banning hate speech, bullying, porn, tasty chicken </a:t>
            </a:r>
            <a:r>
              <a:rPr lang="en-US" sz="2000" dirty="0" err="1"/>
              <a:t>restaraunts</a:t>
            </a:r>
            <a:r>
              <a:rPr lang="en-US" sz="2000" dirty="0"/>
              <a:t>…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Where does the line fall for sexual assault stories, harassment, and bullying?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They attempted judgement based moderation. 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(It wasn’t as successful)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Politicians don’t agree on rules, How does Facebook maintain peace (or not)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Reaction based decisions and policies.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Live streaming opens new gray-areas and difficult response times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How do you moderate this? What do you do if there’s a violation?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Building automated logic, but it’s not enough (at least yet or anytime soon)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Few moderators reach one year on the job.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1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2902360-8804-4FF3-A502-6FDF259A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7"/>
            <a:ext cx="10356850" cy="77311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2800" dirty="0"/>
              <a:t>The Impossible Job: Inside Facebook’s Struggle to </a:t>
            </a:r>
            <a:br>
              <a:rPr lang="en-US" sz="2800" dirty="0"/>
            </a:br>
            <a:r>
              <a:rPr lang="en-US" sz="2800" dirty="0"/>
              <a:t>	Moderate Two Billion People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D4EB8E-2748-4968-B059-7155F07E0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136650"/>
            <a:ext cx="898525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Does the media over sensationalize incorrect decisions?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Where does the line fall for sexual assault stories, harassment, and bullying?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Is a yes/no system actually better? Ticking the boxes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Is Facebook using this data to better decision-making, or are they using the data (A/B Testing) as a crutch?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How does Facebook make a unified decision matrix, if governments, media, and politicians can’t agree on a common set of rules?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Is reaction based decisions and policies doing enough?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Do people know the rules currently?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How do you moderate Live Streams? What do you do if there’s a violation?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FB manages their own moderation rules, what would happen if there’s government regulations instead?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2C9538A-2AE1-40B6-88DB-37BA0B7E1CCD}"/>
              </a:ext>
            </a:extLst>
          </p:cNvPr>
          <p:cNvSpPr txBox="1">
            <a:spLocks/>
          </p:cNvSpPr>
          <p:nvPr/>
        </p:nvSpPr>
        <p:spPr>
          <a:xfrm rot="17576491">
            <a:off x="-882650" y="2330274"/>
            <a:ext cx="3644900" cy="773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2800" dirty="0"/>
              <a:t>Discussion Questions</a:t>
            </a:r>
          </a:p>
        </p:txBody>
      </p:sp>
    </p:spTree>
    <p:extLst>
      <p:ext uri="{BB962C8B-B14F-4D97-AF65-F5344CB8AC3E}">
        <p14:creationId xmlns:p14="http://schemas.microsoft.com/office/powerpoint/2010/main" val="47106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DC542F3-AA9A-4E53-95FB-C8FACA4A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7"/>
            <a:ext cx="10356850" cy="77311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2800" dirty="0"/>
              <a:t>Facebook moderators tell of strict scrutiny and PTSD symptoms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D39EF23-8259-4878-8A2A-B65D50EAB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650"/>
            <a:ext cx="10515600" cy="50403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Facebook claims its contractors are being treated fairly, </a:t>
            </a:r>
            <a:br>
              <a:rPr lang="en-US" dirty="0"/>
            </a:br>
            <a:r>
              <a:rPr lang="en-US" dirty="0"/>
              <a:t>	but many reports of traumatic experiences.</a:t>
            </a:r>
          </a:p>
          <a:p>
            <a:pPr>
              <a:lnSpc>
                <a:spcPct val="110000"/>
              </a:lnSpc>
            </a:pPr>
            <a:r>
              <a:rPr lang="en-US" dirty="0"/>
              <a:t>$15/</a:t>
            </a:r>
            <a:r>
              <a:rPr lang="en-US" dirty="0" err="1"/>
              <a:t>hr</a:t>
            </a:r>
            <a:r>
              <a:rPr lang="en-US" dirty="0"/>
              <a:t>, Call Centre Conditions, Scheduled Breaks.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you are a fast-paced, high-accuracy worker with the ability to maintain confidentiality, then this job may be for you!</a:t>
            </a:r>
          </a:p>
          <a:p>
            <a:pPr>
              <a:lnSpc>
                <a:spcPct val="110000"/>
              </a:lnSpc>
            </a:pPr>
            <a:r>
              <a:rPr lang="en-US" dirty="0"/>
              <a:t>Suicidal Jokes, Conspiracy Theories, Stairwell Sex</a:t>
            </a:r>
          </a:p>
          <a:p>
            <a:r>
              <a:rPr lang="en-US" dirty="0"/>
              <a:t>Facebook requires ‘good facilities, wellness breaks, resiliency 	support’ for contractors. </a:t>
            </a:r>
          </a:p>
          <a:p>
            <a:r>
              <a:rPr lang="en-US" dirty="0"/>
              <a:t>Needs contractors – too much data</a:t>
            </a:r>
          </a:p>
          <a:p>
            <a:r>
              <a:rPr lang="en-US" dirty="0"/>
              <a:t>Whistleblower Hotline</a:t>
            </a:r>
          </a:p>
        </p:txBody>
      </p:sp>
    </p:spTree>
    <p:extLst>
      <p:ext uri="{BB962C8B-B14F-4D97-AF65-F5344CB8AC3E}">
        <p14:creationId xmlns:p14="http://schemas.microsoft.com/office/powerpoint/2010/main" val="186406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402ECB1-9ED3-4BFE-A005-839EFA73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7"/>
            <a:ext cx="10356850" cy="77311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2800" dirty="0"/>
              <a:t>Facebook moderators tell of strict scrutiny and PTSD symptoms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0BEAD4-9DBF-4A01-842C-24C259A28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136650"/>
            <a:ext cx="878205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How could Facebook minimize trauma exposure </a:t>
            </a:r>
            <a:br>
              <a:rPr lang="en-US" dirty="0"/>
            </a:br>
            <a:r>
              <a:rPr lang="en-US" dirty="0"/>
              <a:t>	for the ‘Partner Employees’?</a:t>
            </a:r>
          </a:p>
          <a:p>
            <a:pPr>
              <a:lnSpc>
                <a:spcPct val="110000"/>
              </a:lnSpc>
            </a:pPr>
            <a:r>
              <a:rPr lang="en-US" dirty="0"/>
              <a:t>Is Facebook responsible for the actions of private contractors?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Is a Whistleblower Hotline enough?</a:t>
            </a:r>
          </a:p>
          <a:p>
            <a:pPr>
              <a:lnSpc>
                <a:spcPct val="110000"/>
              </a:lnSpc>
            </a:pPr>
            <a:r>
              <a:rPr lang="en-US" dirty="0"/>
              <a:t>What about the call center conditions is bad?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Is it the pay ($15), the confidentiality, overly fast/hostile work environment?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How can they improve conditions?</a:t>
            </a:r>
          </a:p>
          <a:p>
            <a:pPr>
              <a:lnSpc>
                <a:spcPct val="110000"/>
              </a:lnSpc>
            </a:pPr>
            <a:r>
              <a:rPr lang="en-US" dirty="0"/>
              <a:t>How might Facebook use alternative moderation?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A0FA3B-E896-4B66-B9B4-B6BFB9745734}"/>
              </a:ext>
            </a:extLst>
          </p:cNvPr>
          <p:cNvSpPr txBox="1">
            <a:spLocks/>
          </p:cNvSpPr>
          <p:nvPr/>
        </p:nvSpPr>
        <p:spPr>
          <a:xfrm rot="17576491">
            <a:off x="-882650" y="2330274"/>
            <a:ext cx="3644900" cy="773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2800" dirty="0"/>
              <a:t>Discussion Questions</a:t>
            </a:r>
          </a:p>
        </p:txBody>
      </p:sp>
    </p:spTree>
    <p:extLst>
      <p:ext uri="{BB962C8B-B14F-4D97-AF65-F5344CB8AC3E}">
        <p14:creationId xmlns:p14="http://schemas.microsoft.com/office/powerpoint/2010/main" val="180833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B0F328F-381F-4865-AC07-92F3092C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7"/>
            <a:ext cx="10356850" cy="77311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2800" dirty="0"/>
              <a:t>Moderator Engagement and Community Development </a:t>
            </a:r>
            <a:br>
              <a:rPr lang="en-US" sz="2800" dirty="0"/>
            </a:br>
            <a:r>
              <a:rPr lang="en-US" sz="2800" dirty="0"/>
              <a:t>	in the Age of Algorithms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3B4C65-370D-4F60-855A-4FDA6A30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185"/>
            <a:ext cx="11353800" cy="513309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Wikipedia, Reddit, Twitch, Facebook Groups handle </a:t>
            </a:r>
            <a:br>
              <a:rPr lang="en-US" dirty="0"/>
            </a:br>
            <a:r>
              <a:rPr lang="en-US" dirty="0"/>
              <a:t>	moderation differently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Twitch is a dictatorship. Channel Owner has all power.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Reddit is hierarchical with communication and feeling of ownership</a:t>
            </a:r>
          </a:p>
          <a:p>
            <a:pPr>
              <a:lnSpc>
                <a:spcPct val="110000"/>
              </a:lnSpc>
            </a:pPr>
            <a:r>
              <a:rPr lang="en-US" dirty="0"/>
              <a:t>Automated tools are viewed differently (T18 – Tools stifle conversation)</a:t>
            </a:r>
          </a:p>
          <a:p>
            <a:pPr>
              <a:lnSpc>
                <a:spcPct val="110000"/>
              </a:lnSpc>
            </a:pPr>
            <a:r>
              <a:rPr lang="en-US" dirty="0"/>
              <a:t>Mods can be targeted in their offline lives, or experience burnout.</a:t>
            </a:r>
          </a:p>
          <a:p>
            <a:pPr>
              <a:lnSpc>
                <a:spcPct val="110000"/>
              </a:lnSpc>
            </a:pPr>
            <a:r>
              <a:rPr lang="en-US" dirty="0"/>
              <a:t>Disruptive Behaviors vs. Targeted Attacks vs. General Incivility</a:t>
            </a:r>
          </a:p>
          <a:p>
            <a:pPr>
              <a:lnSpc>
                <a:spcPct val="110000"/>
              </a:lnSpc>
            </a:pPr>
            <a:r>
              <a:rPr lang="en-US" dirty="0"/>
              <a:t>Rules are reactive. “If the rule is there, it’s because somebody broke it.”</a:t>
            </a:r>
          </a:p>
        </p:txBody>
      </p:sp>
    </p:spTree>
    <p:extLst>
      <p:ext uri="{BB962C8B-B14F-4D97-AF65-F5344CB8AC3E}">
        <p14:creationId xmlns:p14="http://schemas.microsoft.com/office/powerpoint/2010/main" val="365797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4694"/>
      </a:accent1>
      <a:accent2>
        <a:srgbClr val="23737C"/>
      </a:accent2>
      <a:accent3>
        <a:srgbClr val="489CAF"/>
      </a:accent3>
      <a:accent4>
        <a:srgbClr val="E2D02C"/>
      </a:accent4>
      <a:accent5>
        <a:srgbClr val="F26C6E"/>
      </a:accent5>
      <a:accent6>
        <a:srgbClr val="1F2938"/>
      </a:accent6>
      <a:hlink>
        <a:srgbClr val="0563C1"/>
      </a:hlink>
      <a:folHlink>
        <a:srgbClr val="954F72"/>
      </a:folHlink>
    </a:clrScheme>
    <a:fontScheme name="Custom 6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251335 - Earth Day presentation - NEW.potx" id="{C3E80765-548D-4612-87EB-864E2A43B7BB}" vid="{11494109-C9A0-4139-AF74-483738E83E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 Day presentation</Template>
  <TotalTime>81</TotalTime>
  <Words>857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Franklin Gothic Book</vt:lpstr>
      <vt:lpstr>Franklin Gothic Demi</vt:lpstr>
      <vt:lpstr>Wingdings</vt:lpstr>
      <vt:lpstr>Office Theme</vt:lpstr>
      <vt:lpstr>Content Moderation</vt:lpstr>
      <vt:lpstr>Papers</vt:lpstr>
      <vt:lpstr>Facebook moderators tell of strict scrutiny and PTSD symptoms</vt:lpstr>
      <vt:lpstr>Facebook moderators tell of strict scrutiny and PTSD symptoms</vt:lpstr>
      <vt:lpstr>The Impossible Job: Inside Facebook’s Struggle to   Moderate Two Billion People</vt:lpstr>
      <vt:lpstr>The Impossible Job: Inside Facebook’s Struggle to   Moderate Two Billion People</vt:lpstr>
      <vt:lpstr>Facebook moderators tell of strict scrutiny and PTSD symptoms</vt:lpstr>
      <vt:lpstr>Facebook moderators tell of strict scrutiny and PTSD symptoms</vt:lpstr>
      <vt:lpstr>Moderator Engagement and Community Development   in the Age of Algorithms</vt:lpstr>
      <vt:lpstr>Moderator Engagement and Community Development   in the Age of Algorithms</vt:lpstr>
      <vt:lpstr>FeedVis: A Path for Exploring News Feed Curation Algorithms</vt:lpstr>
      <vt:lpstr>FeedVis: A Path for Exploring News Feed Curation Algorithms</vt:lpstr>
      <vt:lpstr>Automatic Deception Detection: Methods for Finding Fake News</vt:lpstr>
      <vt:lpstr>Automatic Deception Detection: Methods for Finding Fake News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Moderation</dc:title>
  <dc:creator>Eppinger, Benjamin David</dc:creator>
  <cp:lastModifiedBy>Eppinger, Benjamin David</cp:lastModifiedBy>
  <cp:revision>7</cp:revision>
  <dcterms:created xsi:type="dcterms:W3CDTF">2019-04-01T04:13:38Z</dcterms:created>
  <dcterms:modified xsi:type="dcterms:W3CDTF">2019-04-01T05:34:50Z</dcterms:modified>
</cp:coreProperties>
</file>