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57" r:id="rId4"/>
    <p:sldId id="273" r:id="rId5"/>
    <p:sldId id="286" r:id="rId6"/>
    <p:sldId id="274" r:id="rId7"/>
    <p:sldId id="275" r:id="rId8"/>
    <p:sldId id="276" r:id="rId9"/>
    <p:sldId id="277" r:id="rId10"/>
    <p:sldId id="278" r:id="rId11"/>
    <p:sldId id="280" r:id="rId12"/>
    <p:sldId id="281" r:id="rId13"/>
    <p:sldId id="282" r:id="rId14"/>
    <p:sldId id="287" r:id="rId15"/>
    <p:sldId id="288" r:id="rId16"/>
    <p:sldId id="289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40"/>
    <p:restoredTop sz="86433"/>
  </p:normalViewPr>
  <p:slideViewPr>
    <p:cSldViewPr snapToGrid="0" snapToObjects="1">
      <p:cViewPr>
        <p:scale>
          <a:sx n="94" d="100"/>
          <a:sy n="94" d="100"/>
        </p:scale>
        <p:origin x="144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9F0C-7E0B-B745-88D7-3EE4112F1BB6}" type="doc">
      <dgm:prSet loTypeId="urn:microsoft.com/office/officeart/2005/8/layout/hProcess10" loCatId="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D209F14B-114D-4C45-8E7C-CB584623D066}">
      <dgm:prSet phldrT="[Text]" phldr="1" custT="1"/>
      <dgm:spPr/>
      <dgm:t>
        <a:bodyPr/>
        <a:lstStyle/>
        <a:p>
          <a:endParaRPr lang="en-US" sz="300" dirty="0"/>
        </a:p>
      </dgm:t>
    </dgm:pt>
    <dgm:pt modelId="{5B14DCCE-9AC5-2543-9F3B-5E3A377F84EA}" type="parTrans" cxnId="{91487E4C-A625-5845-A81A-29B8FD23BE64}">
      <dgm:prSet/>
      <dgm:spPr/>
      <dgm:t>
        <a:bodyPr/>
        <a:lstStyle/>
        <a:p>
          <a:endParaRPr lang="en-US"/>
        </a:p>
      </dgm:t>
    </dgm:pt>
    <dgm:pt modelId="{7D1C4616-EBC9-6E44-ABEB-023F851137B6}" type="sibTrans" cxnId="{91487E4C-A625-5845-A81A-29B8FD23BE64}">
      <dgm:prSet/>
      <dgm:spPr/>
      <dgm:t>
        <a:bodyPr/>
        <a:lstStyle/>
        <a:p>
          <a:endParaRPr lang="en-US" dirty="0"/>
        </a:p>
      </dgm:t>
    </dgm:pt>
    <dgm:pt modelId="{DCC9627F-39B0-A943-85D0-FF1A05A05226}">
      <dgm:prSet phldrT="[Text]" phldr="1" custT="1"/>
      <dgm:spPr/>
      <dgm:t>
        <a:bodyPr/>
        <a:lstStyle/>
        <a:p>
          <a:endParaRPr lang="en-US" sz="100" dirty="0"/>
        </a:p>
      </dgm:t>
    </dgm:pt>
    <dgm:pt modelId="{485F734F-C8D5-2E4D-95C9-724F5C25447E}" type="parTrans" cxnId="{DBFF91E0-DCBD-DA4A-BE9C-1EC91EB72C81}">
      <dgm:prSet/>
      <dgm:spPr/>
      <dgm:t>
        <a:bodyPr/>
        <a:lstStyle/>
        <a:p>
          <a:endParaRPr lang="en-US"/>
        </a:p>
      </dgm:t>
    </dgm:pt>
    <dgm:pt modelId="{A6192826-4955-5341-B934-C5094CF70E79}" type="sibTrans" cxnId="{DBFF91E0-DCBD-DA4A-BE9C-1EC91EB72C81}">
      <dgm:prSet/>
      <dgm:spPr/>
      <dgm:t>
        <a:bodyPr/>
        <a:lstStyle/>
        <a:p>
          <a:endParaRPr lang="en-US" dirty="0"/>
        </a:p>
      </dgm:t>
    </dgm:pt>
    <dgm:pt modelId="{BC213EEB-B4B4-AE44-AB24-6FE9B2941691}">
      <dgm:prSet phldrT="[Text]" custT="1"/>
      <dgm:spPr/>
      <dgm:t>
        <a:bodyPr/>
        <a:lstStyle/>
        <a:p>
          <a:r>
            <a:rPr lang="en-US" sz="2400" dirty="0"/>
            <a:t>Minimalistic Documentation</a:t>
          </a:r>
        </a:p>
      </dgm:t>
    </dgm:pt>
    <dgm:pt modelId="{EFEF4507-9D9E-C84A-90CA-758BBBBC3835}" type="parTrans" cxnId="{A0A6B3FA-ACEF-1045-A60D-D3A7B5A2B19D}">
      <dgm:prSet/>
      <dgm:spPr/>
      <dgm:t>
        <a:bodyPr/>
        <a:lstStyle/>
        <a:p>
          <a:endParaRPr lang="en-US"/>
        </a:p>
      </dgm:t>
    </dgm:pt>
    <dgm:pt modelId="{A3068628-C3DF-0949-BF59-F1F7BAFA6571}" type="sibTrans" cxnId="{A0A6B3FA-ACEF-1045-A60D-D3A7B5A2B19D}">
      <dgm:prSet/>
      <dgm:spPr/>
      <dgm:t>
        <a:bodyPr/>
        <a:lstStyle/>
        <a:p>
          <a:endParaRPr lang="en-US"/>
        </a:p>
      </dgm:t>
    </dgm:pt>
    <dgm:pt modelId="{0A7FB651-FEC3-2942-AE21-1EFD3FA0BCB7}">
      <dgm:prSet phldrT="[Text]" custT="1"/>
      <dgm:spPr/>
      <dgm:t>
        <a:bodyPr/>
        <a:lstStyle/>
        <a:p>
          <a:r>
            <a:rPr lang="en-US" sz="2400" dirty="0"/>
            <a:t>Types of Development Resources</a:t>
          </a:r>
        </a:p>
      </dgm:t>
    </dgm:pt>
    <dgm:pt modelId="{711C30D1-AFC3-354A-92CD-C221A1021DCB}" type="parTrans" cxnId="{EE92F970-768F-7D43-BEE0-B15896449890}">
      <dgm:prSet/>
      <dgm:spPr/>
      <dgm:t>
        <a:bodyPr/>
        <a:lstStyle/>
        <a:p>
          <a:endParaRPr lang="en-US"/>
        </a:p>
      </dgm:t>
    </dgm:pt>
    <dgm:pt modelId="{5CF19C95-00A2-2F45-BFE9-FCE9CADEC1EE}" type="sibTrans" cxnId="{EE92F970-768F-7D43-BEE0-B15896449890}">
      <dgm:prSet/>
      <dgm:spPr/>
      <dgm:t>
        <a:bodyPr/>
        <a:lstStyle/>
        <a:p>
          <a:endParaRPr lang="en-US"/>
        </a:p>
      </dgm:t>
    </dgm:pt>
    <dgm:pt modelId="{AB2C6A1D-EC39-514D-913C-9BC345A8940F}">
      <dgm:prSet phldrT="[Text]" phldr="1" custT="1"/>
      <dgm:spPr/>
      <dgm:t>
        <a:bodyPr/>
        <a:lstStyle/>
        <a:p>
          <a:endParaRPr lang="en-US" sz="100" dirty="0"/>
        </a:p>
      </dgm:t>
    </dgm:pt>
    <dgm:pt modelId="{2213CC71-EC1A-4940-8C87-26E696CBE190}" type="parTrans" cxnId="{25674FBA-2A1C-5641-B09A-8093291DD5F2}">
      <dgm:prSet/>
      <dgm:spPr/>
      <dgm:t>
        <a:bodyPr/>
        <a:lstStyle/>
        <a:p>
          <a:endParaRPr lang="en-US"/>
        </a:p>
      </dgm:t>
    </dgm:pt>
    <dgm:pt modelId="{EC5450BA-697A-4745-AF3B-7142C15056CE}" type="sibTrans" cxnId="{25674FBA-2A1C-5641-B09A-8093291DD5F2}">
      <dgm:prSet/>
      <dgm:spPr/>
      <dgm:t>
        <a:bodyPr/>
        <a:lstStyle/>
        <a:p>
          <a:endParaRPr lang="en-US"/>
        </a:p>
      </dgm:t>
    </dgm:pt>
    <dgm:pt modelId="{55E1C0D1-566E-454F-A50D-BE0012F2383A}">
      <dgm:prSet phldrT="[Text]" custT="1"/>
      <dgm:spPr/>
      <dgm:t>
        <a:bodyPr/>
        <a:lstStyle/>
        <a:p>
          <a:r>
            <a:rPr lang="en-US" sz="2400" dirty="0"/>
            <a:t>Cognitive Maps</a:t>
          </a:r>
        </a:p>
      </dgm:t>
    </dgm:pt>
    <dgm:pt modelId="{CDA53686-4524-6F4A-8639-C4F1410222EE}" type="sibTrans" cxnId="{F92F0842-CD7E-8547-A08F-79C49CA74826}">
      <dgm:prSet/>
      <dgm:spPr/>
      <dgm:t>
        <a:bodyPr/>
        <a:lstStyle/>
        <a:p>
          <a:endParaRPr lang="en-US"/>
        </a:p>
      </dgm:t>
    </dgm:pt>
    <dgm:pt modelId="{802DA750-C0A2-2D4D-B713-026A53392F86}" type="parTrans" cxnId="{F92F0842-CD7E-8547-A08F-79C49CA74826}">
      <dgm:prSet/>
      <dgm:spPr/>
      <dgm:t>
        <a:bodyPr/>
        <a:lstStyle/>
        <a:p>
          <a:endParaRPr lang="en-US"/>
        </a:p>
      </dgm:t>
    </dgm:pt>
    <dgm:pt modelId="{026F8FA8-0238-EF4A-ABA2-D5188B8D4C3E}">
      <dgm:prSet phldrT="[Text]" custT="1"/>
      <dgm:spPr/>
      <dgm:t>
        <a:bodyPr/>
        <a:lstStyle/>
        <a:p>
          <a:r>
            <a:rPr lang="en-US" sz="2400" dirty="0"/>
            <a:t>Constructivism</a:t>
          </a:r>
        </a:p>
      </dgm:t>
    </dgm:pt>
    <dgm:pt modelId="{AFDBA976-F6C4-514A-AB69-3638CCF2DC6D}" type="sibTrans" cxnId="{E8F4FFEC-FD6C-3D42-BDA8-05CCF0C2D06D}">
      <dgm:prSet/>
      <dgm:spPr/>
      <dgm:t>
        <a:bodyPr/>
        <a:lstStyle/>
        <a:p>
          <a:endParaRPr lang="en-US"/>
        </a:p>
      </dgm:t>
    </dgm:pt>
    <dgm:pt modelId="{71996617-BE7B-204F-8DA1-EFD264947C94}" type="parTrans" cxnId="{E8F4FFEC-FD6C-3D42-BDA8-05CCF0C2D06D}">
      <dgm:prSet/>
      <dgm:spPr/>
      <dgm:t>
        <a:bodyPr/>
        <a:lstStyle/>
        <a:p>
          <a:endParaRPr lang="en-US"/>
        </a:p>
      </dgm:t>
    </dgm:pt>
    <dgm:pt modelId="{DF192C04-FDB2-CA40-8807-50D2FEFFF9B5}">
      <dgm:prSet phldrT="[Text]" custT="1"/>
      <dgm:spPr/>
      <dgm:t>
        <a:bodyPr/>
        <a:lstStyle/>
        <a:p>
          <a:r>
            <a:rPr lang="en-US" sz="2400" dirty="0"/>
            <a:t>Bootstrapping Knowledge</a:t>
          </a:r>
        </a:p>
      </dgm:t>
    </dgm:pt>
    <dgm:pt modelId="{BA54E807-8527-3040-8DED-B8EEBC999E8A}" type="parTrans" cxnId="{9C28FD7C-CA83-964F-BE58-CBD7176F3327}">
      <dgm:prSet/>
      <dgm:spPr/>
      <dgm:t>
        <a:bodyPr/>
        <a:lstStyle/>
        <a:p>
          <a:endParaRPr lang="en-US"/>
        </a:p>
      </dgm:t>
    </dgm:pt>
    <dgm:pt modelId="{D3979C92-58DB-E440-862A-39D791DE4C26}" type="sibTrans" cxnId="{9C28FD7C-CA83-964F-BE58-CBD7176F3327}">
      <dgm:prSet/>
      <dgm:spPr/>
      <dgm:t>
        <a:bodyPr/>
        <a:lstStyle/>
        <a:p>
          <a:endParaRPr lang="en-US"/>
        </a:p>
      </dgm:t>
    </dgm:pt>
    <dgm:pt modelId="{BA2ECECE-ADDD-094F-B8F1-E4540D1B5C7C}">
      <dgm:prSet phldrT="[Text]" custT="1"/>
      <dgm:spPr/>
      <dgm:t>
        <a:bodyPr/>
        <a:lstStyle/>
        <a:p>
          <a:r>
            <a:rPr lang="en-US" sz="2400" dirty="0"/>
            <a:t>Tools for Development</a:t>
          </a:r>
        </a:p>
      </dgm:t>
    </dgm:pt>
    <dgm:pt modelId="{F264A193-6AC3-5F4C-8082-2308F28A2733}" type="sibTrans" cxnId="{A0CF0B81-425D-624C-8ADE-72574A3DD3B1}">
      <dgm:prSet/>
      <dgm:spPr/>
      <dgm:t>
        <a:bodyPr/>
        <a:lstStyle/>
        <a:p>
          <a:endParaRPr lang="en-US"/>
        </a:p>
      </dgm:t>
    </dgm:pt>
    <dgm:pt modelId="{2A9D68B3-4D14-6B42-8FF1-3E38CBE3660D}" type="parTrans" cxnId="{A0CF0B81-425D-624C-8ADE-72574A3DD3B1}">
      <dgm:prSet/>
      <dgm:spPr/>
      <dgm:t>
        <a:bodyPr/>
        <a:lstStyle/>
        <a:p>
          <a:endParaRPr lang="en-US"/>
        </a:p>
      </dgm:t>
    </dgm:pt>
    <dgm:pt modelId="{BF125C91-96BA-004D-AECC-CCA82589DD65}">
      <dgm:prSet phldrT="[Text]" custT="1"/>
      <dgm:spPr/>
      <dgm:t>
        <a:bodyPr/>
        <a:lstStyle/>
        <a:p>
          <a:r>
            <a:rPr lang="en-US" sz="2400" dirty="0"/>
            <a:t>Error Types</a:t>
          </a:r>
        </a:p>
      </dgm:t>
    </dgm:pt>
    <dgm:pt modelId="{E6FBC709-FFDE-9F45-B73A-617271147E97}" type="parTrans" cxnId="{DDE17E94-F5A9-CC4C-9358-A09D53E0E560}">
      <dgm:prSet/>
      <dgm:spPr/>
      <dgm:t>
        <a:bodyPr/>
        <a:lstStyle/>
        <a:p>
          <a:endParaRPr lang="en-US"/>
        </a:p>
      </dgm:t>
    </dgm:pt>
    <dgm:pt modelId="{5A5E016E-037C-2949-9AD6-C6826E44F18A}" type="sibTrans" cxnId="{DDE17E94-F5A9-CC4C-9358-A09D53E0E560}">
      <dgm:prSet/>
      <dgm:spPr/>
      <dgm:t>
        <a:bodyPr/>
        <a:lstStyle/>
        <a:p>
          <a:endParaRPr lang="en-US"/>
        </a:p>
      </dgm:t>
    </dgm:pt>
    <dgm:pt modelId="{6C47871B-F61D-5141-BFB7-EF7FB6B99763}" type="pres">
      <dgm:prSet presAssocID="{E9229F0C-7E0B-B745-88D7-3EE4112F1BB6}" presName="Name0" presStyleCnt="0">
        <dgm:presLayoutVars>
          <dgm:dir/>
          <dgm:resizeHandles val="exact"/>
        </dgm:presLayoutVars>
      </dgm:prSet>
      <dgm:spPr/>
    </dgm:pt>
    <dgm:pt modelId="{19522CAB-E7BF-0D44-A334-C595053D83FE}" type="pres">
      <dgm:prSet presAssocID="{D209F14B-114D-4C45-8E7C-CB584623D066}" presName="composite" presStyleCnt="0"/>
      <dgm:spPr/>
    </dgm:pt>
    <dgm:pt modelId="{C9A79624-9CC1-1A45-838E-E9AE78096137}" type="pres">
      <dgm:prSet presAssocID="{D209F14B-114D-4C45-8E7C-CB584623D066}" presName="imagSh" presStyleLbl="bgImgPlace1" presStyleIdx="0" presStyleCnt="3" custScaleX="142542"/>
      <dgm:spPr/>
    </dgm:pt>
    <dgm:pt modelId="{AAC9E704-938C-B141-A973-368D7FDEE68D}" type="pres">
      <dgm:prSet presAssocID="{D209F14B-114D-4C45-8E7C-CB584623D066}" presName="txNode" presStyleLbl="node1" presStyleIdx="0" presStyleCnt="3" custScaleX="133872" custLinFactNeighborX="6480" custLinFactNeighborY="1767">
        <dgm:presLayoutVars>
          <dgm:bulletEnabled val="1"/>
        </dgm:presLayoutVars>
      </dgm:prSet>
      <dgm:spPr/>
    </dgm:pt>
    <dgm:pt modelId="{FBB24DAD-AB22-1949-B7D6-99E6DF8EFF89}" type="pres">
      <dgm:prSet presAssocID="{7D1C4616-EBC9-6E44-ABEB-023F851137B6}" presName="sibTrans" presStyleLbl="sibTrans2D1" presStyleIdx="0" presStyleCnt="2"/>
      <dgm:spPr/>
    </dgm:pt>
    <dgm:pt modelId="{B940C6A7-EFC1-3146-89A9-C4DC40D7CBBF}" type="pres">
      <dgm:prSet presAssocID="{7D1C4616-EBC9-6E44-ABEB-023F851137B6}" presName="connTx" presStyleLbl="sibTrans2D1" presStyleIdx="0" presStyleCnt="2"/>
      <dgm:spPr/>
    </dgm:pt>
    <dgm:pt modelId="{2338AF95-FE1D-EE4A-9C1A-4E2162172E03}" type="pres">
      <dgm:prSet presAssocID="{DCC9627F-39B0-A943-85D0-FF1A05A05226}" presName="composite" presStyleCnt="0"/>
      <dgm:spPr/>
    </dgm:pt>
    <dgm:pt modelId="{D77A6366-6C22-9D41-84E1-FE38EF758643}" type="pres">
      <dgm:prSet presAssocID="{DCC9627F-39B0-A943-85D0-FF1A05A05226}" presName="imagSh" presStyleLbl="bgImgPlace1" presStyleIdx="1" presStyleCnt="3" custScaleX="142542"/>
      <dgm:spPr/>
    </dgm:pt>
    <dgm:pt modelId="{A0D56642-B4A0-9142-A158-CA7D93054118}" type="pres">
      <dgm:prSet presAssocID="{DCC9627F-39B0-A943-85D0-FF1A05A05226}" presName="txNode" presStyleLbl="node1" presStyleIdx="1" presStyleCnt="3" custScaleX="133872">
        <dgm:presLayoutVars>
          <dgm:bulletEnabled val="1"/>
        </dgm:presLayoutVars>
      </dgm:prSet>
      <dgm:spPr/>
    </dgm:pt>
    <dgm:pt modelId="{0F6FB02C-4BA6-BE40-A5AA-5B5D177921F1}" type="pres">
      <dgm:prSet presAssocID="{A6192826-4955-5341-B934-C5094CF70E79}" presName="sibTrans" presStyleLbl="sibTrans2D1" presStyleIdx="1" presStyleCnt="2"/>
      <dgm:spPr/>
    </dgm:pt>
    <dgm:pt modelId="{DBF472D3-E47F-0549-8A7A-1188A39C6EA1}" type="pres">
      <dgm:prSet presAssocID="{A6192826-4955-5341-B934-C5094CF70E79}" presName="connTx" presStyleLbl="sibTrans2D1" presStyleIdx="1" presStyleCnt="2"/>
      <dgm:spPr/>
    </dgm:pt>
    <dgm:pt modelId="{84AA4FF9-4255-E14D-87BD-55AC16CB52B9}" type="pres">
      <dgm:prSet presAssocID="{AB2C6A1D-EC39-514D-913C-9BC345A8940F}" presName="composite" presStyleCnt="0"/>
      <dgm:spPr/>
    </dgm:pt>
    <dgm:pt modelId="{EE179E96-8491-7E42-B970-F4CCE6EBE120}" type="pres">
      <dgm:prSet presAssocID="{AB2C6A1D-EC39-514D-913C-9BC345A8940F}" presName="imagSh" presStyleLbl="bgImgPlace1" presStyleIdx="2" presStyleCnt="3" custScaleX="142542"/>
      <dgm:spPr/>
    </dgm:pt>
    <dgm:pt modelId="{46E704F5-CC17-A24E-BEC8-4A548C0920F6}" type="pres">
      <dgm:prSet presAssocID="{AB2C6A1D-EC39-514D-913C-9BC345A8940F}" presName="txNode" presStyleLbl="node1" presStyleIdx="2" presStyleCnt="3" custScaleX="133872">
        <dgm:presLayoutVars>
          <dgm:bulletEnabled val="1"/>
        </dgm:presLayoutVars>
      </dgm:prSet>
      <dgm:spPr/>
    </dgm:pt>
  </dgm:ptLst>
  <dgm:cxnLst>
    <dgm:cxn modelId="{29012310-ECF3-9742-8DAA-178EA45D4C70}" type="presOf" srcId="{55E1C0D1-566E-454F-A50D-BE0012F2383A}" destId="{AAC9E704-938C-B141-A973-368D7FDEE68D}" srcOrd="0" destOrd="2" presId="urn:microsoft.com/office/officeart/2005/8/layout/hProcess10"/>
    <dgm:cxn modelId="{B12E251A-8D70-D140-8245-E0CAC42F0E36}" type="presOf" srcId="{D209F14B-114D-4C45-8E7C-CB584623D066}" destId="{AAC9E704-938C-B141-A973-368D7FDEE68D}" srcOrd="0" destOrd="0" presId="urn:microsoft.com/office/officeart/2005/8/layout/hProcess10"/>
    <dgm:cxn modelId="{E8509829-2875-644D-9579-0BBFDA64C71D}" type="presOf" srcId="{026F8FA8-0238-EF4A-ABA2-D5188B8D4C3E}" destId="{AAC9E704-938C-B141-A973-368D7FDEE68D}" srcOrd="0" destOrd="1" presId="urn:microsoft.com/office/officeart/2005/8/layout/hProcess10"/>
    <dgm:cxn modelId="{7EE16C2B-878F-5C41-9151-79F8D7F7FA32}" type="presOf" srcId="{AB2C6A1D-EC39-514D-913C-9BC345A8940F}" destId="{46E704F5-CC17-A24E-BEC8-4A548C0920F6}" srcOrd="0" destOrd="0" presId="urn:microsoft.com/office/officeart/2005/8/layout/hProcess10"/>
    <dgm:cxn modelId="{1FDDFE33-22AB-0C41-9109-797B598CBA99}" type="presOf" srcId="{A6192826-4955-5341-B934-C5094CF70E79}" destId="{DBF472D3-E47F-0549-8A7A-1188A39C6EA1}" srcOrd="1" destOrd="0" presId="urn:microsoft.com/office/officeart/2005/8/layout/hProcess10"/>
    <dgm:cxn modelId="{FE136C5E-20E3-8C4E-B764-29E043093926}" type="presOf" srcId="{7D1C4616-EBC9-6E44-ABEB-023F851137B6}" destId="{B940C6A7-EFC1-3146-89A9-C4DC40D7CBBF}" srcOrd="1" destOrd="0" presId="urn:microsoft.com/office/officeart/2005/8/layout/hProcess10"/>
    <dgm:cxn modelId="{A37D6E60-E658-1D4B-92E8-F358D311071B}" type="presOf" srcId="{7D1C4616-EBC9-6E44-ABEB-023F851137B6}" destId="{FBB24DAD-AB22-1949-B7D6-99E6DF8EFF89}" srcOrd="0" destOrd="0" presId="urn:microsoft.com/office/officeart/2005/8/layout/hProcess10"/>
    <dgm:cxn modelId="{F92F0842-CD7E-8547-A08F-79C49CA74826}" srcId="{D209F14B-114D-4C45-8E7C-CB584623D066}" destId="{55E1C0D1-566E-454F-A50D-BE0012F2383A}" srcOrd="1" destOrd="0" parTransId="{802DA750-C0A2-2D4D-B713-026A53392F86}" sibTransId="{CDA53686-4524-6F4A-8639-C4F1410222EE}"/>
    <dgm:cxn modelId="{91487E4C-A625-5845-A81A-29B8FD23BE64}" srcId="{E9229F0C-7E0B-B745-88D7-3EE4112F1BB6}" destId="{D209F14B-114D-4C45-8E7C-CB584623D066}" srcOrd="0" destOrd="0" parTransId="{5B14DCCE-9AC5-2543-9F3B-5E3A377F84EA}" sibTransId="{7D1C4616-EBC9-6E44-ABEB-023F851137B6}"/>
    <dgm:cxn modelId="{EE92F970-768F-7D43-BEE0-B15896449890}" srcId="{DCC9627F-39B0-A943-85D0-FF1A05A05226}" destId="{0A7FB651-FEC3-2942-AE21-1EFD3FA0BCB7}" srcOrd="1" destOrd="0" parTransId="{711C30D1-AFC3-354A-92CD-C221A1021DCB}" sibTransId="{5CF19C95-00A2-2F45-BFE9-FCE9CADEC1EE}"/>
    <dgm:cxn modelId="{A2F83454-7111-484E-A02B-5877663F5501}" type="presOf" srcId="{E9229F0C-7E0B-B745-88D7-3EE4112F1BB6}" destId="{6C47871B-F61D-5141-BFB7-EF7FB6B99763}" srcOrd="0" destOrd="0" presId="urn:microsoft.com/office/officeart/2005/8/layout/hProcess10"/>
    <dgm:cxn modelId="{9C28FD7C-CA83-964F-BE58-CBD7176F3327}" srcId="{D209F14B-114D-4C45-8E7C-CB584623D066}" destId="{DF192C04-FDB2-CA40-8807-50D2FEFFF9B5}" srcOrd="2" destOrd="0" parTransId="{BA54E807-8527-3040-8DED-B8EEBC999E8A}" sibTransId="{D3979C92-58DB-E440-862A-39D791DE4C26}"/>
    <dgm:cxn modelId="{A0CF0B81-425D-624C-8ADE-72574A3DD3B1}" srcId="{AB2C6A1D-EC39-514D-913C-9BC345A8940F}" destId="{BA2ECECE-ADDD-094F-B8F1-E4540D1B5C7C}" srcOrd="0" destOrd="0" parTransId="{2A9D68B3-4D14-6B42-8FF1-3E38CBE3660D}" sibTransId="{F264A193-6AC3-5F4C-8082-2308F28A2733}"/>
    <dgm:cxn modelId="{EA433886-4F83-844C-84B5-0CA0426C9EDD}" type="presOf" srcId="{BC213EEB-B4B4-AE44-AB24-6FE9B2941691}" destId="{A0D56642-B4A0-9142-A158-CA7D93054118}" srcOrd="0" destOrd="1" presId="urn:microsoft.com/office/officeart/2005/8/layout/hProcess10"/>
    <dgm:cxn modelId="{DDE17E94-F5A9-CC4C-9358-A09D53E0E560}" srcId="{AB2C6A1D-EC39-514D-913C-9BC345A8940F}" destId="{BF125C91-96BA-004D-AECC-CCA82589DD65}" srcOrd="1" destOrd="0" parTransId="{E6FBC709-FFDE-9F45-B73A-617271147E97}" sibTransId="{5A5E016E-037C-2949-9AD6-C6826E44F18A}"/>
    <dgm:cxn modelId="{A8AEE09B-46D9-7445-9C69-4965441579B3}" type="presOf" srcId="{0A7FB651-FEC3-2942-AE21-1EFD3FA0BCB7}" destId="{A0D56642-B4A0-9142-A158-CA7D93054118}" srcOrd="0" destOrd="2" presId="urn:microsoft.com/office/officeart/2005/8/layout/hProcess10"/>
    <dgm:cxn modelId="{739324AA-8D40-3F44-8B6C-FA4FEB776F0F}" type="presOf" srcId="{DF192C04-FDB2-CA40-8807-50D2FEFFF9B5}" destId="{AAC9E704-938C-B141-A973-368D7FDEE68D}" srcOrd="0" destOrd="3" presId="urn:microsoft.com/office/officeart/2005/8/layout/hProcess10"/>
    <dgm:cxn modelId="{25674FBA-2A1C-5641-B09A-8093291DD5F2}" srcId="{E9229F0C-7E0B-B745-88D7-3EE4112F1BB6}" destId="{AB2C6A1D-EC39-514D-913C-9BC345A8940F}" srcOrd="2" destOrd="0" parTransId="{2213CC71-EC1A-4940-8C87-26E696CBE190}" sibTransId="{EC5450BA-697A-4745-AF3B-7142C15056CE}"/>
    <dgm:cxn modelId="{AEDFA8BF-F9A8-D948-9F40-D889CA54ADE4}" type="presOf" srcId="{BF125C91-96BA-004D-AECC-CCA82589DD65}" destId="{46E704F5-CC17-A24E-BEC8-4A548C0920F6}" srcOrd="0" destOrd="2" presId="urn:microsoft.com/office/officeart/2005/8/layout/hProcess10"/>
    <dgm:cxn modelId="{FAF4B0C7-A131-1A4A-AFE0-EDA98075F628}" type="presOf" srcId="{A6192826-4955-5341-B934-C5094CF70E79}" destId="{0F6FB02C-4BA6-BE40-A5AA-5B5D177921F1}" srcOrd="0" destOrd="0" presId="urn:microsoft.com/office/officeart/2005/8/layout/hProcess10"/>
    <dgm:cxn modelId="{DBFF91E0-DCBD-DA4A-BE9C-1EC91EB72C81}" srcId="{E9229F0C-7E0B-B745-88D7-3EE4112F1BB6}" destId="{DCC9627F-39B0-A943-85D0-FF1A05A05226}" srcOrd="1" destOrd="0" parTransId="{485F734F-C8D5-2E4D-95C9-724F5C25447E}" sibTransId="{A6192826-4955-5341-B934-C5094CF70E79}"/>
    <dgm:cxn modelId="{03604BE3-5B35-A64C-A1C4-325005AE4124}" type="presOf" srcId="{DCC9627F-39B0-A943-85D0-FF1A05A05226}" destId="{A0D56642-B4A0-9142-A158-CA7D93054118}" srcOrd="0" destOrd="0" presId="urn:microsoft.com/office/officeart/2005/8/layout/hProcess10"/>
    <dgm:cxn modelId="{EEB863E5-26E9-874C-880F-A434864A563C}" type="presOf" srcId="{BA2ECECE-ADDD-094F-B8F1-E4540D1B5C7C}" destId="{46E704F5-CC17-A24E-BEC8-4A548C0920F6}" srcOrd="0" destOrd="1" presId="urn:microsoft.com/office/officeart/2005/8/layout/hProcess10"/>
    <dgm:cxn modelId="{E8F4FFEC-FD6C-3D42-BDA8-05CCF0C2D06D}" srcId="{D209F14B-114D-4C45-8E7C-CB584623D066}" destId="{026F8FA8-0238-EF4A-ABA2-D5188B8D4C3E}" srcOrd="0" destOrd="0" parTransId="{71996617-BE7B-204F-8DA1-EFD264947C94}" sibTransId="{AFDBA976-F6C4-514A-AB69-3638CCF2DC6D}"/>
    <dgm:cxn modelId="{A0A6B3FA-ACEF-1045-A60D-D3A7B5A2B19D}" srcId="{DCC9627F-39B0-A943-85D0-FF1A05A05226}" destId="{BC213EEB-B4B4-AE44-AB24-6FE9B2941691}" srcOrd="0" destOrd="0" parTransId="{EFEF4507-9D9E-C84A-90CA-758BBBBC3835}" sibTransId="{A3068628-C3DF-0949-BF59-F1F7BAFA6571}"/>
    <dgm:cxn modelId="{2D3E3F8E-B114-5C49-ABF6-DD709B98557E}" type="presParOf" srcId="{6C47871B-F61D-5141-BFB7-EF7FB6B99763}" destId="{19522CAB-E7BF-0D44-A334-C595053D83FE}" srcOrd="0" destOrd="0" presId="urn:microsoft.com/office/officeart/2005/8/layout/hProcess10"/>
    <dgm:cxn modelId="{8F70114F-ED5F-CB42-BCD0-95AF63117D46}" type="presParOf" srcId="{19522CAB-E7BF-0D44-A334-C595053D83FE}" destId="{C9A79624-9CC1-1A45-838E-E9AE78096137}" srcOrd="0" destOrd="0" presId="urn:microsoft.com/office/officeart/2005/8/layout/hProcess10"/>
    <dgm:cxn modelId="{14BD0A57-878D-2447-B237-D6381E510B31}" type="presParOf" srcId="{19522CAB-E7BF-0D44-A334-C595053D83FE}" destId="{AAC9E704-938C-B141-A973-368D7FDEE68D}" srcOrd="1" destOrd="0" presId="urn:microsoft.com/office/officeart/2005/8/layout/hProcess10"/>
    <dgm:cxn modelId="{7F84506B-2FE5-AA44-B68A-731206891DF6}" type="presParOf" srcId="{6C47871B-F61D-5141-BFB7-EF7FB6B99763}" destId="{FBB24DAD-AB22-1949-B7D6-99E6DF8EFF89}" srcOrd="1" destOrd="0" presId="urn:microsoft.com/office/officeart/2005/8/layout/hProcess10"/>
    <dgm:cxn modelId="{58C51C1D-68C9-F347-A98D-3FA36C1916AB}" type="presParOf" srcId="{FBB24DAD-AB22-1949-B7D6-99E6DF8EFF89}" destId="{B940C6A7-EFC1-3146-89A9-C4DC40D7CBBF}" srcOrd="0" destOrd="0" presId="urn:microsoft.com/office/officeart/2005/8/layout/hProcess10"/>
    <dgm:cxn modelId="{3F5E7089-CDAC-3B44-92ED-BDE311C7F08D}" type="presParOf" srcId="{6C47871B-F61D-5141-BFB7-EF7FB6B99763}" destId="{2338AF95-FE1D-EE4A-9C1A-4E2162172E03}" srcOrd="2" destOrd="0" presId="urn:microsoft.com/office/officeart/2005/8/layout/hProcess10"/>
    <dgm:cxn modelId="{96C123D3-BF6E-C542-B0B5-01DB640256CC}" type="presParOf" srcId="{2338AF95-FE1D-EE4A-9C1A-4E2162172E03}" destId="{D77A6366-6C22-9D41-84E1-FE38EF758643}" srcOrd="0" destOrd="0" presId="urn:microsoft.com/office/officeart/2005/8/layout/hProcess10"/>
    <dgm:cxn modelId="{CB14CDE4-E418-0F43-AD56-14DC8A970BFF}" type="presParOf" srcId="{2338AF95-FE1D-EE4A-9C1A-4E2162172E03}" destId="{A0D56642-B4A0-9142-A158-CA7D93054118}" srcOrd="1" destOrd="0" presId="urn:microsoft.com/office/officeart/2005/8/layout/hProcess10"/>
    <dgm:cxn modelId="{C18E59BF-6E6D-A140-80E0-62404007A0CF}" type="presParOf" srcId="{6C47871B-F61D-5141-BFB7-EF7FB6B99763}" destId="{0F6FB02C-4BA6-BE40-A5AA-5B5D177921F1}" srcOrd="3" destOrd="0" presId="urn:microsoft.com/office/officeart/2005/8/layout/hProcess10"/>
    <dgm:cxn modelId="{B8E3DC53-28FE-4E44-A834-69AF39A60B05}" type="presParOf" srcId="{0F6FB02C-4BA6-BE40-A5AA-5B5D177921F1}" destId="{DBF472D3-E47F-0549-8A7A-1188A39C6EA1}" srcOrd="0" destOrd="0" presId="urn:microsoft.com/office/officeart/2005/8/layout/hProcess10"/>
    <dgm:cxn modelId="{57675911-EEA3-C54B-9D8D-87D26C9B86CD}" type="presParOf" srcId="{6C47871B-F61D-5141-BFB7-EF7FB6B99763}" destId="{84AA4FF9-4255-E14D-87BD-55AC16CB52B9}" srcOrd="4" destOrd="0" presId="urn:microsoft.com/office/officeart/2005/8/layout/hProcess10"/>
    <dgm:cxn modelId="{F4BA3C5E-9674-EC4A-B1A0-60D559E34FD5}" type="presParOf" srcId="{84AA4FF9-4255-E14D-87BD-55AC16CB52B9}" destId="{EE179E96-8491-7E42-B970-F4CCE6EBE120}" srcOrd="0" destOrd="0" presId="urn:microsoft.com/office/officeart/2005/8/layout/hProcess10"/>
    <dgm:cxn modelId="{596F7B2C-5C1F-3245-96A3-02F9E3914CD8}" type="presParOf" srcId="{84AA4FF9-4255-E14D-87BD-55AC16CB52B9}" destId="{46E704F5-CC17-A24E-BEC8-4A548C0920F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D331BE-EB74-884E-8AFC-3ECE6791A290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0A823D-5446-5C4D-873E-88FE4E70AEC2}">
      <dgm:prSet phldrT="[Text]"/>
      <dgm:spPr>
        <a:solidFill>
          <a:schemeClr val="bg2">
            <a:lumMod val="25000"/>
            <a:alpha val="51000"/>
          </a:schemeClr>
        </a:solidFill>
      </dgm:spPr>
      <dgm:t>
        <a:bodyPr/>
        <a:lstStyle/>
        <a:p>
          <a:r>
            <a:rPr lang="en-US" dirty="0"/>
            <a:t>IST 140</a:t>
          </a:r>
        </a:p>
      </dgm:t>
    </dgm:pt>
    <dgm:pt modelId="{E8305EFD-FC12-174C-B8CA-451150EC34E0}" type="parTrans" cxnId="{2B3E5337-DBD2-B14A-A07A-96F9948BBC4D}">
      <dgm:prSet/>
      <dgm:spPr/>
      <dgm:t>
        <a:bodyPr/>
        <a:lstStyle/>
        <a:p>
          <a:endParaRPr lang="en-US"/>
        </a:p>
      </dgm:t>
    </dgm:pt>
    <dgm:pt modelId="{BE163777-B2B8-4E40-9F0C-1B5E0879B612}" type="sibTrans" cxnId="{2B3E5337-DBD2-B14A-A07A-96F9948BBC4D}">
      <dgm:prSet/>
      <dgm:spPr/>
      <dgm:t>
        <a:bodyPr/>
        <a:lstStyle/>
        <a:p>
          <a:endParaRPr lang="en-US" dirty="0"/>
        </a:p>
      </dgm:t>
    </dgm:pt>
    <dgm:pt modelId="{FDB931C3-1D9F-7E40-BF70-CEA5CD08C1AD}">
      <dgm:prSet phldrT="[Text]"/>
      <dgm:spPr>
        <a:solidFill>
          <a:schemeClr val="bg2">
            <a:lumMod val="25000"/>
            <a:alpha val="51000"/>
          </a:schemeClr>
        </a:solidFill>
      </dgm:spPr>
      <dgm:t>
        <a:bodyPr/>
        <a:lstStyle/>
        <a:p>
          <a:r>
            <a:rPr lang="en-US" dirty="0"/>
            <a:t>IST 242</a:t>
          </a:r>
        </a:p>
      </dgm:t>
    </dgm:pt>
    <dgm:pt modelId="{D7D5C690-068C-8145-BEB2-117760F454B9}" type="parTrans" cxnId="{3EC6FA38-DE9B-E344-A4B8-D132662CBC23}">
      <dgm:prSet/>
      <dgm:spPr/>
      <dgm:t>
        <a:bodyPr/>
        <a:lstStyle/>
        <a:p>
          <a:endParaRPr lang="en-US"/>
        </a:p>
      </dgm:t>
    </dgm:pt>
    <dgm:pt modelId="{C0D8CBC0-C176-CA43-869E-1F234337E03D}" type="sibTrans" cxnId="{3EC6FA38-DE9B-E344-A4B8-D132662CBC23}">
      <dgm:prSet/>
      <dgm:spPr/>
      <dgm:t>
        <a:bodyPr/>
        <a:lstStyle/>
        <a:p>
          <a:endParaRPr lang="en-US" dirty="0"/>
        </a:p>
      </dgm:t>
    </dgm:pt>
    <dgm:pt modelId="{3554229E-A611-F74F-990A-12E3A8F509D4}">
      <dgm:prSet phldrT="[Text]"/>
      <dgm:spPr>
        <a:solidFill>
          <a:schemeClr val="bg2">
            <a:lumMod val="25000"/>
            <a:alpha val="51000"/>
          </a:schemeClr>
        </a:solidFill>
      </dgm:spPr>
      <dgm:t>
        <a:bodyPr/>
        <a:lstStyle/>
        <a:p>
          <a:r>
            <a:rPr lang="en-US" dirty="0"/>
            <a:t>IST 261/361</a:t>
          </a:r>
        </a:p>
      </dgm:t>
    </dgm:pt>
    <dgm:pt modelId="{9BA2147F-70C9-6D45-B359-2F01BD46BD9A}" type="parTrans" cxnId="{60C78176-8E79-A448-AFB8-D7A03856F4CA}">
      <dgm:prSet/>
      <dgm:spPr/>
      <dgm:t>
        <a:bodyPr/>
        <a:lstStyle/>
        <a:p>
          <a:endParaRPr lang="en-US"/>
        </a:p>
      </dgm:t>
    </dgm:pt>
    <dgm:pt modelId="{5B0A594A-78EF-4549-A14C-9DC85733DE03}" type="sibTrans" cxnId="{60C78176-8E79-A448-AFB8-D7A03856F4CA}">
      <dgm:prSet/>
      <dgm:spPr/>
      <dgm:t>
        <a:bodyPr/>
        <a:lstStyle/>
        <a:p>
          <a:endParaRPr lang="en-US"/>
        </a:p>
      </dgm:t>
    </dgm:pt>
    <dgm:pt modelId="{F5F1F3C5-40C7-FF46-98E4-58E9835A44D9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IST 311</a:t>
          </a:r>
        </a:p>
      </dgm:t>
    </dgm:pt>
    <dgm:pt modelId="{BA0C89CF-7A6F-054D-B912-9D486CC3D658}" type="parTrans" cxnId="{9830200B-2FE0-9D49-BC4D-3F79499B2F47}">
      <dgm:prSet/>
      <dgm:spPr/>
      <dgm:t>
        <a:bodyPr/>
        <a:lstStyle/>
        <a:p>
          <a:endParaRPr lang="en-US"/>
        </a:p>
      </dgm:t>
    </dgm:pt>
    <dgm:pt modelId="{184DF56E-0474-DF41-ADAA-A568709F1410}" type="sibTrans" cxnId="{9830200B-2FE0-9D49-BC4D-3F79499B2F47}">
      <dgm:prSet/>
      <dgm:spPr/>
      <dgm:t>
        <a:bodyPr/>
        <a:lstStyle/>
        <a:p>
          <a:endParaRPr lang="en-US" dirty="0"/>
        </a:p>
      </dgm:t>
    </dgm:pt>
    <dgm:pt modelId="{1405EEC2-2F9A-AC45-90D7-013FB63981F4}" type="pres">
      <dgm:prSet presAssocID="{16D331BE-EB74-884E-8AFC-3ECE6791A290}" presName="Name0" presStyleCnt="0">
        <dgm:presLayoutVars>
          <dgm:dir/>
          <dgm:resizeHandles val="exact"/>
        </dgm:presLayoutVars>
      </dgm:prSet>
      <dgm:spPr/>
    </dgm:pt>
    <dgm:pt modelId="{BE839DE9-5948-5942-83CA-2B2273418EF3}" type="pres">
      <dgm:prSet presAssocID="{5F0A823D-5446-5C4D-873E-88FE4E70AEC2}" presName="node" presStyleLbl="node1" presStyleIdx="0" presStyleCnt="4">
        <dgm:presLayoutVars>
          <dgm:bulletEnabled val="1"/>
        </dgm:presLayoutVars>
      </dgm:prSet>
      <dgm:spPr/>
    </dgm:pt>
    <dgm:pt modelId="{5AD579DA-7FCF-C448-B77D-8BC23776A40F}" type="pres">
      <dgm:prSet presAssocID="{BE163777-B2B8-4E40-9F0C-1B5E0879B612}" presName="sibTrans" presStyleLbl="sibTrans2D1" presStyleIdx="0" presStyleCnt="3"/>
      <dgm:spPr/>
    </dgm:pt>
    <dgm:pt modelId="{DE220F20-4B2B-F042-B8AD-5568820CA15D}" type="pres">
      <dgm:prSet presAssocID="{BE163777-B2B8-4E40-9F0C-1B5E0879B612}" presName="connectorText" presStyleLbl="sibTrans2D1" presStyleIdx="0" presStyleCnt="3"/>
      <dgm:spPr/>
    </dgm:pt>
    <dgm:pt modelId="{DC5E08F5-CA59-254D-9EA5-F5AEF1B22509}" type="pres">
      <dgm:prSet presAssocID="{FDB931C3-1D9F-7E40-BF70-CEA5CD08C1AD}" presName="node" presStyleLbl="node1" presStyleIdx="1" presStyleCnt="4">
        <dgm:presLayoutVars>
          <dgm:bulletEnabled val="1"/>
        </dgm:presLayoutVars>
      </dgm:prSet>
      <dgm:spPr/>
    </dgm:pt>
    <dgm:pt modelId="{6EC59F86-6F72-124F-B2A7-FE93EA992292}" type="pres">
      <dgm:prSet presAssocID="{C0D8CBC0-C176-CA43-869E-1F234337E03D}" presName="sibTrans" presStyleLbl="sibTrans2D1" presStyleIdx="1" presStyleCnt="3"/>
      <dgm:spPr/>
    </dgm:pt>
    <dgm:pt modelId="{0D97404E-CB4C-9F44-8B7F-414D0E166B56}" type="pres">
      <dgm:prSet presAssocID="{C0D8CBC0-C176-CA43-869E-1F234337E03D}" presName="connectorText" presStyleLbl="sibTrans2D1" presStyleIdx="1" presStyleCnt="3"/>
      <dgm:spPr/>
    </dgm:pt>
    <dgm:pt modelId="{C7D95A3F-F519-0F42-9D5A-BC100523871C}" type="pres">
      <dgm:prSet presAssocID="{F5F1F3C5-40C7-FF46-98E4-58E9835A44D9}" presName="node" presStyleLbl="node1" presStyleIdx="2" presStyleCnt="4">
        <dgm:presLayoutVars>
          <dgm:bulletEnabled val="1"/>
        </dgm:presLayoutVars>
      </dgm:prSet>
      <dgm:spPr/>
    </dgm:pt>
    <dgm:pt modelId="{F03C2E02-CB3B-184D-9F70-EF8755A375D9}" type="pres">
      <dgm:prSet presAssocID="{184DF56E-0474-DF41-ADAA-A568709F1410}" presName="sibTrans" presStyleLbl="sibTrans2D1" presStyleIdx="2" presStyleCnt="3"/>
      <dgm:spPr/>
    </dgm:pt>
    <dgm:pt modelId="{2BAB07B6-D05A-FD44-8400-4D0246C6E1A0}" type="pres">
      <dgm:prSet presAssocID="{184DF56E-0474-DF41-ADAA-A568709F1410}" presName="connectorText" presStyleLbl="sibTrans2D1" presStyleIdx="2" presStyleCnt="3"/>
      <dgm:spPr/>
    </dgm:pt>
    <dgm:pt modelId="{8B2F132A-08E2-134C-B960-0C26815D15EE}" type="pres">
      <dgm:prSet presAssocID="{3554229E-A611-F74F-990A-12E3A8F509D4}" presName="node" presStyleLbl="node1" presStyleIdx="3" presStyleCnt="4">
        <dgm:presLayoutVars>
          <dgm:bulletEnabled val="1"/>
        </dgm:presLayoutVars>
      </dgm:prSet>
      <dgm:spPr/>
    </dgm:pt>
  </dgm:ptLst>
  <dgm:cxnLst>
    <dgm:cxn modelId="{9830200B-2FE0-9D49-BC4D-3F79499B2F47}" srcId="{16D331BE-EB74-884E-8AFC-3ECE6791A290}" destId="{F5F1F3C5-40C7-FF46-98E4-58E9835A44D9}" srcOrd="2" destOrd="0" parTransId="{BA0C89CF-7A6F-054D-B912-9D486CC3D658}" sibTransId="{184DF56E-0474-DF41-ADAA-A568709F1410}"/>
    <dgm:cxn modelId="{B662C00F-6EC2-3740-A5EC-3A333477A0D8}" type="presOf" srcId="{184DF56E-0474-DF41-ADAA-A568709F1410}" destId="{2BAB07B6-D05A-FD44-8400-4D0246C6E1A0}" srcOrd="1" destOrd="0" presId="urn:microsoft.com/office/officeart/2005/8/layout/process1"/>
    <dgm:cxn modelId="{4DE77E2B-F32F-A848-94E3-D351251F0FCE}" type="presOf" srcId="{5F0A823D-5446-5C4D-873E-88FE4E70AEC2}" destId="{BE839DE9-5948-5942-83CA-2B2273418EF3}" srcOrd="0" destOrd="0" presId="urn:microsoft.com/office/officeart/2005/8/layout/process1"/>
    <dgm:cxn modelId="{2B3E5337-DBD2-B14A-A07A-96F9948BBC4D}" srcId="{16D331BE-EB74-884E-8AFC-3ECE6791A290}" destId="{5F0A823D-5446-5C4D-873E-88FE4E70AEC2}" srcOrd="0" destOrd="0" parTransId="{E8305EFD-FC12-174C-B8CA-451150EC34E0}" sibTransId="{BE163777-B2B8-4E40-9F0C-1B5E0879B612}"/>
    <dgm:cxn modelId="{3EC6FA38-DE9B-E344-A4B8-D132662CBC23}" srcId="{16D331BE-EB74-884E-8AFC-3ECE6791A290}" destId="{FDB931C3-1D9F-7E40-BF70-CEA5CD08C1AD}" srcOrd="1" destOrd="0" parTransId="{D7D5C690-068C-8145-BEB2-117760F454B9}" sibTransId="{C0D8CBC0-C176-CA43-869E-1F234337E03D}"/>
    <dgm:cxn modelId="{C6A89471-C679-8743-99F5-62CA82F11413}" type="presOf" srcId="{F5F1F3C5-40C7-FF46-98E4-58E9835A44D9}" destId="{C7D95A3F-F519-0F42-9D5A-BC100523871C}" srcOrd="0" destOrd="0" presId="urn:microsoft.com/office/officeart/2005/8/layout/process1"/>
    <dgm:cxn modelId="{4F2E8473-BB20-C54C-9B65-16E71AAB1B84}" type="presOf" srcId="{FDB931C3-1D9F-7E40-BF70-CEA5CD08C1AD}" destId="{DC5E08F5-CA59-254D-9EA5-F5AEF1B22509}" srcOrd="0" destOrd="0" presId="urn:microsoft.com/office/officeart/2005/8/layout/process1"/>
    <dgm:cxn modelId="{B7075976-DB2F-B145-A09D-9E7064B5419A}" type="presOf" srcId="{184DF56E-0474-DF41-ADAA-A568709F1410}" destId="{F03C2E02-CB3B-184D-9F70-EF8755A375D9}" srcOrd="0" destOrd="0" presId="urn:microsoft.com/office/officeart/2005/8/layout/process1"/>
    <dgm:cxn modelId="{60C78176-8E79-A448-AFB8-D7A03856F4CA}" srcId="{16D331BE-EB74-884E-8AFC-3ECE6791A290}" destId="{3554229E-A611-F74F-990A-12E3A8F509D4}" srcOrd="3" destOrd="0" parTransId="{9BA2147F-70C9-6D45-B359-2F01BD46BD9A}" sibTransId="{5B0A594A-78EF-4549-A14C-9DC85733DE03}"/>
    <dgm:cxn modelId="{B35FE784-1208-554F-96FA-D64034316702}" type="presOf" srcId="{3554229E-A611-F74F-990A-12E3A8F509D4}" destId="{8B2F132A-08E2-134C-B960-0C26815D15EE}" srcOrd="0" destOrd="0" presId="urn:microsoft.com/office/officeart/2005/8/layout/process1"/>
    <dgm:cxn modelId="{3C208794-D67D-0947-BB6C-ECFF5EAEA2D0}" type="presOf" srcId="{BE163777-B2B8-4E40-9F0C-1B5E0879B612}" destId="{DE220F20-4B2B-F042-B8AD-5568820CA15D}" srcOrd="1" destOrd="0" presId="urn:microsoft.com/office/officeart/2005/8/layout/process1"/>
    <dgm:cxn modelId="{E971E29F-B049-7047-B582-EDA34D793717}" type="presOf" srcId="{16D331BE-EB74-884E-8AFC-3ECE6791A290}" destId="{1405EEC2-2F9A-AC45-90D7-013FB63981F4}" srcOrd="0" destOrd="0" presId="urn:microsoft.com/office/officeart/2005/8/layout/process1"/>
    <dgm:cxn modelId="{4BB11FD3-72EE-CB49-A0DB-41B3302A9435}" type="presOf" srcId="{C0D8CBC0-C176-CA43-869E-1F234337E03D}" destId="{0D97404E-CB4C-9F44-8B7F-414D0E166B56}" srcOrd="1" destOrd="0" presId="urn:microsoft.com/office/officeart/2005/8/layout/process1"/>
    <dgm:cxn modelId="{6A0EDBEA-088E-A541-A914-2016F560DD1B}" type="presOf" srcId="{BE163777-B2B8-4E40-9F0C-1B5E0879B612}" destId="{5AD579DA-7FCF-C448-B77D-8BC23776A40F}" srcOrd="0" destOrd="0" presId="urn:microsoft.com/office/officeart/2005/8/layout/process1"/>
    <dgm:cxn modelId="{A25DFEF5-E261-3E44-8009-7EF10562FEFD}" type="presOf" srcId="{C0D8CBC0-C176-CA43-869E-1F234337E03D}" destId="{6EC59F86-6F72-124F-B2A7-FE93EA992292}" srcOrd="0" destOrd="0" presId="urn:microsoft.com/office/officeart/2005/8/layout/process1"/>
    <dgm:cxn modelId="{6556B1AD-B003-F94B-949F-1BFCC8C5F2F0}" type="presParOf" srcId="{1405EEC2-2F9A-AC45-90D7-013FB63981F4}" destId="{BE839DE9-5948-5942-83CA-2B2273418EF3}" srcOrd="0" destOrd="0" presId="urn:microsoft.com/office/officeart/2005/8/layout/process1"/>
    <dgm:cxn modelId="{7B2DC533-9085-0C47-A199-88197616C1CA}" type="presParOf" srcId="{1405EEC2-2F9A-AC45-90D7-013FB63981F4}" destId="{5AD579DA-7FCF-C448-B77D-8BC23776A40F}" srcOrd="1" destOrd="0" presId="urn:microsoft.com/office/officeart/2005/8/layout/process1"/>
    <dgm:cxn modelId="{9C36C8A5-0CE8-FE43-A513-DE57AA55911B}" type="presParOf" srcId="{5AD579DA-7FCF-C448-B77D-8BC23776A40F}" destId="{DE220F20-4B2B-F042-B8AD-5568820CA15D}" srcOrd="0" destOrd="0" presId="urn:microsoft.com/office/officeart/2005/8/layout/process1"/>
    <dgm:cxn modelId="{2509135F-52BD-1C46-9BF2-444C0018E6BA}" type="presParOf" srcId="{1405EEC2-2F9A-AC45-90D7-013FB63981F4}" destId="{DC5E08F5-CA59-254D-9EA5-F5AEF1B22509}" srcOrd="2" destOrd="0" presId="urn:microsoft.com/office/officeart/2005/8/layout/process1"/>
    <dgm:cxn modelId="{4F72A1C0-C71D-DF45-92EE-A7515943ABCD}" type="presParOf" srcId="{1405EEC2-2F9A-AC45-90D7-013FB63981F4}" destId="{6EC59F86-6F72-124F-B2A7-FE93EA992292}" srcOrd="3" destOrd="0" presId="urn:microsoft.com/office/officeart/2005/8/layout/process1"/>
    <dgm:cxn modelId="{19D476A8-BD55-3E44-9DDA-BA9460110A3C}" type="presParOf" srcId="{6EC59F86-6F72-124F-B2A7-FE93EA992292}" destId="{0D97404E-CB4C-9F44-8B7F-414D0E166B56}" srcOrd="0" destOrd="0" presId="urn:microsoft.com/office/officeart/2005/8/layout/process1"/>
    <dgm:cxn modelId="{77C65192-7E19-994F-9A35-6E9D363594DF}" type="presParOf" srcId="{1405EEC2-2F9A-AC45-90D7-013FB63981F4}" destId="{C7D95A3F-F519-0F42-9D5A-BC100523871C}" srcOrd="4" destOrd="0" presId="urn:microsoft.com/office/officeart/2005/8/layout/process1"/>
    <dgm:cxn modelId="{29A2F9A9-3DC6-6643-87A6-7E058C04232B}" type="presParOf" srcId="{1405EEC2-2F9A-AC45-90D7-013FB63981F4}" destId="{F03C2E02-CB3B-184D-9F70-EF8755A375D9}" srcOrd="5" destOrd="0" presId="urn:microsoft.com/office/officeart/2005/8/layout/process1"/>
    <dgm:cxn modelId="{3E7EAC01-473F-6145-832E-3CCE71C11543}" type="presParOf" srcId="{F03C2E02-CB3B-184D-9F70-EF8755A375D9}" destId="{2BAB07B6-D05A-FD44-8400-4D0246C6E1A0}" srcOrd="0" destOrd="0" presId="urn:microsoft.com/office/officeart/2005/8/layout/process1"/>
    <dgm:cxn modelId="{854ED283-B15B-C044-852A-92806A18D820}" type="presParOf" srcId="{1405EEC2-2F9A-AC45-90D7-013FB63981F4}" destId="{8B2F132A-08E2-134C-B960-0C26815D15E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79624-9CC1-1A45-838E-E9AE78096137}">
      <dsp:nvSpPr>
        <dsp:cNvPr id="0" name=""/>
        <dsp:cNvSpPr/>
      </dsp:nvSpPr>
      <dsp:spPr>
        <a:xfrm>
          <a:off x="2490" y="908669"/>
          <a:ext cx="2769479" cy="1942921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C9E704-938C-B141-A973-368D7FDEE68D}">
      <dsp:nvSpPr>
        <dsp:cNvPr id="0" name=""/>
        <dsp:cNvSpPr/>
      </dsp:nvSpPr>
      <dsp:spPr>
        <a:xfrm>
          <a:off x="528907" y="2108753"/>
          <a:ext cx="2601027" cy="19429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0" lvl="0" indent="0" algn="l" defTabSz="133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Constructivism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Cognitive Maps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Bootstrapping Knowledge</a:t>
          </a:r>
        </a:p>
      </dsp:txBody>
      <dsp:txXfrm>
        <a:off x="585813" y="2165659"/>
        <a:ext cx="2487215" cy="1829109"/>
      </dsp:txXfrm>
    </dsp:sp>
    <dsp:sp modelId="{FBB24DAD-AB22-1949-B7D6-99E6DF8EFF89}">
      <dsp:nvSpPr>
        <dsp:cNvPr id="0" name=""/>
        <dsp:cNvSpPr/>
      </dsp:nvSpPr>
      <dsp:spPr>
        <a:xfrm>
          <a:off x="3116740" y="1646701"/>
          <a:ext cx="344770" cy="4668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3116740" y="1740072"/>
        <a:ext cx="241339" cy="280114"/>
      </dsp:txXfrm>
    </dsp:sp>
    <dsp:sp modelId="{D77A6366-6C22-9D41-84E1-FE38EF758643}">
      <dsp:nvSpPr>
        <dsp:cNvPr id="0" name=""/>
        <dsp:cNvSpPr/>
      </dsp:nvSpPr>
      <dsp:spPr>
        <a:xfrm>
          <a:off x="3757028" y="908669"/>
          <a:ext cx="2769479" cy="1942921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11385"/>
            <a:satOff val="-742"/>
            <a:lumOff val="740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D56642-B4A0-9142-A158-CA7D93054118}">
      <dsp:nvSpPr>
        <dsp:cNvPr id="0" name=""/>
        <dsp:cNvSpPr/>
      </dsp:nvSpPr>
      <dsp:spPr>
        <a:xfrm>
          <a:off x="4157543" y="2074422"/>
          <a:ext cx="2601027" cy="19429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253946"/>
                <a:satOff val="-23833"/>
                <a:lumOff val="186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253946"/>
                <a:satOff val="-23833"/>
                <a:lumOff val="186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253946"/>
                <a:satOff val="-23833"/>
                <a:lumOff val="186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t" anchorCtr="0">
          <a:noAutofit/>
        </a:bodyPr>
        <a:lstStyle/>
        <a:p>
          <a:pPr marL="0" lvl="0" indent="0" algn="l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Minimalistic Documentation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Types of Development Resources</a:t>
          </a:r>
        </a:p>
      </dsp:txBody>
      <dsp:txXfrm>
        <a:off x="4214449" y="2131328"/>
        <a:ext cx="2487215" cy="1829109"/>
      </dsp:txXfrm>
    </dsp:sp>
    <dsp:sp modelId="{0F6FB02C-4BA6-BE40-A5AA-5B5D177921F1}">
      <dsp:nvSpPr>
        <dsp:cNvPr id="0" name=""/>
        <dsp:cNvSpPr/>
      </dsp:nvSpPr>
      <dsp:spPr>
        <a:xfrm>
          <a:off x="6871278" y="1646701"/>
          <a:ext cx="344770" cy="46685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shade val="90000"/>
                <a:hueOff val="507621"/>
                <a:satOff val="-47062"/>
                <a:lumOff val="356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90000"/>
                <a:hueOff val="507621"/>
                <a:satOff val="-47062"/>
                <a:lumOff val="356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90000"/>
                <a:hueOff val="507621"/>
                <a:satOff val="-47062"/>
                <a:lumOff val="356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6871278" y="1740072"/>
        <a:ext cx="241339" cy="280114"/>
      </dsp:txXfrm>
    </dsp:sp>
    <dsp:sp modelId="{EE179E96-8491-7E42-B970-F4CCE6EBE120}">
      <dsp:nvSpPr>
        <dsp:cNvPr id="0" name=""/>
        <dsp:cNvSpPr/>
      </dsp:nvSpPr>
      <dsp:spPr>
        <a:xfrm>
          <a:off x="7511566" y="908669"/>
          <a:ext cx="2769479" cy="1942921"/>
        </a:xfrm>
        <a:prstGeom prst="roundRect">
          <a:avLst>
            <a:gd name="adj" fmla="val 10000"/>
          </a:avLst>
        </a:prstGeom>
        <a:solidFill>
          <a:schemeClr val="accent2">
            <a:tint val="50000"/>
            <a:hueOff val="22770"/>
            <a:satOff val="-1484"/>
            <a:lumOff val="148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E704F5-CC17-A24E-BEC8-4A548C0920F6}">
      <dsp:nvSpPr>
        <dsp:cNvPr id="0" name=""/>
        <dsp:cNvSpPr/>
      </dsp:nvSpPr>
      <dsp:spPr>
        <a:xfrm>
          <a:off x="7912081" y="2074422"/>
          <a:ext cx="2601027" cy="19429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507892"/>
                <a:satOff val="-47666"/>
                <a:lumOff val="373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507892"/>
                <a:satOff val="-47666"/>
                <a:lumOff val="373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507892"/>
                <a:satOff val="-47666"/>
                <a:lumOff val="373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t" anchorCtr="0">
          <a:noAutofit/>
        </a:bodyPr>
        <a:lstStyle/>
        <a:p>
          <a:pPr marL="0" lvl="0" indent="0" algn="l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Tools for Development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Error Types</a:t>
          </a:r>
        </a:p>
      </dsp:txBody>
      <dsp:txXfrm>
        <a:off x="7968987" y="2131328"/>
        <a:ext cx="2487215" cy="1829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39DE9-5948-5942-83CA-2B2273418EF3}">
      <dsp:nvSpPr>
        <dsp:cNvPr id="0" name=""/>
        <dsp:cNvSpPr/>
      </dsp:nvSpPr>
      <dsp:spPr>
        <a:xfrm>
          <a:off x="4621" y="160770"/>
          <a:ext cx="2020453" cy="1212272"/>
        </a:xfrm>
        <a:prstGeom prst="roundRect">
          <a:avLst>
            <a:gd name="adj" fmla="val 10000"/>
          </a:avLst>
        </a:prstGeom>
        <a:solidFill>
          <a:schemeClr val="bg2">
            <a:lumMod val="25000"/>
            <a:alpha val="51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IST 140</a:t>
          </a:r>
        </a:p>
      </dsp:txBody>
      <dsp:txXfrm>
        <a:off x="40127" y="196276"/>
        <a:ext cx="1949441" cy="1141260"/>
      </dsp:txXfrm>
    </dsp:sp>
    <dsp:sp modelId="{5AD579DA-7FCF-C448-B77D-8BC23776A40F}">
      <dsp:nvSpPr>
        <dsp:cNvPr id="0" name=""/>
        <dsp:cNvSpPr/>
      </dsp:nvSpPr>
      <dsp:spPr>
        <a:xfrm>
          <a:off x="2227119" y="516370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2227119" y="616584"/>
        <a:ext cx="299835" cy="300644"/>
      </dsp:txXfrm>
    </dsp:sp>
    <dsp:sp modelId="{DC5E08F5-CA59-254D-9EA5-F5AEF1B22509}">
      <dsp:nvSpPr>
        <dsp:cNvPr id="0" name=""/>
        <dsp:cNvSpPr/>
      </dsp:nvSpPr>
      <dsp:spPr>
        <a:xfrm>
          <a:off x="2833255" y="160770"/>
          <a:ext cx="2020453" cy="1212272"/>
        </a:xfrm>
        <a:prstGeom prst="roundRect">
          <a:avLst>
            <a:gd name="adj" fmla="val 10000"/>
          </a:avLst>
        </a:prstGeom>
        <a:solidFill>
          <a:schemeClr val="bg2">
            <a:lumMod val="25000"/>
            <a:alpha val="51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IST 242</a:t>
          </a:r>
        </a:p>
      </dsp:txBody>
      <dsp:txXfrm>
        <a:off x="2868761" y="196276"/>
        <a:ext cx="1949441" cy="1141260"/>
      </dsp:txXfrm>
    </dsp:sp>
    <dsp:sp modelId="{6EC59F86-6F72-124F-B2A7-FE93EA992292}">
      <dsp:nvSpPr>
        <dsp:cNvPr id="0" name=""/>
        <dsp:cNvSpPr/>
      </dsp:nvSpPr>
      <dsp:spPr>
        <a:xfrm>
          <a:off x="5055754" y="516370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5055754" y="616584"/>
        <a:ext cx="299835" cy="300644"/>
      </dsp:txXfrm>
    </dsp:sp>
    <dsp:sp modelId="{C7D95A3F-F519-0F42-9D5A-BC100523871C}">
      <dsp:nvSpPr>
        <dsp:cNvPr id="0" name=""/>
        <dsp:cNvSpPr/>
      </dsp:nvSpPr>
      <dsp:spPr>
        <a:xfrm>
          <a:off x="5661890" y="160770"/>
          <a:ext cx="2020453" cy="121227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IST 311</a:t>
          </a:r>
        </a:p>
      </dsp:txBody>
      <dsp:txXfrm>
        <a:off x="5697396" y="196276"/>
        <a:ext cx="1949441" cy="1141260"/>
      </dsp:txXfrm>
    </dsp:sp>
    <dsp:sp modelId="{F03C2E02-CB3B-184D-9F70-EF8755A375D9}">
      <dsp:nvSpPr>
        <dsp:cNvPr id="0" name=""/>
        <dsp:cNvSpPr/>
      </dsp:nvSpPr>
      <dsp:spPr>
        <a:xfrm>
          <a:off x="7884389" y="516370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7884389" y="616584"/>
        <a:ext cx="299835" cy="300644"/>
      </dsp:txXfrm>
    </dsp:sp>
    <dsp:sp modelId="{8B2F132A-08E2-134C-B960-0C26815D15EE}">
      <dsp:nvSpPr>
        <dsp:cNvPr id="0" name=""/>
        <dsp:cNvSpPr/>
      </dsp:nvSpPr>
      <dsp:spPr>
        <a:xfrm>
          <a:off x="8490525" y="160770"/>
          <a:ext cx="2020453" cy="1212272"/>
        </a:xfrm>
        <a:prstGeom prst="roundRect">
          <a:avLst>
            <a:gd name="adj" fmla="val 10000"/>
          </a:avLst>
        </a:prstGeom>
        <a:solidFill>
          <a:schemeClr val="bg2">
            <a:lumMod val="25000"/>
            <a:alpha val="51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IST 261/361</a:t>
          </a:r>
        </a:p>
      </dsp:txBody>
      <dsp:txXfrm>
        <a:off x="8526031" y="196276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02F44-5C20-A649-8D15-582D726C75BA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9009C-E6DF-254C-9574-0445F735AD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05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9009C-E6DF-254C-9574-0445F735AD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21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9009C-E6DF-254C-9574-0445F735ADD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32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[9] IST 140 Introduction to Application Development. (2018).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[10]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 242 Intermediate &amp; Object-Oriented Application Development. (2018).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[11]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 311 Object-Oriented Design and Software Applications. (2018).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9009C-E6DF-254C-9574-0445F735AD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18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9009C-E6DF-254C-9574-0445F735ADD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47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9009C-E6DF-254C-9574-0445F735ADD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147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9009C-E6DF-254C-9574-0445F735ADD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30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9009C-E6DF-254C-9574-0445F735ADD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20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9009C-E6DF-254C-9574-0445F735ADD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19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9009C-E6DF-254C-9574-0445F735ADD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31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IEEE Citation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9009C-E6DF-254C-9574-0445F735ADD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49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9009C-E6DF-254C-9574-0445F735ADD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37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(Illinois University Library, n.d.)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(Levy, 1994)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9009C-E6DF-254C-9574-0445F735ADD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11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[3] (Piech, Blikstein, Cooper, Sahami, &amp; Koller, 2012)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9009C-E6DF-254C-9574-0445F735AD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8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9009C-E6DF-254C-9574-0445F735ADD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29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9009C-E6DF-254C-9574-0445F735ADD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09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[4]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(Olson &amp; Hergenhahn, 2012)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[5] (Darling &amp; Havelka, 2010)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9009C-E6DF-254C-9574-0445F735ADD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043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[6]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(Farkas, 1998)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[7] (Carroll et al., 1998)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[8] (Stack Overflow, 2018)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9009C-E6DF-254C-9574-0445F735ADD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17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9009C-E6DF-254C-9574-0445F735ADD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21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B9A9C6-B8E3-2A41-AF1C-B44611D7F3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114300"/>
            <a:ext cx="5676900" cy="6743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5EF8-3F55-CC40-8877-5D48D7C06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09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48D3-80FB-6246-9942-F676252E6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93324"/>
            <a:ext cx="9144000" cy="64839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E2BC4-9C8D-384B-8201-214796D373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/>
        </p:blipFill>
        <p:spPr>
          <a:xfrm>
            <a:off x="1440872" y="5378335"/>
            <a:ext cx="2872549" cy="10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8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04FCAC-D9D3-9E4F-B7F2-077EAFFC4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5" y="3993267"/>
            <a:ext cx="2411555" cy="286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235259-BF14-F14C-A83C-6374774CD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4451C-0F89-5240-8BEC-17CAB0A97E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9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43659CE-AB87-2E42-9B51-E4338EB773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5" y="3993267"/>
            <a:ext cx="2411555" cy="2864733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6C763D1-54E7-1F4C-9A40-8033FD87C9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49963" y="1250950"/>
            <a:ext cx="5303837" cy="48191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951"/>
            <a:ext cx="5085945" cy="48191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6A783F5-B195-7C4E-B77D-0552D8AE4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4451C-0F89-5240-8BEC-17CAB0A97E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6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D1FE8A-B770-A54B-BB1F-BB647AC8A8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5" y="3993267"/>
            <a:ext cx="2411555" cy="286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951"/>
            <a:ext cx="10515600" cy="42840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62243-C1CF-714B-A683-D890075FBD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5592763"/>
            <a:ext cx="6516688" cy="83661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BD7E203-923F-474F-A496-45427F215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4451C-0F89-5240-8BEC-17CAB0A97E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9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9896-24B9-D543-BC49-89300DAB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7928237" cy="167548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84264-DB8D-274D-83EB-C183729E5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7048" y="2800199"/>
            <a:ext cx="7928237" cy="135351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EE31-B106-EB42-B29F-3B5C7B6E1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F14451C-0F89-5240-8BEC-17CAB0A97E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7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3A049B-E848-0344-AD81-982DC96C73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114300"/>
            <a:ext cx="5676900" cy="6743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5EF8-3F55-CC40-8877-5D48D7C063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5709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48D3-80FB-6246-9942-F676252E6F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7665"/>
            <a:ext cx="5139447" cy="1279903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Contact information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00D0A85-AFC9-1C44-86A8-EE26631E2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4451C-0F89-5240-8BEC-17CAB0A97E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6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0656E-DA2F-C14C-BF10-2FC3587B4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1284"/>
            <a:ext cx="10515600" cy="492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C3011-D639-B54B-9228-EB3085D04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4451C-0F89-5240-8BEC-17CAB0A97E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5E7B941-CE32-1D43-B287-BCB25BBF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943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62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120D-1901-E041-8BD8-CE9B5DE8B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Software Development: ​</a:t>
            </a:r>
            <a:br>
              <a:rPr lang="en-US" dirty="0"/>
            </a:br>
            <a:r>
              <a:rPr lang="en-US" dirty="0"/>
              <a:t>When Do Students Need Help?​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73EE7-F983-F942-A8DD-313FB7DD6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Master’s Thesis Presentation 3/25/2019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161CD1-BFE3-064A-820C-24DA65690E75}"/>
              </a:ext>
            </a:extLst>
          </p:cNvPr>
          <p:cNvSpPr/>
          <p:nvPr/>
        </p:nvSpPr>
        <p:spPr>
          <a:xfrm>
            <a:off x="5974813" y="32443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" pitchFamily="2" charset="0"/>
              </a:rPr>
              <a:t> </a:t>
            </a:r>
            <a:r>
              <a:rPr lang="en-US" dirty="0"/>
              <a:t> 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47AFC60-DB03-CE49-8BD3-B5A3C718ADA1}"/>
              </a:ext>
            </a:extLst>
          </p:cNvPr>
          <p:cNvSpPr txBox="1">
            <a:spLocks/>
          </p:cNvSpPr>
          <p:nvPr/>
        </p:nvSpPr>
        <p:spPr>
          <a:xfrm>
            <a:off x="1524000" y="4588481"/>
            <a:ext cx="9144000" cy="648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Author: Benjamin Eppinger</a:t>
            </a:r>
          </a:p>
          <a:p>
            <a:r>
              <a:rPr lang="en-US" dirty="0"/>
              <a:t>Thesis Advisor: Steve Haynes</a:t>
            </a:r>
          </a:p>
        </p:txBody>
      </p:sp>
    </p:spTree>
    <p:extLst>
      <p:ext uri="{BB962C8B-B14F-4D97-AF65-F5344CB8AC3E}">
        <p14:creationId xmlns:p14="http://schemas.microsoft.com/office/powerpoint/2010/main" val="3231511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A186-A6BD-D845-8527-19AAEAAC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317CA-E223-F948-88E3-E40D9CC55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When do students turn to external documentation?</a:t>
            </a:r>
          </a:p>
          <a:p>
            <a:pPr lvl="1"/>
            <a:r>
              <a:rPr lang="en-US" dirty="0"/>
              <a:t>Will students utilize a variety of information resources to assist with their course-related development problems?</a:t>
            </a:r>
          </a:p>
          <a:p>
            <a:pPr lvl="0"/>
            <a:r>
              <a:rPr lang="en-US" dirty="0"/>
              <a:t>What do students frequently use for help while participating in a programming course at a college level?</a:t>
            </a:r>
          </a:p>
          <a:p>
            <a:pPr lvl="1"/>
            <a:r>
              <a:rPr lang="en-US" dirty="0"/>
              <a:t>Do students turn to online resources more than in-person help?</a:t>
            </a:r>
          </a:p>
          <a:p>
            <a:pPr lvl="1"/>
            <a:r>
              <a:rPr lang="en-US" dirty="0"/>
              <a:t>Do students prefer freely-available online resources instead of using class textbooks?</a:t>
            </a:r>
          </a:p>
          <a:p>
            <a:pPr lvl="0"/>
            <a:r>
              <a:rPr lang="en-US" dirty="0"/>
              <a:t>What do middle-level software development students think would aid in the rate of their learning?</a:t>
            </a:r>
          </a:p>
          <a:p>
            <a:pPr lvl="1"/>
            <a:r>
              <a:rPr lang="en-US" dirty="0"/>
              <a:t>Do the students have a set of consistent set of problems because of their bootstrapped knowledge?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A566B-88BD-FF44-A75B-8FF6F28D7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4451C-0F89-5240-8BEC-17CAB0A97E42}" type="slidenum">
              <a:rPr lang="en-US" smtClean="0"/>
              <a:pPr/>
              <a:t>10</a:t>
            </a:fld>
            <a:r>
              <a:rPr lang="en-US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48963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C046-6C19-454B-BE26-7BEF5D2E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 Curriculum Background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C5AEAAA4-3F50-CD48-9DCF-28E1723ADD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634931"/>
              </p:ext>
            </p:extLst>
          </p:nvPr>
        </p:nvGraphicFramePr>
        <p:xfrm>
          <a:off x="838200" y="2726461"/>
          <a:ext cx="10515600" cy="1533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F4F9DA0-6795-4C43-B095-3A3F289B01BB}"/>
              </a:ext>
            </a:extLst>
          </p:cNvPr>
          <p:cNvSpPr/>
          <p:nvPr/>
        </p:nvSpPr>
        <p:spPr>
          <a:xfrm>
            <a:off x="0" y="4260273"/>
            <a:ext cx="39139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ea typeface="Times New Roman" panose="02020603050405020304" pitchFamily="18" charset="0"/>
              </a:rPr>
              <a:t>Create basic programs in an IDE</a:t>
            </a:r>
          </a:p>
          <a:p>
            <a:pPr algn="ctr"/>
            <a:r>
              <a:rPr lang="en-US" sz="2000" dirty="0">
                <a:ea typeface="Times New Roman" panose="02020603050405020304" pitchFamily="18" charset="0"/>
              </a:rPr>
              <a:t>Simple data structures</a:t>
            </a:r>
          </a:p>
          <a:p>
            <a:pPr algn="ctr"/>
            <a:r>
              <a:rPr lang="en-US" sz="2000" dirty="0">
                <a:ea typeface="Times New Roman" panose="02020603050405020304" pitchFamily="18" charset="0"/>
              </a:rPr>
              <a:t>Problem-solving strategies</a:t>
            </a:r>
          </a:p>
          <a:p>
            <a:pPr algn="ctr"/>
            <a:r>
              <a:rPr lang="en-US" sz="2000" dirty="0">
                <a:ea typeface="Times New Roman" panose="02020603050405020304" pitchFamily="18" charset="0"/>
              </a:rPr>
              <a:t>Application Debugging [9]</a:t>
            </a: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18DAFF-36CB-5C45-8C05-D0E489C6A6FC}"/>
              </a:ext>
            </a:extLst>
          </p:cNvPr>
          <p:cNvSpPr/>
          <p:nvPr/>
        </p:nvSpPr>
        <p:spPr>
          <a:xfrm>
            <a:off x="3079172" y="1508209"/>
            <a:ext cx="33043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Classes, objects, inheritance, polymorphism, encapsulation, and abstractions [10]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DDD9E4-4B9F-2243-9806-79FF860B4EF9}"/>
              </a:ext>
            </a:extLst>
          </p:cNvPr>
          <p:cNvSpPr/>
          <p:nvPr/>
        </p:nvSpPr>
        <p:spPr>
          <a:xfrm>
            <a:off x="5936672" y="4260274"/>
            <a:ext cx="32281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Application design, </a:t>
            </a:r>
          </a:p>
          <a:p>
            <a:pPr algn="ctr"/>
            <a:r>
              <a:rPr lang="en-US" sz="2000" dirty="0"/>
              <a:t>event-driven applications, and Java core package libraries [11]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23E2D7-650B-6540-88BA-776E189CD4EB}"/>
              </a:ext>
            </a:extLst>
          </p:cNvPr>
          <p:cNvSpPr/>
          <p:nvPr/>
        </p:nvSpPr>
        <p:spPr>
          <a:xfrm>
            <a:off x="8624454" y="1609504"/>
            <a:ext cx="32281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Developing full-featured applications, Agile/scrum methodologies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305DCBB7-BA56-9042-BD08-77725F53D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4451C-0F89-5240-8BEC-17CAB0A97E42}" type="slidenum">
              <a:rPr lang="en-US" smtClean="0"/>
              <a:pPr/>
              <a:t>11</a:t>
            </a:fld>
            <a:r>
              <a:rPr lang="en-US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167078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D4FC-373B-EE4A-86AD-E0A5AB63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AEEDA-CD48-8544-8727-77D62FC8B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861964" cy="492567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Twenty students enrolled in a middle-level development class (i.e. IST 311) were surveyed and interviewed about when they used resources in development.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The students answered a variety of questions about past programming problems they experienced. These answers were coded into categories and concept areas.</a:t>
            </a:r>
            <a:r>
              <a:rPr lang="en-US" baseline="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aseline="0" dirty="0"/>
          </a:p>
          <a:p>
            <a:pPr marL="0" indent="0">
              <a:lnSpc>
                <a:spcPct val="100000"/>
              </a:lnSpc>
              <a:buNone/>
            </a:pPr>
            <a:r>
              <a:rPr lang="en-US" baseline="0" dirty="0"/>
              <a:t>These categories deduced </a:t>
            </a:r>
            <a:r>
              <a:rPr lang="en-US" dirty="0"/>
              <a:t>recurring situations that caused them to seek help from resources.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29B8E-1893-5E4C-B318-9C60BB2EE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4451C-0F89-5240-8BEC-17CAB0A97E42}" type="slidenum">
              <a:rPr lang="en-US" smtClean="0"/>
              <a:pPr/>
              <a:t>12</a:t>
            </a:fld>
            <a:r>
              <a:rPr lang="en-US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362877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56B3-039F-0B43-8B0A-4F9906B4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Analysis: ‘Started, but could not continue’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DDAC3-1F85-434C-A978-162FCE196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Many students were able to start working on the problem, but then could not understand how the concept worked. </a:t>
            </a:r>
          </a:p>
          <a:p>
            <a:pPr>
              <a:lnSpc>
                <a:spcPct val="150000"/>
              </a:lnSpc>
            </a:pPr>
            <a:r>
              <a:rPr lang="en-US" dirty="0"/>
              <a:t>For example: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“We were asked to take sample FXML code and make a new window. I couldn’t find information on ‘actiontarget’ and couldn’t get it to work. I tried Googling actiontarget, but couldn’t find any info, so I went and talked to my group members. They told me to try removing actiontarget, and it worked.”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A0B00-BF76-254C-BC9A-B7A46E7CC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4451C-0F89-5240-8BEC-17CAB0A97E42}" type="slidenum">
              <a:rPr lang="en-US" smtClean="0"/>
              <a:pPr/>
              <a:t>13</a:t>
            </a:fld>
            <a:r>
              <a:rPr lang="en-US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2722429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2442-48DC-2F40-B64F-4A56044A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 Analysis: ‘Started, but could not continue’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DF91-1999-8A4C-9A9F-E2D3E6F8E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issues were not limited to FXML (the topic currently being learned in their class).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students gave examples of passing control between classes, and using the model-view-controller Java class architecture. 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US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students could start work on the solution, but would hit an inflection point when they went beyond modeling the provided sample code.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07468-24A1-164B-B73F-95B899F73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4451C-0F89-5240-8BEC-17CAB0A97E42}" type="slidenum">
              <a:rPr lang="en-US" smtClean="0"/>
              <a:pPr/>
              <a:t>14</a:t>
            </a:fld>
            <a:r>
              <a:rPr lang="en-US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212841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3BDE-5615-A349-9F1F-4E818CED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Analysis: ‘In-person help’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116C2-CFF0-664F-8395-6857A4095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223"/>
            <a:ext cx="11028218" cy="492567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Very few students said they utilized tutoring services for development help. </a:t>
            </a:r>
          </a:p>
          <a:p>
            <a:pPr>
              <a:lnSpc>
                <a:spcPct val="150000"/>
              </a:lnSpc>
            </a:pPr>
            <a:r>
              <a:rPr lang="en-US" dirty="0"/>
              <a:t>Even when the student reported having significant success with </a:t>
            </a:r>
            <a:br>
              <a:rPr lang="en-US" dirty="0"/>
            </a:br>
            <a:r>
              <a:rPr lang="en-US" dirty="0"/>
              <a:t>in-person help (conversation format) from peers and teaching staff.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“(Coding is) an activity that requires daily practice and I think tutoring can only help with foundational things and not my specific questions.”</a:t>
            </a:r>
          </a:p>
          <a:p>
            <a:pPr>
              <a:lnSpc>
                <a:spcPct val="150000"/>
              </a:lnSpc>
            </a:pPr>
            <a:r>
              <a:rPr lang="en-US" dirty="0"/>
              <a:t>None of the students used books (online or print).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Instead opted for instructional videos or online Q&amp;A sites for learning concepts.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5F2A8-79BC-9C4E-A712-E5B237D18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4451C-0F89-5240-8BEC-17CAB0A97E42}" type="slidenum">
              <a:rPr lang="en-US" smtClean="0"/>
              <a:pPr/>
              <a:t>15</a:t>
            </a:fld>
            <a:r>
              <a:rPr lang="en-US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2852698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9013-0D1A-254D-94F7-B4FE553E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3E38-99E9-4446-83AE-258CB02F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1284"/>
            <a:ext cx="11194473" cy="4925679"/>
          </a:xfrm>
        </p:spPr>
        <p:txBody>
          <a:bodyPr/>
          <a:lstStyle/>
          <a:p>
            <a:r>
              <a:rPr lang="en-US" dirty="0"/>
              <a:t>Based on the results, course content could be adapted to include more:</a:t>
            </a:r>
          </a:p>
          <a:p>
            <a:pPr lvl="1"/>
            <a:r>
              <a:rPr lang="en-US" dirty="0"/>
              <a:t>Instructional video content</a:t>
            </a:r>
          </a:p>
          <a:p>
            <a:pPr lvl="1"/>
            <a:r>
              <a:rPr lang="en-US" dirty="0"/>
              <a:t>Code walkthroughs</a:t>
            </a:r>
          </a:p>
          <a:p>
            <a:pPr lvl="1"/>
            <a:r>
              <a:rPr lang="en-US" dirty="0"/>
              <a:t>Debugging strategies</a:t>
            </a:r>
          </a:p>
          <a:p>
            <a:pPr lvl="1"/>
            <a:r>
              <a:rPr lang="en-US" dirty="0"/>
              <a:t>Additional direction for relevant online resources (applicable Q/A posts)</a:t>
            </a:r>
          </a:p>
          <a:p>
            <a:r>
              <a:rPr lang="en-US" dirty="0"/>
              <a:t>The students experienced repetitive issues with FXML and the model-view-controller Java class architecture. </a:t>
            </a:r>
          </a:p>
          <a:p>
            <a:r>
              <a:rPr lang="en-US" dirty="0"/>
              <a:t>Tutoring services provided by the school could be marketed as peer-to-peer/teaching-staff help sessions, similar to a common office hour.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BA70E-03A6-F642-9B81-3FE237AAC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4451C-0F89-5240-8BEC-17CAB0A97E42}" type="slidenum">
              <a:rPr lang="en-US" smtClean="0"/>
              <a:pPr/>
              <a:t>16</a:t>
            </a:fld>
            <a:r>
              <a:rPr lang="en-US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1793436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9518-C93C-C842-8592-BFE49049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9967-DC58-9F4F-934C-285EC0EF4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scope of this study was limited to software development.</a:t>
            </a:r>
          </a:p>
          <a:p>
            <a:pPr lvl="1"/>
            <a:r>
              <a:rPr lang="en-US" dirty="0"/>
              <a:t>Would the resource usage change if not development focused?</a:t>
            </a:r>
          </a:p>
          <a:p>
            <a:r>
              <a:rPr lang="en-US" dirty="0"/>
              <a:t>The study is representative of middle-level development students in IST at Penn State. </a:t>
            </a:r>
          </a:p>
          <a:p>
            <a:pPr lvl="1"/>
            <a:r>
              <a:rPr lang="en-US" dirty="0"/>
              <a:t>Would there be significant differences between other college or departments?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2CB99-E7B0-D749-8BAD-A1BA8164E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4451C-0F89-5240-8BEC-17CAB0A97E42}" type="slidenum">
              <a:rPr lang="en-US" smtClean="0"/>
              <a:pPr/>
              <a:t>17</a:t>
            </a:fld>
            <a:r>
              <a:rPr lang="en-US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1255902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96F7-E488-6E45-8FC5-4A870A6F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ACA81-95BE-5E4C-AB33-E784ACAA4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2534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[1]	Illinois University Library, “Types of Sources and Where to Find Them: Primary Sources – History, 	Philosophy, and Newspaper Library – U of I Library.” [Online]. Available: 	https://www.library.illinois.edu/hpnl/tutorials/primary-sources/. [Accessed: 24-Feb-2019].</a:t>
            </a:r>
          </a:p>
          <a:p>
            <a:pPr marL="0" indent="0">
              <a:buNone/>
            </a:pPr>
            <a:r>
              <a:rPr lang="en-US" dirty="0"/>
              <a:t>[2]	D. M. Levy, “Fixed or Fluid? Document Stability and New Media,” 1994.</a:t>
            </a:r>
          </a:p>
          <a:p>
            <a:pPr marL="0" indent="0">
              <a:buNone/>
            </a:pPr>
            <a:r>
              <a:rPr lang="en-US" dirty="0"/>
              <a:t>[3]	C. Piech, P. Blikstein, S. Cooper, M. Sahami, and D. Koller, “Modeling how students learn to 	program,” </a:t>
            </a:r>
            <a:r>
              <a:rPr lang="en-US" i="1" dirty="0"/>
              <a:t>ACM SIGCSE Bull.</a:t>
            </a:r>
            <a:r>
              <a:rPr lang="en-US" dirty="0"/>
              <a:t>, p. 153, 2012.</a:t>
            </a:r>
          </a:p>
          <a:p>
            <a:pPr marL="0" indent="0">
              <a:buNone/>
            </a:pPr>
            <a:r>
              <a:rPr lang="en-US" dirty="0"/>
              <a:t>[4]	M. H. Olson and B. R. Hergenhahn, </a:t>
            </a:r>
            <a:r>
              <a:rPr lang="en-US" i="1" dirty="0"/>
              <a:t>An Introduction to Theories of Learning</a:t>
            </a:r>
            <a:r>
              <a:rPr lang="en-US" dirty="0"/>
              <a:t>. Pearson Prentice Hall, 	2012.</a:t>
            </a:r>
          </a:p>
          <a:p>
            <a:pPr marL="0" indent="0">
              <a:buNone/>
            </a:pPr>
            <a:r>
              <a:rPr lang="en-US" dirty="0"/>
              <a:t>[5]	S. Darling and J. Havelka, “Visuospatial bootstrapping: Evidence for binding of verbal and spatial 	information in working memory,” </a:t>
            </a:r>
            <a:r>
              <a:rPr lang="en-US" i="1" dirty="0"/>
              <a:t>Q. J. Exp. Psychol.</a:t>
            </a:r>
            <a:r>
              <a:rPr lang="en-US" dirty="0"/>
              <a:t>, vol. 63, no. 2, pp. 239–245, Feb. 2010.</a:t>
            </a:r>
          </a:p>
          <a:p>
            <a:pPr marL="0" indent="0">
              <a:buNone/>
            </a:pPr>
            <a:r>
              <a:rPr lang="en-US" dirty="0"/>
              <a:t>[6]	D. Farkas, “Layering as a safety net for minimalist documentation,” 1998.</a:t>
            </a:r>
          </a:p>
          <a:p>
            <a:pPr marL="0" indent="0">
              <a:buNone/>
            </a:pPr>
            <a:r>
              <a:rPr lang="en-US" dirty="0"/>
              <a:t>[7]	J. M. Carroll, S. for T. Communication, T. Anson, R. J. Brockmann, and S. Draper, </a:t>
            </a:r>
            <a:r>
              <a:rPr lang="en-US" i="1" dirty="0"/>
              <a:t>Minimalism 	Beyond the Nurnberg Funnel</a:t>
            </a:r>
            <a:r>
              <a:rPr lang="en-US" dirty="0"/>
              <a:t>. Cambridge, Mass., 1998.</a:t>
            </a:r>
          </a:p>
          <a:p>
            <a:pPr marL="0" indent="0">
              <a:buNone/>
            </a:pPr>
            <a:r>
              <a:rPr lang="en-US" dirty="0"/>
              <a:t>[8]	Stack Overflow, “Developer Survey Results 2018,” 2018. .</a:t>
            </a:r>
          </a:p>
          <a:p>
            <a:pPr marL="0" indent="0">
              <a:buNone/>
            </a:pPr>
            <a:r>
              <a:rPr lang="en-US" dirty="0"/>
              <a:t>[9]	“IST 140 Introduction to Application Development,” 2018. .</a:t>
            </a:r>
          </a:p>
          <a:p>
            <a:pPr marL="0" indent="0">
              <a:buNone/>
            </a:pPr>
            <a:r>
              <a:rPr lang="en-US" dirty="0"/>
              <a:t>[10]	“IST 242 Intermediate &amp; Object-Oriented Application Development,” 2018. .</a:t>
            </a:r>
          </a:p>
          <a:p>
            <a:pPr marL="0" indent="0">
              <a:buNone/>
            </a:pPr>
            <a:r>
              <a:rPr lang="en-US" dirty="0"/>
              <a:t>[11]	“IST 311 Object-Oriented Design and Software Applications,” 2018. 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4CB20-9F1F-5E47-8ABD-E828D4E3A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4451C-0F89-5240-8BEC-17CAB0A97E42}" type="slidenum">
              <a:rPr lang="en-US" smtClean="0"/>
              <a:pPr/>
              <a:t>18</a:t>
            </a:fld>
            <a:r>
              <a:rPr lang="en-US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35549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7EE7-7016-2E42-9A3B-7753D924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5317-AC27-674D-BAA1-8874F3D99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baseline="0" dirty="0"/>
              <a:t>Related Literature </a:t>
            </a:r>
          </a:p>
          <a:p>
            <a:pPr lvl="1"/>
            <a:r>
              <a:rPr lang="en-US" baseline="0" dirty="0"/>
              <a:t>Psychology</a:t>
            </a:r>
          </a:p>
          <a:p>
            <a:pPr lvl="1"/>
            <a:r>
              <a:rPr lang="en-US" baseline="0" dirty="0"/>
              <a:t>Documentation Standards</a:t>
            </a:r>
          </a:p>
          <a:p>
            <a:pPr lvl="1"/>
            <a:r>
              <a:rPr lang="en-US" baseline="0" dirty="0"/>
              <a:t>Software Development</a:t>
            </a:r>
          </a:p>
          <a:p>
            <a:r>
              <a:rPr lang="en-US" baseline="0" dirty="0"/>
              <a:t>Study Introduction</a:t>
            </a:r>
          </a:p>
          <a:p>
            <a:r>
              <a:rPr lang="en-US" baseline="0" dirty="0"/>
              <a:t>IST Curriculum Background</a:t>
            </a:r>
          </a:p>
          <a:p>
            <a:r>
              <a:rPr lang="en-US" baseline="0" dirty="0"/>
              <a:t>Study Methodology</a:t>
            </a:r>
          </a:p>
          <a:p>
            <a:r>
              <a:rPr lang="en-US" baseline="0" dirty="0"/>
              <a:t>Result Analysis</a:t>
            </a:r>
          </a:p>
          <a:p>
            <a:r>
              <a:rPr lang="en-US" baseline="0" dirty="0"/>
              <a:t>Study Implications</a:t>
            </a:r>
          </a:p>
          <a:p>
            <a:r>
              <a:rPr lang="en-US" baseline="0" dirty="0"/>
              <a:t>Future Work</a:t>
            </a:r>
          </a:p>
          <a:p>
            <a:r>
              <a:rPr lang="en-US" baseline="0" dirty="0"/>
              <a:t>References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D0EEF7-58FA-644D-9BC3-018DC7912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4451C-0F89-5240-8BEC-17CAB0A97E42}" type="slidenum">
              <a:rPr lang="en-US" smtClean="0"/>
              <a:pPr/>
              <a:t>2</a:t>
            </a:fld>
            <a:r>
              <a:rPr lang="en-US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289507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93D6-5E33-46EA-A441-A118AC2C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4B845-1240-4363-9F9C-268E214E2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Background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People turn to a variety of sources to help solve problems [1].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The term documentation has expanded to include many more resources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Documentation is now non-discriminatory of the resource’s fluidity [2]. 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 person can be presented with challenges which range in difficulty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very simple to very complex problems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08BF6A-ED43-984E-AA6E-A5C1E6242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4451C-0F89-5240-8BEC-17CAB0A97E42}" type="slidenum">
              <a:rPr lang="en-US" smtClean="0"/>
              <a:pPr/>
              <a:t>3</a:t>
            </a:fld>
            <a:r>
              <a:rPr lang="en-US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284976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5EEF-5F7D-2D4A-8BE6-7CD818C6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8D30E-8056-B347-AC0A-04424C0B1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Problem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 generally know what kinds of documentation are available, </a:t>
            </a:r>
            <a:br>
              <a:rPr lang="en-US" dirty="0"/>
            </a:br>
            <a:r>
              <a:rPr lang="en-US" dirty="0"/>
              <a:t>but not when people use specific resources.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When students use documentation while learning has often been overlooked [3].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E421903-C3AD-4943-8CEC-FF8D4D020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4451C-0F89-5240-8BEC-17CAB0A97E42}" type="slidenum">
              <a:rPr lang="en-US" smtClean="0"/>
              <a:pPr/>
              <a:t>4</a:t>
            </a:fld>
            <a:r>
              <a:rPr lang="en-US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359058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00BE-1AA5-7844-B1A9-8488D291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DC9A-6F0C-6240-83D6-6A4CC3464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Objectives / Research Questions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When do students turn to external documentation?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What do students frequently use for help while participating in a programming course at a college level?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What do middle-level software development students think would aid in the rate of their learning?</a:t>
            </a:r>
            <a:endParaRPr lang="en-US" sz="2800" dirty="0">
              <a:effectLst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1A23EB6-5D0A-E14D-85FC-DC1BA5BAB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4451C-0F89-5240-8BEC-17CAB0A97E42}" type="slidenum">
              <a:rPr lang="en-US" smtClean="0"/>
              <a:pPr/>
              <a:t>5</a:t>
            </a:fld>
            <a:r>
              <a:rPr lang="en-US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96655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0170-C7F1-2149-B399-966DCC35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Literature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DB5CA3C-D030-6B47-8496-239902D74B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378903"/>
              </p:ext>
            </p:extLst>
          </p:nvPr>
        </p:nvGraphicFramePr>
        <p:xfrm>
          <a:off x="838200" y="1250950"/>
          <a:ext cx="10515600" cy="4926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256EE1-71E3-644C-8163-6D234475202D}"/>
              </a:ext>
            </a:extLst>
          </p:cNvPr>
          <p:cNvSpPr txBox="1"/>
          <p:nvPr/>
        </p:nvSpPr>
        <p:spPr>
          <a:xfrm>
            <a:off x="838200" y="2450644"/>
            <a:ext cx="276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Psychology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77DDB-F6E5-5645-95F7-7286F309EA50}"/>
              </a:ext>
            </a:extLst>
          </p:cNvPr>
          <p:cNvSpPr txBox="1"/>
          <p:nvPr/>
        </p:nvSpPr>
        <p:spPr>
          <a:xfrm>
            <a:off x="4572000" y="2276474"/>
            <a:ext cx="2757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Documentation</a:t>
            </a:r>
            <a:br>
              <a:rPr lang="en-US" sz="2800" dirty="0"/>
            </a:br>
            <a:r>
              <a:rPr lang="en-US" sz="2800" dirty="0"/>
              <a:t>&amp; Resources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E4D91A-1500-1448-A3EE-88221EB40491}"/>
              </a:ext>
            </a:extLst>
          </p:cNvPr>
          <p:cNvSpPr txBox="1"/>
          <p:nvPr/>
        </p:nvSpPr>
        <p:spPr>
          <a:xfrm>
            <a:off x="8360227" y="2235201"/>
            <a:ext cx="27613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Software </a:t>
            </a:r>
            <a:br>
              <a:rPr lang="en-US" sz="2800" dirty="0"/>
            </a:br>
            <a:r>
              <a:rPr lang="en-US" sz="2800" dirty="0"/>
              <a:t>Development</a:t>
            </a:r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B06EDA51-24D1-774F-8894-3839CDA48223}"/>
              </a:ext>
            </a:extLst>
          </p:cNvPr>
          <p:cNvSpPr/>
          <p:nvPr/>
        </p:nvSpPr>
        <p:spPr>
          <a:xfrm>
            <a:off x="838200" y="1250950"/>
            <a:ext cx="10515600" cy="54882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---------------------------------------------------------------------- Categories of Literature --------------------------------------------------------------------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2F5807-AB1A-4A47-B7F8-3F413CB951E5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1100" dirty="0">
                <a:solidFill>
                  <a:schemeClr val="bg1"/>
                </a:solidFill>
              </a:rPr>
              <a:t>{Chart of Literature Categories}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F834F35-681A-5F4A-B021-B3CA72E05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4451C-0F89-5240-8BEC-17CAB0A97E42}" type="slidenum">
              <a:rPr lang="en-US" smtClean="0"/>
              <a:pPr/>
              <a:t>6</a:t>
            </a:fld>
            <a:r>
              <a:rPr lang="en-US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174828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A6C6-4FE4-A441-89DC-33F1722C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</a:t>
            </a:r>
            <a:r>
              <a:rPr lang="en-US" baseline="0" dirty="0"/>
              <a:t> Literature in Psychology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AD2F7-895F-A348-81B2-834D040AD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There is still no ‘one’ completely agreed upon stance on learning and what learning entails [4].</a:t>
            </a:r>
          </a:p>
          <a:p>
            <a:pPr>
              <a:lnSpc>
                <a:spcPct val="150000"/>
              </a:lnSpc>
            </a:pPr>
            <a:r>
              <a:rPr lang="en-US" dirty="0"/>
              <a:t>Constructivism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Creating new knowledge by relating prior experiences [4].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Cognitive Map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gradually created mental map of the environment (e.g. a maze) [4]. 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Bootstrapping Knowledge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action of putting together the knowledge that a person already has [5]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130922B-40BC-AB49-BCBB-4D403B48B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4451C-0F89-5240-8BEC-17CAB0A97E42}" type="slidenum">
              <a:rPr lang="en-US" smtClean="0"/>
              <a:pPr/>
              <a:t>7</a:t>
            </a:fld>
            <a:r>
              <a:rPr lang="en-US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409024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F30D8-5697-F244-9790-53CC05E3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Literature in Documentation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5CEA-1CFD-2D49-A439-17726E6BC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</a:rPr>
              <a:t>Minimalistic Documentation</a:t>
            </a:r>
          </a:p>
          <a:p>
            <a:pPr lvl="1"/>
            <a:r>
              <a:rPr lang="en-US" dirty="0"/>
              <a:t>A strategy to create training materials that people can learn from [6].</a:t>
            </a:r>
          </a:p>
          <a:p>
            <a:pPr lvl="1"/>
            <a:r>
              <a:rPr lang="en-US" dirty="0">
                <a:effectLst/>
              </a:rPr>
              <a:t>Focuses on [7]:</a:t>
            </a:r>
          </a:p>
          <a:p>
            <a:pPr lvl="2"/>
            <a:r>
              <a:rPr lang="en-US" dirty="0"/>
              <a:t>Action-oriented approaches</a:t>
            </a:r>
          </a:p>
          <a:p>
            <a:pPr lvl="2"/>
            <a:r>
              <a:rPr lang="en-US" dirty="0"/>
              <a:t>Error recognition and recovery</a:t>
            </a:r>
          </a:p>
          <a:p>
            <a:pPr lvl="2"/>
            <a:r>
              <a:rPr lang="en-US" dirty="0"/>
              <a:t>Self-guided exploration and guidance</a:t>
            </a:r>
          </a:p>
          <a:p>
            <a:pPr lvl="2"/>
            <a:r>
              <a:rPr lang="en-US" dirty="0"/>
              <a:t>The ability to have a fast start to learning </a:t>
            </a:r>
            <a:endParaRPr lang="en-US" dirty="0">
              <a:effectLst/>
            </a:endParaRPr>
          </a:p>
          <a:p>
            <a:r>
              <a:rPr lang="en-US" sz="2800" dirty="0">
                <a:effectLst/>
              </a:rPr>
              <a:t>Types of Development Resources [8]: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5C4891-1FE4-AC43-AC4C-3F5A88701E5B}"/>
              </a:ext>
            </a:extLst>
          </p:cNvPr>
          <p:cNvGrpSpPr/>
          <p:nvPr/>
        </p:nvGrpSpPr>
        <p:grpSpPr>
          <a:xfrm>
            <a:off x="1869746" y="4374972"/>
            <a:ext cx="7274257" cy="2286772"/>
            <a:chOff x="1146412" y="4517409"/>
            <a:chExt cx="7274257" cy="2286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6A573B-A429-E84F-A19D-66E0EF813288}"/>
                </a:ext>
              </a:extLst>
            </p:cNvPr>
            <p:cNvSpPr/>
            <p:nvPr/>
          </p:nvSpPr>
          <p:spPr>
            <a:xfrm>
              <a:off x="1146412" y="4517409"/>
              <a:ext cx="7274257" cy="22867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E07536E-202D-6647-BECA-5EBF6B21679E}"/>
                </a:ext>
              </a:extLst>
            </p:cNvPr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422" r="55838"/>
            <a:stretch/>
          </p:blipFill>
          <p:spPr>
            <a:xfrm>
              <a:off x="4504469" y="4620861"/>
              <a:ext cx="3241993" cy="21833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87B4953-75AA-5F48-8322-22B73BB82D1D}"/>
                </a:ext>
              </a:extLst>
            </p:cNvPr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21" r="55838" b="50278"/>
            <a:stretch/>
          </p:blipFill>
          <p:spPr>
            <a:xfrm>
              <a:off x="1262476" y="4653244"/>
              <a:ext cx="3241993" cy="190913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CC334B3-E1B5-5444-8AA2-90F406C24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4451C-0F89-5240-8BEC-17CAB0A97E42}" type="slidenum">
              <a:rPr lang="en-US" smtClean="0"/>
              <a:pPr/>
              <a:t>8</a:t>
            </a:fld>
            <a:r>
              <a:rPr lang="en-US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54331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2EC3F-857A-8748-A436-FA0ECCC9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Literature in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8EB02-950E-C141-A72C-A51FE2BD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</a:rPr>
              <a:t>Tools for Development</a:t>
            </a:r>
          </a:p>
          <a:p>
            <a:pPr lvl="1"/>
            <a:r>
              <a:rPr lang="en-US" sz="2400" dirty="0">
                <a:effectLst/>
              </a:rPr>
              <a:t>Packages and Frameworks</a:t>
            </a:r>
          </a:p>
          <a:p>
            <a:pPr lvl="1"/>
            <a:r>
              <a:rPr lang="en-US" sz="2400" dirty="0">
                <a:effectLst/>
              </a:rPr>
              <a:t>Integrated</a:t>
            </a:r>
            <a:r>
              <a:rPr lang="en-US" sz="2400" baseline="0" dirty="0">
                <a:effectLst/>
              </a:rPr>
              <a:t> Developer Environments (IDE)</a:t>
            </a:r>
            <a:endParaRPr lang="en-US" sz="2400" dirty="0">
              <a:effectLst/>
            </a:endParaRPr>
          </a:p>
          <a:p>
            <a:r>
              <a:rPr lang="en-US" sz="2800" dirty="0">
                <a:effectLst/>
              </a:rPr>
              <a:t>Error Types </a:t>
            </a:r>
            <a:r>
              <a:rPr lang="en-US" sz="1800" dirty="0">
                <a:effectLst/>
              </a:rPr>
              <a:t>(non-exhaustive)</a:t>
            </a:r>
          </a:p>
          <a:p>
            <a:pPr lvl="1"/>
            <a:r>
              <a:rPr lang="en-US" dirty="0"/>
              <a:t>Stylistic errors</a:t>
            </a:r>
          </a:p>
          <a:p>
            <a:pPr lvl="1"/>
            <a:r>
              <a:rPr lang="en-US" dirty="0">
                <a:effectLst/>
              </a:rPr>
              <a:t>Syntax errors</a:t>
            </a:r>
          </a:p>
          <a:p>
            <a:pPr lvl="1"/>
            <a:r>
              <a:rPr lang="en-US" dirty="0"/>
              <a:t>Environmental constraints</a:t>
            </a:r>
          </a:p>
          <a:p>
            <a:pPr lvl="1"/>
            <a:r>
              <a:rPr lang="en-US" dirty="0"/>
              <a:t>Runtime Errors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A0976-72A6-974F-AE50-ADEF27DA1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727" y="1287413"/>
            <a:ext cx="4100946" cy="2306782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8E25234-0FF4-7949-93B6-FA873B431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4451C-0F89-5240-8BEC-17CAB0A97E42}" type="slidenum">
              <a:rPr lang="en-US" smtClean="0"/>
              <a:pPr/>
              <a:t>9</a:t>
            </a:fld>
            <a:r>
              <a:rPr lang="en-US" dirty="0"/>
              <a:t> of 18</a:t>
            </a:r>
          </a:p>
        </p:txBody>
      </p:sp>
    </p:spTree>
    <p:extLst>
      <p:ext uri="{BB962C8B-B14F-4D97-AF65-F5344CB8AC3E}">
        <p14:creationId xmlns:p14="http://schemas.microsoft.com/office/powerpoint/2010/main" val="390725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 Palette">
      <a:dk1>
        <a:srgbClr val="000000"/>
      </a:dk1>
      <a:lt1>
        <a:srgbClr val="FFFFFF"/>
      </a:lt1>
      <a:dk2>
        <a:srgbClr val="041E41"/>
      </a:dk2>
      <a:lt2>
        <a:srgbClr val="B8D6E6"/>
      </a:lt2>
      <a:accent1>
        <a:srgbClr val="009CDE"/>
      </a:accent1>
      <a:accent2>
        <a:srgbClr val="1E407C"/>
      </a:accent2>
      <a:accent3>
        <a:srgbClr val="A3AAAD"/>
      </a:accent3>
      <a:accent4>
        <a:srgbClr val="83B1D4"/>
      </a:accent4>
      <a:accent5>
        <a:srgbClr val="3EA39E"/>
      </a:accent5>
      <a:accent6>
        <a:srgbClr val="305470"/>
      </a:accent6>
      <a:hlink>
        <a:srgbClr val="64B8B6"/>
      </a:hlink>
      <a:folHlink>
        <a:srgbClr val="7D4C7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1098</Words>
  <Application>Microsoft Office PowerPoint</Application>
  <PresentationFormat>Widescreen</PresentationFormat>
  <Paragraphs>186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Learning Software Development: ​ When Do Students Need Help?​</vt:lpstr>
      <vt:lpstr>Contents</vt:lpstr>
      <vt:lpstr>Introduction</vt:lpstr>
      <vt:lpstr>Introduction (cont.)</vt:lpstr>
      <vt:lpstr>Introduction  (cont.)</vt:lpstr>
      <vt:lpstr>Related Literature</vt:lpstr>
      <vt:lpstr>Related Literature in Psychology</vt:lpstr>
      <vt:lpstr>Related Literature in Documentation Standards</vt:lpstr>
      <vt:lpstr>Related Literature in Software Development</vt:lpstr>
      <vt:lpstr>Study Introduction</vt:lpstr>
      <vt:lpstr>IST Curriculum Background</vt:lpstr>
      <vt:lpstr>Study Methodology</vt:lpstr>
      <vt:lpstr>Result Analysis: ‘Started, but could not continue’</vt:lpstr>
      <vt:lpstr>Result Analysis: ‘Started, but could not continue’ (cont.)</vt:lpstr>
      <vt:lpstr>Result Analysis: ‘In-person help’ </vt:lpstr>
      <vt:lpstr>Study Implications</vt:lpstr>
      <vt:lpstr>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Benjamin Eppinger</cp:lastModifiedBy>
  <cp:revision>32</cp:revision>
  <dcterms:created xsi:type="dcterms:W3CDTF">2018-03-19T17:38:41Z</dcterms:created>
  <dcterms:modified xsi:type="dcterms:W3CDTF">2025-01-31T22:49:28Z</dcterms:modified>
</cp:coreProperties>
</file>