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1"/>
  </p:notesMasterIdLst>
  <p:sldIdLst>
    <p:sldId id="256" r:id="rId2"/>
    <p:sldId id="304" r:id="rId3"/>
    <p:sldId id="257" r:id="rId4"/>
    <p:sldId id="263" r:id="rId5"/>
    <p:sldId id="317" r:id="rId6"/>
    <p:sldId id="318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262" r:id="rId20"/>
  </p:sldIdLst>
  <p:sldSz cx="9144000" cy="6858000" type="screen4x3"/>
  <p:notesSz cx="6858000" cy="9144000"/>
  <p:defaultTextStyle>
    <a:defPPr>
      <a:defRPr lang="zh-CN"/>
    </a:defPPr>
    <a:lvl1pPr marL="0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384002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768004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152006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1536008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1920010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2304011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2688013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3072016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A8E"/>
    <a:srgbClr val="68ABDD"/>
    <a:srgbClr val="F8D35E"/>
    <a:srgbClr val="63A8DC"/>
    <a:srgbClr val="96C0E7"/>
    <a:srgbClr val="1B2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7" autoAdjust="0"/>
    <p:restoredTop sz="94700" autoAdjust="0"/>
  </p:normalViewPr>
  <p:slideViewPr>
    <p:cSldViewPr snapToGrid="0">
      <p:cViewPr varScale="1">
        <p:scale>
          <a:sx n="124" d="100"/>
          <a:sy n="124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2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57BAD-BF52-48AF-9499-9AC6D410CEF6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004AC-D49A-43B5-A422-AF0D121D3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9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1pPr>
    <a:lvl2pPr marL="384002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2pPr>
    <a:lvl3pPr marL="768004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3pPr>
    <a:lvl4pPr marL="1152006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4pPr>
    <a:lvl5pPr marL="1536008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5pPr>
    <a:lvl6pPr marL="1920010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2304011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2688013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3072016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eyefulpresentations.co.uk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8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2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2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" y="-22034"/>
            <a:ext cx="9143120" cy="6896560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2" y="1619481"/>
            <a:ext cx="9146381" cy="1696596"/>
          </a:xfrm>
          <a:solidFill>
            <a:schemeClr val="bg1">
              <a:alpha val="64000"/>
            </a:schemeClr>
          </a:solidFill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4143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请输入项目汇报标题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98106" y="3429000"/>
            <a:ext cx="1347789" cy="406400"/>
          </a:xfrm>
        </p:spPr>
        <p:txBody>
          <a:bodyPr>
            <a:noAutofit/>
          </a:bodyPr>
          <a:lstStyle>
            <a:lvl1pPr marL="0" indent="0" algn="ctr">
              <a:buNone/>
              <a:defRPr sz="1571" b="1"/>
            </a:lvl1pPr>
          </a:lstStyle>
          <a:p>
            <a:pPr lvl="0"/>
            <a:r>
              <a:rPr lang="en-US" altLang="zh-CN" dirty="0"/>
              <a:t>2016.04</a:t>
            </a:r>
            <a:endParaRPr lang="zh-CN" altLang="en-US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421481" y="1213081"/>
            <a:ext cx="1347789" cy="406400"/>
          </a:xfrm>
        </p:spPr>
        <p:txBody>
          <a:bodyPr>
            <a:noAutofit/>
          </a:bodyPr>
          <a:lstStyle>
            <a:lvl1pPr marL="0" indent="0" algn="ctr">
              <a:buNone/>
              <a:defRPr sz="1571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深圳</a:t>
            </a:r>
            <a:r>
              <a:rPr lang="en-US" altLang="zh-CN" dirty="0"/>
              <a:t>•</a:t>
            </a:r>
            <a:r>
              <a:rPr lang="zh-CN" altLang="en-US" dirty="0"/>
              <a:t>广东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-24384"/>
            <a:ext cx="9144000" cy="843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6038343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68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扉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1099" y="1823100"/>
            <a:ext cx="3183287" cy="1426149"/>
          </a:xfrm>
        </p:spPr>
        <p:txBody>
          <a:bodyPr>
            <a:normAutofit/>
          </a:bodyPr>
          <a:lstStyle>
            <a:lvl1pPr>
              <a:defRPr sz="2857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请输入标题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2" y="1823100"/>
            <a:ext cx="5380892" cy="1430599"/>
            <a:chOff x="0" y="1950097"/>
            <a:chExt cx="7174523" cy="1430599"/>
          </a:xfrm>
          <a:effectLst>
            <a:reflection stA="40000" endPos="31000" dist="25400" dir="5400000" sy="-100000" algn="bl" rotWithShape="0"/>
          </a:effectLst>
        </p:grpSpPr>
        <p:sp>
          <p:nvSpPr>
            <p:cNvPr id="7" name="矩形 6"/>
            <p:cNvSpPr/>
            <p:nvPr userDrawn="1"/>
          </p:nvSpPr>
          <p:spPr>
            <a:xfrm>
              <a:off x="0" y="1950098"/>
              <a:ext cx="6995712" cy="1430598"/>
            </a:xfrm>
            <a:prstGeom prst="rect">
              <a:avLst/>
            </a:prstGeom>
            <a:solidFill>
              <a:srgbClr val="63A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6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7057152" y="1950097"/>
              <a:ext cx="117371" cy="1430598"/>
            </a:xfrm>
            <a:prstGeom prst="rect">
              <a:avLst/>
            </a:prstGeom>
            <a:solidFill>
              <a:srgbClr val="63A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6"/>
            </a:p>
          </p:txBody>
        </p:sp>
      </p:grp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1379" r="12095" b="2288"/>
          <a:stretch/>
        </p:blipFill>
        <p:spPr>
          <a:xfrm>
            <a:off x="138050" y="1930750"/>
            <a:ext cx="1151285" cy="1167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44"/>
          <a:stretch/>
        </p:blipFill>
        <p:spPr>
          <a:xfrm>
            <a:off x="2631870" y="1942015"/>
            <a:ext cx="1161047" cy="1165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09" y="1936674"/>
            <a:ext cx="1161864" cy="1161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3192" r="3696" b="-1"/>
          <a:stretch/>
        </p:blipFill>
        <p:spPr>
          <a:xfrm>
            <a:off x="3880811" y="1947203"/>
            <a:ext cx="1247660" cy="1154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Straight Connector 13"/>
          <p:cNvCxnSpPr/>
          <p:nvPr userDrawn="1"/>
        </p:nvCxnSpPr>
        <p:spPr>
          <a:xfrm flipH="1">
            <a:off x="5517357" y="3286094"/>
            <a:ext cx="3184084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2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17358" y="3395665"/>
            <a:ext cx="3184083" cy="2581562"/>
          </a:xfrm>
        </p:spPr>
        <p:txBody>
          <a:bodyPr>
            <a:normAutofit/>
          </a:bodyPr>
          <a:lstStyle>
            <a:lvl1pPr marL="0" marR="0" indent="0" algn="l" defTabSz="653139" rtl="0" eaLnBrk="1" fontAlgn="auto" latinLnBrk="0" hangingPunct="1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29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53139" rtl="0" eaLnBrk="1" fontAlgn="auto" latinLnBrk="0" hangingPunct="1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/>
              <a:t>副标题</a:t>
            </a:r>
          </a:p>
          <a:p>
            <a:pPr lvl="0"/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517359" y="789414"/>
            <a:ext cx="1102898" cy="1001288"/>
          </a:xfrm>
        </p:spPr>
        <p:txBody>
          <a:bodyPr>
            <a:noAutofit/>
          </a:bodyPr>
          <a:lstStyle>
            <a:lvl1pPr marL="0" indent="0">
              <a:buNone/>
              <a:defRPr sz="6286" b="1">
                <a:solidFill>
                  <a:srgbClr val="F8D3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514"/>
            <a:ext cx="9144000" cy="8439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072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6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166767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169261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66" y="1163047"/>
            <a:ext cx="1102901" cy="42009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43311" y="1079453"/>
            <a:ext cx="6979775" cy="52461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43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072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1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5169524" y="5419629"/>
            <a:ext cx="236330" cy="391121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" name="Line 33"/>
          <p:cNvSpPr>
            <a:spLocks noChangeShapeType="1"/>
          </p:cNvSpPr>
          <p:nvPr userDrawn="1"/>
        </p:nvSpPr>
        <p:spPr bwMode="auto">
          <a:xfrm flipH="1" flipV="1">
            <a:off x="5278292" y="1828800"/>
            <a:ext cx="24076" cy="3788569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" name="Line 5"/>
          <p:cNvSpPr>
            <a:spLocks noChangeShapeType="1"/>
          </p:cNvSpPr>
          <p:nvPr userDrawn="1"/>
        </p:nvSpPr>
        <p:spPr bwMode="auto">
          <a:xfrm>
            <a:off x="0" y="5691983"/>
            <a:ext cx="2887468" cy="5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 userDrawn="1"/>
        </p:nvSpPr>
        <p:spPr bwMode="auto">
          <a:xfrm flipH="1">
            <a:off x="2887469" y="4800803"/>
            <a:ext cx="112529" cy="891183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Line 21"/>
          <p:cNvSpPr>
            <a:spLocks noChangeShapeType="1"/>
          </p:cNvSpPr>
          <p:nvPr userDrawn="1"/>
        </p:nvSpPr>
        <p:spPr bwMode="auto">
          <a:xfrm>
            <a:off x="3569784" y="4666853"/>
            <a:ext cx="3577" cy="950516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" name="Freeform 11"/>
          <p:cNvSpPr>
            <a:spLocks/>
          </p:cNvSpPr>
          <p:nvPr userDrawn="1"/>
        </p:nvSpPr>
        <p:spPr bwMode="auto">
          <a:xfrm>
            <a:off x="2455218" y="4799012"/>
            <a:ext cx="551927" cy="149126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/>
          </a:solidFill>
          <a:ln w="11113" cap="flat">
            <a:solidFill>
              <a:srgbClr val="225A8E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Freeform 13"/>
          <p:cNvSpPr>
            <a:spLocks/>
          </p:cNvSpPr>
          <p:nvPr userDrawn="1"/>
        </p:nvSpPr>
        <p:spPr bwMode="auto">
          <a:xfrm>
            <a:off x="2989280" y="4590063"/>
            <a:ext cx="881475" cy="232172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Freeform 15"/>
          <p:cNvSpPr>
            <a:spLocks/>
          </p:cNvSpPr>
          <p:nvPr userDrawn="1"/>
        </p:nvSpPr>
        <p:spPr bwMode="auto">
          <a:xfrm>
            <a:off x="2515056" y="3455095"/>
            <a:ext cx="1429829" cy="634008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" name="Freeform 16"/>
          <p:cNvSpPr>
            <a:spLocks/>
          </p:cNvSpPr>
          <p:nvPr userDrawn="1"/>
        </p:nvSpPr>
        <p:spPr bwMode="auto">
          <a:xfrm>
            <a:off x="2333754" y="4079287"/>
            <a:ext cx="183084" cy="892969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rgbClr val="225A8E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1" name="Freeform 17"/>
          <p:cNvSpPr>
            <a:spLocks/>
          </p:cNvSpPr>
          <p:nvPr userDrawn="1"/>
        </p:nvSpPr>
        <p:spPr bwMode="auto">
          <a:xfrm>
            <a:off x="3872540" y="3459563"/>
            <a:ext cx="735902" cy="1146572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" name="Line 51"/>
          <p:cNvSpPr>
            <a:spLocks noChangeShapeType="1"/>
          </p:cNvSpPr>
          <p:nvPr userDrawn="1"/>
        </p:nvSpPr>
        <p:spPr bwMode="auto">
          <a:xfrm>
            <a:off x="3566214" y="5617369"/>
            <a:ext cx="1727777" cy="1785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3" name="TextBox 20"/>
          <p:cNvSpPr txBox="1"/>
          <p:nvPr userDrawn="1"/>
        </p:nvSpPr>
        <p:spPr>
          <a:xfrm rot="20578407">
            <a:off x="2624553" y="3947046"/>
            <a:ext cx="1599315" cy="500215"/>
          </a:xfrm>
          <a:prstGeom prst="rect">
            <a:avLst/>
          </a:prstGeom>
          <a:noFill/>
        </p:spPr>
        <p:txBody>
          <a:bodyPr wrap="none" lIns="48974" tIns="24486" rIns="48974" bIns="24486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929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37" y="943341"/>
            <a:ext cx="3050732" cy="9464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4"/>
            <a:ext cx="9144000" cy="8439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133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155"/>
            <a:ext cx="9144000" cy="843928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3740842" y="1078624"/>
            <a:ext cx="1662315" cy="36272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23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35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2064148" y="889288"/>
            <a:ext cx="2842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5207434" y="2718776"/>
            <a:ext cx="1389674" cy="522440"/>
            <a:chOff x="2029634" y="1947922"/>
            <a:chExt cx="2470530" cy="696585"/>
          </a:xfrm>
        </p:grpSpPr>
        <p:sp>
          <p:nvSpPr>
            <p:cNvPr id="15" name="Text Placeholder 3"/>
            <p:cNvSpPr txBox="1">
              <a:spLocks/>
            </p:cNvSpPr>
            <p:nvPr/>
          </p:nvSpPr>
          <p:spPr>
            <a:xfrm>
              <a:off x="2029634" y="2043490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F8D3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719785" y="1947922"/>
              <a:ext cx="1780379" cy="679332"/>
              <a:chOff x="2948385" y="1921931"/>
              <a:chExt cx="1780379" cy="679332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989397" y="1921931"/>
                <a:ext cx="1378738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3770756" y="3390464"/>
            <a:ext cx="1426259" cy="522440"/>
            <a:chOff x="3624225" y="2814671"/>
            <a:chExt cx="2535570" cy="696585"/>
          </a:xfrm>
        </p:grpSpPr>
        <p:sp>
          <p:nvSpPr>
            <p:cNvPr id="20" name="Text Placeholder 3"/>
            <p:cNvSpPr txBox="1">
              <a:spLocks/>
            </p:cNvSpPr>
            <p:nvPr/>
          </p:nvSpPr>
          <p:spPr>
            <a:xfrm>
              <a:off x="3624225" y="2910239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F47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379416" y="2814671"/>
              <a:ext cx="1780379" cy="679332"/>
              <a:chOff x="2948385" y="1921931"/>
              <a:chExt cx="1780379" cy="679332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989397" y="1921931"/>
                <a:ext cx="1537195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Two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 userDrawn="1"/>
        </p:nvGrpSpPr>
        <p:grpSpPr>
          <a:xfrm>
            <a:off x="2338845" y="3992900"/>
            <a:ext cx="1426259" cy="522440"/>
            <a:chOff x="5211470" y="3626246"/>
            <a:chExt cx="2535570" cy="696585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5211470" y="3721814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29B9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966661" y="3626246"/>
              <a:ext cx="1780379" cy="679332"/>
              <a:chOff x="2948385" y="1921931"/>
              <a:chExt cx="1780379" cy="679332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989397" y="1921931"/>
                <a:ext cx="1739367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Three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 userDrawn="1"/>
        </p:nvGrpSpPr>
        <p:grpSpPr>
          <a:xfrm>
            <a:off x="937811" y="4599936"/>
            <a:ext cx="1426259" cy="522440"/>
            <a:chOff x="6795957" y="4623028"/>
            <a:chExt cx="2535570" cy="696585"/>
          </a:xfrm>
        </p:grpSpPr>
        <p:sp>
          <p:nvSpPr>
            <p:cNvPr id="30" name="Text Placeholder 3"/>
            <p:cNvSpPr txBox="1">
              <a:spLocks/>
            </p:cNvSpPr>
            <p:nvPr/>
          </p:nvSpPr>
          <p:spPr>
            <a:xfrm>
              <a:off x="6795957" y="4718596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84C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551148" y="4623028"/>
              <a:ext cx="1780379" cy="679332"/>
              <a:chOff x="2948385" y="1921931"/>
              <a:chExt cx="1780379" cy="679332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989397" y="1921931"/>
                <a:ext cx="1556326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Four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34" name="Straight Connector 13"/>
          <p:cNvCxnSpPr/>
          <p:nvPr userDrawn="1"/>
        </p:nvCxnSpPr>
        <p:spPr>
          <a:xfrm>
            <a:off x="5415823" y="3347663"/>
            <a:ext cx="0" cy="3296057"/>
          </a:xfrm>
          <a:prstGeom prst="line">
            <a:avLst/>
          </a:prstGeom>
          <a:ln w="22225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3"/>
          <p:cNvCxnSpPr/>
          <p:nvPr userDrawn="1"/>
        </p:nvCxnSpPr>
        <p:spPr>
          <a:xfrm>
            <a:off x="3979145" y="4047358"/>
            <a:ext cx="0" cy="2634386"/>
          </a:xfrm>
          <a:prstGeom prst="line">
            <a:avLst/>
          </a:prstGeom>
          <a:ln w="22225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3"/>
          <p:cNvCxnSpPr/>
          <p:nvPr userDrawn="1"/>
        </p:nvCxnSpPr>
        <p:spPr>
          <a:xfrm>
            <a:off x="2554714" y="4581673"/>
            <a:ext cx="0" cy="2087894"/>
          </a:xfrm>
          <a:prstGeom prst="line">
            <a:avLst/>
          </a:prstGeom>
          <a:ln w="22225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3"/>
          <p:cNvCxnSpPr/>
          <p:nvPr userDrawn="1"/>
        </p:nvCxnSpPr>
        <p:spPr>
          <a:xfrm>
            <a:off x="1146199" y="5169662"/>
            <a:ext cx="0" cy="1473285"/>
          </a:xfrm>
          <a:prstGeom prst="line">
            <a:avLst/>
          </a:prstGeom>
          <a:ln w="22225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 userDrawn="1"/>
        </p:nvGrpSpPr>
        <p:grpSpPr>
          <a:xfrm>
            <a:off x="6697885" y="1890591"/>
            <a:ext cx="1389674" cy="522440"/>
            <a:chOff x="2029634" y="1947922"/>
            <a:chExt cx="2470530" cy="696585"/>
          </a:xfrm>
        </p:grpSpPr>
        <p:sp>
          <p:nvSpPr>
            <p:cNvPr id="39" name="Text Placeholder 3"/>
            <p:cNvSpPr txBox="1">
              <a:spLocks/>
            </p:cNvSpPr>
            <p:nvPr/>
          </p:nvSpPr>
          <p:spPr>
            <a:xfrm>
              <a:off x="2029634" y="2043490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719785" y="1947922"/>
              <a:ext cx="1780379" cy="679332"/>
              <a:chOff x="2948385" y="1921931"/>
              <a:chExt cx="1780379" cy="679332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989397" y="1921931"/>
                <a:ext cx="1378738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3" name="Straight Connector 13"/>
          <p:cNvCxnSpPr/>
          <p:nvPr userDrawn="1"/>
        </p:nvCxnSpPr>
        <p:spPr>
          <a:xfrm>
            <a:off x="6905179" y="2503118"/>
            <a:ext cx="0" cy="4178629"/>
          </a:xfrm>
          <a:prstGeom prst="line">
            <a:avLst/>
          </a:prstGeom>
          <a:ln w="22225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5295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8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0509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85" y="1657459"/>
            <a:ext cx="3599752" cy="1073549"/>
          </a:xfrm>
          <a:prstGeom prst="rect">
            <a:avLst/>
          </a:prstGeom>
        </p:spPr>
      </p:pic>
      <p:sp>
        <p:nvSpPr>
          <p:cNvPr id="9" name="Line 33"/>
          <p:cNvSpPr>
            <a:spLocks noChangeShapeType="1"/>
          </p:cNvSpPr>
          <p:nvPr userDrawn="1"/>
        </p:nvSpPr>
        <p:spPr bwMode="auto">
          <a:xfrm flipH="1" flipV="1">
            <a:off x="3472643" y="2003369"/>
            <a:ext cx="8503" cy="2932779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2" y="4592358"/>
            <a:ext cx="1081817" cy="11608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 flipH="1">
            <a:off x="1081820" y="3712783"/>
            <a:ext cx="112529" cy="891183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 userDrawn="1"/>
        </p:nvSpPr>
        <p:spPr bwMode="auto">
          <a:xfrm>
            <a:off x="1764133" y="3578833"/>
            <a:ext cx="4466" cy="1354634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auto">
          <a:xfrm>
            <a:off x="649568" y="3710992"/>
            <a:ext cx="551927" cy="149126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>
              <a:lumMod val="50000"/>
            </a:schemeClr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1183629" y="3502043"/>
            <a:ext cx="881475" cy="232172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Freeform 15"/>
          <p:cNvSpPr>
            <a:spLocks/>
          </p:cNvSpPr>
          <p:nvPr userDrawn="1"/>
        </p:nvSpPr>
        <p:spPr bwMode="auto">
          <a:xfrm>
            <a:off x="709406" y="2367075"/>
            <a:ext cx="1429829" cy="634008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Freeform 16"/>
          <p:cNvSpPr>
            <a:spLocks/>
          </p:cNvSpPr>
          <p:nvPr userDrawn="1"/>
        </p:nvSpPr>
        <p:spPr bwMode="auto">
          <a:xfrm>
            <a:off x="528104" y="2991267"/>
            <a:ext cx="183084" cy="892969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2066890" y="2371543"/>
            <a:ext cx="735902" cy="1146572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Line 51"/>
          <p:cNvSpPr>
            <a:spLocks noChangeShapeType="1"/>
          </p:cNvSpPr>
          <p:nvPr userDrawn="1"/>
        </p:nvSpPr>
        <p:spPr bwMode="auto">
          <a:xfrm>
            <a:off x="1760564" y="4931685"/>
            <a:ext cx="1727777" cy="1785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77"/>
            <a:ext cx="9144000" cy="843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6960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3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5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9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6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7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5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7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F663-546F-41A6-910A-172E050DEC49}" type="datetimeFigureOut">
              <a:rPr lang="zh-CN" altLang="en-US" smtClean="0"/>
              <a:t>2018/11/27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2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51" r:id="rId16"/>
    <p:sldLayoutId id="21474836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541"/>
            <a:ext cx="9144000" cy="5172918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br>
              <a:rPr lang="en-US" altLang="zh-CN" dirty="0"/>
            </a:br>
            <a:r>
              <a:rPr lang="en-US" altLang="zh-CN" dirty="0"/>
              <a:t>Guava</a:t>
            </a:r>
            <a:r>
              <a:rPr lang="zh-CN" altLang="en-US" dirty="0"/>
              <a:t>介绍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2018.11</a:t>
            </a:r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深圳</a:t>
            </a:r>
            <a:endParaRPr lang="zh-CN" altLang="en-US" dirty="0"/>
          </a:p>
        </p:txBody>
      </p:sp>
      <p:sp>
        <p:nvSpPr>
          <p:cNvPr id="6" name="矩形 5" hidden="1"/>
          <p:cNvSpPr/>
          <p:nvPr/>
        </p:nvSpPr>
        <p:spPr>
          <a:xfrm>
            <a:off x="3347358" y="3437468"/>
            <a:ext cx="2494643" cy="539915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8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532" y="1133805"/>
            <a:ext cx="1570350" cy="45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4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并发</a:t>
            </a:r>
            <a:br>
              <a:rPr lang="en-US" altLang="zh-CN" dirty="0"/>
            </a:br>
            <a:r>
              <a:rPr lang="en-US" altLang="zh-CN" dirty="0"/>
              <a:t>Concurrency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强大而简单的抽象，让编写正确的并发代码更简单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93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字符串处理</a:t>
            </a:r>
            <a:br>
              <a:rPr lang="zh-CN" altLang="en-US" dirty="0"/>
            </a:br>
            <a:r>
              <a:rPr lang="en-US" altLang="zh-CN" dirty="0"/>
              <a:t>Strings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字符串工具，包括分割、连接、填充等操作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06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19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原生类型</a:t>
            </a:r>
            <a:r>
              <a:rPr lang="en-US" altLang="zh-CN" dirty="0"/>
              <a:t>Primitives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扩展 </a:t>
            </a:r>
            <a:r>
              <a:rPr lang="en-US" altLang="zh-CN" dirty="0"/>
              <a:t>JDK </a:t>
            </a:r>
            <a:r>
              <a:rPr lang="zh-CN" altLang="en-US" dirty="0"/>
              <a:t>未提供的原生类型（如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）操作， 包括某些类型的无符号形式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24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区间</a:t>
            </a:r>
            <a:br>
              <a:rPr lang="en-US" altLang="zh-CN" dirty="0"/>
            </a:br>
            <a:r>
              <a:rPr lang="en-US" altLang="zh-CN" dirty="0"/>
              <a:t>Ranges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可比较类型的区间</a:t>
            </a:r>
            <a:r>
              <a:rPr lang="en-US" altLang="zh-CN" dirty="0"/>
              <a:t>API</a:t>
            </a:r>
            <a:r>
              <a:rPr lang="zh-CN" altLang="en-US" dirty="0"/>
              <a:t>，包括连续和离散类型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05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简化</a:t>
            </a:r>
            <a:r>
              <a:rPr lang="en-US" altLang="zh-CN" dirty="0"/>
              <a:t>I/O</a:t>
            </a:r>
            <a:r>
              <a:rPr lang="zh-CN" altLang="en-US" dirty="0"/>
              <a:t>尤其是</a:t>
            </a:r>
            <a:r>
              <a:rPr lang="en-US" altLang="zh-CN" dirty="0"/>
              <a:t>I/O</a:t>
            </a:r>
            <a:r>
              <a:rPr lang="zh-CN" altLang="en-US" dirty="0"/>
              <a:t>流和文件的操作，针对</a:t>
            </a:r>
            <a:r>
              <a:rPr lang="en-US" altLang="zh-CN" dirty="0"/>
              <a:t>Java5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版本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504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散列</a:t>
            </a:r>
            <a:br>
              <a:rPr lang="en-US" altLang="zh-CN" dirty="0"/>
            </a:b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提供比</a:t>
            </a:r>
            <a:r>
              <a:rPr lang="en-US" altLang="zh-CN" dirty="0"/>
              <a:t>Object.hashCode()</a:t>
            </a:r>
            <a:r>
              <a:rPr lang="zh-CN" altLang="en-US" dirty="0"/>
              <a:t>更复杂的散列实现，并提供布鲁姆过滤器的实现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10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事件总线</a:t>
            </a:r>
            <a:r>
              <a:rPr lang="en-US" altLang="zh-CN" dirty="0"/>
              <a:t>EventBus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-</a:t>
            </a:r>
            <a:r>
              <a:rPr lang="zh-CN" altLang="en-US" dirty="0"/>
              <a:t>订阅模式的组件通信，但组件不需要显式地注册到其他组件中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405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数学运算</a:t>
            </a:r>
            <a:br>
              <a:rPr lang="en-US" altLang="zh-CN" dirty="0"/>
            </a:br>
            <a:r>
              <a:rPr lang="en-US" altLang="zh-CN" dirty="0"/>
              <a:t>Math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优化的、充分测试的数学工具类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34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  <a:br>
              <a:rPr lang="en-US" altLang="zh-CN" dirty="0"/>
            </a:br>
            <a:r>
              <a:rPr lang="en-US" altLang="zh-CN" dirty="0"/>
              <a:t>Reflection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Guava </a:t>
            </a:r>
            <a:r>
              <a:rPr lang="zh-CN" altLang="en-US" dirty="0"/>
              <a:t>的 </a:t>
            </a:r>
            <a:r>
              <a:rPr lang="en-US" altLang="zh-CN" dirty="0"/>
              <a:t>Java </a:t>
            </a:r>
            <a:r>
              <a:rPr lang="zh-CN" altLang="en-US" dirty="0"/>
              <a:t>反射机制工具类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47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65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62032" y="974091"/>
            <a:ext cx="6979775" cy="51724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CC3300"/>
                </a:solidFill>
              </a:rPr>
              <a:t>课程概要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304FDB-134D-4129-BD53-567681123E97}"/>
              </a:ext>
            </a:extLst>
          </p:cNvPr>
          <p:cNvSpPr/>
          <p:nvPr/>
        </p:nvSpPr>
        <p:spPr>
          <a:xfrm>
            <a:off x="4890120" y="1903741"/>
            <a:ext cx="3777067" cy="3368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endParaRPr lang="en-US" altLang="zh-CN" sz="2800" dirty="0"/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en-US" altLang="zh-CN" sz="2800" dirty="0"/>
              <a:t>I/O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散列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事件总线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数学运算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反射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AAED1C-BE5D-41AB-89B8-B370C1F9A345}"/>
              </a:ext>
            </a:extLst>
          </p:cNvPr>
          <p:cNvSpPr/>
          <p:nvPr/>
        </p:nvSpPr>
        <p:spPr>
          <a:xfrm>
            <a:off x="476815" y="1903741"/>
            <a:ext cx="3777067" cy="4400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基本工具 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集合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缓存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函数式风格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并发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字符串处理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原生类型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区间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u"/>
            </a:pP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2942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基本工具 </a:t>
            </a:r>
            <a:br>
              <a:rPr lang="zh-CN" altLang="en-US" dirty="0"/>
            </a:br>
            <a:r>
              <a:rPr lang="en-US" altLang="zh-CN" dirty="0"/>
              <a:t>Basic utilities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让使用</a:t>
            </a:r>
            <a:r>
              <a:rPr lang="en-US" altLang="zh-CN" dirty="0"/>
              <a:t>Java</a:t>
            </a:r>
            <a:r>
              <a:rPr lang="zh-CN" altLang="en-US" dirty="0"/>
              <a:t>语言变得更舒适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55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使用和避免</a:t>
            </a:r>
            <a:r>
              <a:rPr lang="en-US" altLang="zh-CN" b="0" dirty="0"/>
              <a:t>null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A6FE74-EC09-42D2-8370-F10597C70094}"/>
              </a:ext>
            </a:extLst>
          </p:cNvPr>
          <p:cNvSpPr txBox="1"/>
          <p:nvPr/>
        </p:nvSpPr>
        <p:spPr>
          <a:xfrm>
            <a:off x="243311" y="1811045"/>
            <a:ext cx="2384479" cy="3855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Guava</a:t>
            </a:r>
            <a:r>
              <a:rPr lang="zh-CN" altLang="en-US" dirty="0"/>
              <a:t>用</a:t>
            </a:r>
            <a:r>
              <a:rPr lang="en-US" altLang="zh-CN" dirty="0"/>
              <a:t>Optional&lt;T&gt;</a:t>
            </a:r>
            <a:r>
              <a:rPr lang="zh-CN" altLang="en-US" dirty="0"/>
              <a:t>表示可能为</a:t>
            </a:r>
            <a:r>
              <a:rPr lang="en-US" altLang="zh-CN" dirty="0"/>
              <a:t>null</a:t>
            </a:r>
            <a:r>
              <a:rPr lang="zh-CN" altLang="en-US" dirty="0"/>
              <a:t>的</a:t>
            </a:r>
            <a:r>
              <a:rPr lang="en-US" altLang="zh-CN" dirty="0"/>
              <a:t>T</a:t>
            </a:r>
            <a:r>
              <a:rPr lang="zh-CN" altLang="en-US" dirty="0"/>
              <a:t>类型引用。一个</a:t>
            </a:r>
            <a:r>
              <a:rPr lang="en-US" altLang="zh-CN" dirty="0"/>
              <a:t>Optional</a:t>
            </a:r>
            <a:r>
              <a:rPr lang="zh-CN" altLang="en-US" dirty="0"/>
              <a:t>实例可能包含非</a:t>
            </a:r>
            <a:r>
              <a:rPr lang="en-US" altLang="zh-CN" dirty="0"/>
              <a:t>null</a:t>
            </a:r>
            <a:r>
              <a:rPr lang="zh-CN" altLang="en-US" dirty="0"/>
              <a:t>的引用（我们称之为引用存在），也可能什么也不包括（称之为引用缺失）。它从不说包含的是</a:t>
            </a:r>
            <a:r>
              <a:rPr lang="en-US" altLang="zh-CN" dirty="0"/>
              <a:t>null</a:t>
            </a:r>
            <a:r>
              <a:rPr lang="zh-CN" altLang="en-US" dirty="0"/>
              <a:t>值，而是用存在或缺失来表示。但</a:t>
            </a:r>
            <a:r>
              <a:rPr lang="en-US" altLang="zh-CN" dirty="0"/>
              <a:t>Optional</a:t>
            </a:r>
            <a:r>
              <a:rPr lang="zh-CN" altLang="en-US" dirty="0"/>
              <a:t>从不会包含</a:t>
            </a:r>
            <a:r>
              <a:rPr lang="en-US" altLang="zh-CN" dirty="0"/>
              <a:t>null</a:t>
            </a:r>
            <a:r>
              <a:rPr lang="zh-CN" altLang="en-US" dirty="0"/>
              <a:t>值引用。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 Optional.</a:t>
            </a:r>
            <a:r>
              <a:rPr lang="zh-CN" altLang="zh-CN" sz="1600" i="1" dirty="0">
                <a:solidFill>
                  <a:srgbClr val="A9B7C6"/>
                </a:solidFill>
                <a:latin typeface="Consolas" panose="020B0609020204030204" pitchFamily="49" charset="0"/>
              </a:rPr>
              <a:t>fromNullable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(a).or(b)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1D35228-BD04-4FBB-8433-47848EC2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94" y="1882067"/>
            <a:ext cx="6332273" cy="39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7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前置条件</a:t>
            </a:r>
            <a:r>
              <a:rPr lang="en-US" altLang="zh-CN" b="0" dirty="0"/>
              <a:t>(</a:t>
            </a:r>
            <a:r>
              <a:rPr lang="zh-CN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Preconditions</a:t>
            </a:r>
            <a:r>
              <a:rPr lang="en-US" altLang="zh-CN" b="0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407253" y="1874904"/>
            <a:ext cx="8406333" cy="2429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Guava</a:t>
            </a:r>
            <a:r>
              <a:rPr lang="zh-CN" altLang="en-US" dirty="0"/>
              <a:t>在</a:t>
            </a:r>
            <a:r>
              <a:rPr lang="en-US" altLang="zh-CN" dirty="0"/>
              <a:t>Preconditions</a:t>
            </a:r>
            <a:r>
              <a:rPr lang="zh-CN" altLang="en-US" dirty="0"/>
              <a:t>类中提供了若干前置条件判断的实用方法，每个方法都有三个变种：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没有额外参数：抛出的异常中没有错误消息；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有一个</a:t>
            </a:r>
            <a:r>
              <a:rPr lang="en-US" altLang="zh-CN" dirty="0"/>
              <a:t>Object</a:t>
            </a:r>
            <a:r>
              <a:rPr lang="zh-CN" altLang="en-US" dirty="0"/>
              <a:t>对象作为额外参数：抛出的异常使用</a:t>
            </a:r>
            <a:r>
              <a:rPr lang="en-US" altLang="zh-CN" dirty="0" err="1"/>
              <a:t>Object.toString</a:t>
            </a:r>
            <a:r>
              <a:rPr lang="en-US" altLang="zh-CN" dirty="0"/>
              <a:t>() </a:t>
            </a:r>
            <a:r>
              <a:rPr lang="zh-CN" altLang="en-US" dirty="0"/>
              <a:t>作为错误消息；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有一个</a:t>
            </a:r>
            <a:r>
              <a:rPr lang="en-US" altLang="zh-CN" dirty="0"/>
              <a:t>String</a:t>
            </a:r>
            <a:r>
              <a:rPr lang="zh-CN" altLang="en-US" dirty="0"/>
              <a:t>对象作为额外参数，并且有一组任意数量的附加</a:t>
            </a:r>
            <a:r>
              <a:rPr lang="en-US" altLang="zh-CN" dirty="0"/>
              <a:t>Object</a:t>
            </a:r>
            <a:r>
              <a:rPr lang="zh-CN" altLang="en-US" dirty="0"/>
              <a:t>对象：这个变种处理异常消息的方式有点类似</a:t>
            </a:r>
            <a:r>
              <a:rPr lang="en-US" altLang="zh-CN" dirty="0" err="1"/>
              <a:t>printf</a:t>
            </a:r>
            <a:r>
              <a:rPr lang="zh-CN" altLang="en-US" dirty="0"/>
              <a:t>，但考虑</a:t>
            </a:r>
            <a:r>
              <a:rPr lang="en-US" altLang="zh-CN" dirty="0"/>
              <a:t>GWT</a:t>
            </a:r>
            <a:r>
              <a:rPr lang="zh-CN" altLang="en-US" dirty="0"/>
              <a:t>的兼容性和效率，只支持</a:t>
            </a:r>
            <a:r>
              <a:rPr lang="en-US" altLang="zh-CN" dirty="0"/>
              <a:t>%s</a:t>
            </a:r>
            <a:r>
              <a:rPr lang="zh-CN" altLang="en-US" dirty="0"/>
              <a:t>指示符</a:t>
            </a:r>
            <a:endParaRPr lang="en-US" altLang="zh-CN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Prec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onditions.</a:t>
            </a:r>
            <a:r>
              <a:rPr lang="zh-CN" altLang="zh-CN" sz="1400" i="1" dirty="0">
                <a:solidFill>
                  <a:srgbClr val="A9B7C6"/>
                </a:solidFill>
                <a:latin typeface="Consolas" panose="020B0609020204030204" pitchFamily="49" charset="0"/>
              </a:rPr>
              <a:t>checkArgument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(i &gt;= </a:t>
            </a:r>
            <a:r>
              <a:rPr lang="zh-CN" altLang="zh-CN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</a:rPr>
              <a:t>"Argument was %s but expected nonnegative"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i)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Preconditions.</a:t>
            </a:r>
            <a:r>
              <a:rPr lang="zh-CN" altLang="zh-CN" sz="1400" i="1" dirty="0">
                <a:solidFill>
                  <a:srgbClr val="A9B7C6"/>
                </a:solidFill>
                <a:latin typeface="Consolas" panose="020B0609020204030204" pitchFamily="49" charset="0"/>
              </a:rPr>
              <a:t>checkArgument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(i &gt; j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</a:rPr>
              <a:t>"Expected i &lt; j, but %s &gt; %s"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j)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zh-CN" altLang="zh-CN" sz="2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2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前置条件</a:t>
            </a:r>
            <a:r>
              <a:rPr lang="en-US" altLang="zh-CN" b="0" dirty="0"/>
              <a:t>(</a:t>
            </a:r>
            <a:r>
              <a:rPr lang="zh-CN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Preconditions</a:t>
            </a:r>
            <a:r>
              <a:rPr lang="en-US" altLang="zh-CN" b="0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407253" y="1874904"/>
            <a:ext cx="8406333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21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  <a:br>
              <a:rPr lang="en-US" altLang="zh-CN" dirty="0"/>
            </a:br>
            <a:r>
              <a:rPr lang="en-US" altLang="zh-CN" dirty="0"/>
              <a:t>Collections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Guava</a:t>
            </a:r>
            <a:r>
              <a:rPr lang="zh-CN" altLang="en-US" dirty="0"/>
              <a:t>对</a:t>
            </a:r>
            <a:r>
              <a:rPr lang="en-US" altLang="zh-CN" dirty="0"/>
              <a:t>JDK</a:t>
            </a:r>
            <a:r>
              <a:rPr lang="zh-CN" altLang="en-US" dirty="0"/>
              <a:t>集合的扩展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29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  <a:br>
              <a:rPr lang="en-US" altLang="zh-CN" dirty="0"/>
            </a:br>
            <a:r>
              <a:rPr lang="en-US" altLang="zh-CN" dirty="0"/>
              <a:t>catch</a:t>
            </a:r>
            <a:r>
              <a:rPr lang="zh-CN" altLang="en-US" dirty="0"/>
              <a:t> 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本地缓存实现，支持多种缓存过期策略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7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函数式风格</a:t>
            </a:r>
            <a:br>
              <a:rPr lang="en-US" altLang="zh-CN" dirty="0"/>
            </a:br>
            <a:r>
              <a:rPr lang="en-US" altLang="zh-CN" dirty="0"/>
              <a:t>Functional idioms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可以显著简化代码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86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4943</TotalTime>
  <Words>434</Words>
  <Application>Microsoft Office PowerPoint</Application>
  <PresentationFormat>全屏显示(4:3)</PresentationFormat>
  <Paragraphs>70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 Unicode MS</vt:lpstr>
      <vt:lpstr>Meiryo UI</vt:lpstr>
      <vt:lpstr>宋体</vt:lpstr>
      <vt:lpstr>微软雅黑</vt:lpstr>
      <vt:lpstr>Arial</vt:lpstr>
      <vt:lpstr>Calibri</vt:lpstr>
      <vt:lpstr>Calibri Light</vt:lpstr>
      <vt:lpstr>Consolas</vt:lpstr>
      <vt:lpstr>Wingdings</vt:lpstr>
      <vt:lpstr>Office 主题</vt:lpstr>
      <vt:lpstr>PowerPoint 演示文稿</vt:lpstr>
      <vt:lpstr>PowerPoint 演示文稿</vt:lpstr>
      <vt:lpstr>基本工具  Basic utilities</vt:lpstr>
      <vt:lpstr>PowerPoint 演示文稿</vt:lpstr>
      <vt:lpstr>PowerPoint 演示文稿</vt:lpstr>
      <vt:lpstr>PowerPoint 演示文稿</vt:lpstr>
      <vt:lpstr>集合 Collections</vt:lpstr>
      <vt:lpstr>缓存 catch </vt:lpstr>
      <vt:lpstr>函数式风格 Functional idioms</vt:lpstr>
      <vt:lpstr>并发 Concurrency</vt:lpstr>
      <vt:lpstr>字符串处理 Strings</vt:lpstr>
      <vt:lpstr>原生类型Primitives</vt:lpstr>
      <vt:lpstr>区间 Ranges</vt:lpstr>
      <vt:lpstr>I/o </vt:lpstr>
      <vt:lpstr> 散列 Hash</vt:lpstr>
      <vt:lpstr>事件总线EventBus</vt:lpstr>
      <vt:lpstr>数学运算 Math</vt:lpstr>
      <vt:lpstr>反射 Reflection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huangqun</dc:creator>
  <cp:lastModifiedBy>guo bingxia</cp:lastModifiedBy>
  <cp:revision>74</cp:revision>
  <dcterms:created xsi:type="dcterms:W3CDTF">2016-04-26T03:07:34Z</dcterms:created>
  <dcterms:modified xsi:type="dcterms:W3CDTF">2018-11-28T10:00:21Z</dcterms:modified>
</cp:coreProperties>
</file>