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3"/>
  </p:notesMasterIdLst>
  <p:sldIdLst>
    <p:sldId id="256" r:id="rId2"/>
    <p:sldId id="304" r:id="rId3"/>
    <p:sldId id="257" r:id="rId4"/>
    <p:sldId id="263" r:id="rId5"/>
    <p:sldId id="317" r:id="rId6"/>
    <p:sldId id="318" r:id="rId7"/>
    <p:sldId id="319" r:id="rId8"/>
    <p:sldId id="320" r:id="rId9"/>
    <p:sldId id="321" r:id="rId10"/>
    <p:sldId id="305" r:id="rId11"/>
    <p:sldId id="322" r:id="rId12"/>
    <p:sldId id="323" r:id="rId13"/>
    <p:sldId id="324" r:id="rId14"/>
    <p:sldId id="327" r:id="rId15"/>
    <p:sldId id="328" r:id="rId16"/>
    <p:sldId id="329" r:id="rId17"/>
    <p:sldId id="325" r:id="rId18"/>
    <p:sldId id="330" r:id="rId19"/>
    <p:sldId id="331" r:id="rId20"/>
    <p:sldId id="332" r:id="rId21"/>
    <p:sldId id="306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1" r:id="rId30"/>
    <p:sldId id="342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262" r:id="rId42"/>
  </p:sldIdLst>
  <p:sldSz cx="9144000" cy="6858000" type="screen4x3"/>
  <p:notesSz cx="6858000" cy="9144000"/>
  <p:defaultTextStyle>
    <a:defPPr>
      <a:defRPr lang="zh-CN"/>
    </a:defPPr>
    <a:lvl1pPr marL="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A8E"/>
    <a:srgbClr val="68ABDD"/>
    <a:srgbClr val="F8D35E"/>
    <a:srgbClr val="63A8DC"/>
    <a:srgbClr val="96C0E7"/>
    <a:srgbClr val="1B2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7" autoAdjust="0"/>
    <p:restoredTop sz="95179" autoAdjust="0"/>
  </p:normalViewPr>
  <p:slideViewPr>
    <p:cSldViewPr snapToGrid="0">
      <p:cViewPr varScale="1">
        <p:scale>
          <a:sx n="114" d="100"/>
          <a:sy n="114" d="100"/>
        </p:scale>
        <p:origin x="11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2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7BAD-BF52-48AF-9499-9AC6D410CEF6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004AC-D49A-43B5-A422-AF0D121D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9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yefulpresentations.co.uk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8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2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" y="-22034"/>
            <a:ext cx="9143120" cy="689656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2" y="1619481"/>
            <a:ext cx="9146381" cy="1696596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4143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请输入项目汇报标题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98106" y="3429000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/>
            </a:lvl1pPr>
          </a:lstStyle>
          <a:p>
            <a:pPr lvl="0"/>
            <a:r>
              <a:rPr lang="en-US" altLang="zh-CN" dirty="0"/>
              <a:t>2016.04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1481" y="1213081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深圳</a:t>
            </a:r>
            <a:r>
              <a:rPr lang="en-US" altLang="zh-CN" dirty="0"/>
              <a:t>•</a:t>
            </a:r>
            <a:r>
              <a:rPr lang="zh-CN" altLang="en-US" dirty="0"/>
              <a:t>广东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-24384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603834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6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扉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1099" y="1823100"/>
            <a:ext cx="3183287" cy="1426149"/>
          </a:xfrm>
        </p:spPr>
        <p:txBody>
          <a:bodyPr>
            <a:normAutofit/>
          </a:bodyPr>
          <a:lstStyle>
            <a:lvl1pPr>
              <a:defRPr sz="2857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2" y="1823100"/>
            <a:ext cx="5380892" cy="1430599"/>
            <a:chOff x="0" y="1950097"/>
            <a:chExt cx="7174523" cy="1430599"/>
          </a:xfrm>
          <a:effectLst>
            <a:reflection stA="40000" endPos="31000" dist="25400" dir="5400000" sy="-100000" algn="bl" rotWithShape="0"/>
          </a:effectLst>
        </p:grpSpPr>
        <p:sp>
          <p:nvSpPr>
            <p:cNvPr id="7" name="矩形 6"/>
            <p:cNvSpPr/>
            <p:nvPr userDrawn="1"/>
          </p:nvSpPr>
          <p:spPr>
            <a:xfrm>
              <a:off x="0" y="1950098"/>
              <a:ext cx="6995712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7057152" y="1950097"/>
              <a:ext cx="117371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</p:grp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1379" r="12095" b="2288"/>
          <a:stretch/>
        </p:blipFill>
        <p:spPr>
          <a:xfrm>
            <a:off x="138050" y="1930750"/>
            <a:ext cx="1151285" cy="1167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4"/>
          <a:stretch/>
        </p:blipFill>
        <p:spPr>
          <a:xfrm>
            <a:off x="2631870" y="1942015"/>
            <a:ext cx="1161047" cy="1165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09" y="1936674"/>
            <a:ext cx="1161864" cy="1161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3192" r="3696" b="-1"/>
          <a:stretch/>
        </p:blipFill>
        <p:spPr>
          <a:xfrm>
            <a:off x="3880811" y="1947203"/>
            <a:ext cx="1247660" cy="1154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Connector 13"/>
          <p:cNvCxnSpPr/>
          <p:nvPr userDrawn="1"/>
        </p:nvCxnSpPr>
        <p:spPr>
          <a:xfrm flipH="1">
            <a:off x="5517357" y="3286094"/>
            <a:ext cx="3184084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17358" y="3395665"/>
            <a:ext cx="3184083" cy="2581562"/>
          </a:xfrm>
        </p:spPr>
        <p:txBody>
          <a:bodyPr>
            <a:normAutofit/>
          </a:bodyPr>
          <a:lstStyle>
            <a:lvl1pPr marL="0" marR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29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/>
              <a:t>副标题</a:t>
            </a:r>
          </a:p>
          <a:p>
            <a:pPr lvl="0"/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17359" y="789414"/>
            <a:ext cx="1102898" cy="1001288"/>
          </a:xfrm>
        </p:spPr>
        <p:txBody>
          <a:bodyPr>
            <a:noAutofit/>
          </a:bodyPr>
          <a:lstStyle>
            <a:lvl1pPr marL="0" indent="0">
              <a:buNone/>
              <a:defRPr sz="6286" b="1">
                <a:solidFill>
                  <a:srgbClr val="F8D3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14"/>
            <a:ext cx="9144000" cy="8439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16676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169261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66" y="1163047"/>
            <a:ext cx="1102901" cy="42009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3311" y="1079453"/>
            <a:ext cx="6979775" cy="524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1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5169524" y="5419629"/>
            <a:ext cx="236330" cy="391121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" name="Line 33"/>
          <p:cNvSpPr>
            <a:spLocks noChangeShapeType="1"/>
          </p:cNvSpPr>
          <p:nvPr userDrawn="1"/>
        </p:nvSpPr>
        <p:spPr bwMode="auto">
          <a:xfrm flipH="1" flipV="1">
            <a:off x="5278292" y="1828800"/>
            <a:ext cx="24076" cy="3788569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>
            <a:off x="0" y="5691983"/>
            <a:ext cx="2887468" cy="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 userDrawn="1"/>
        </p:nvSpPr>
        <p:spPr bwMode="auto">
          <a:xfrm flipH="1">
            <a:off x="2887469" y="4800803"/>
            <a:ext cx="112529" cy="891183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 userDrawn="1"/>
        </p:nvSpPr>
        <p:spPr bwMode="auto">
          <a:xfrm>
            <a:off x="3569784" y="4666853"/>
            <a:ext cx="3577" cy="950516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1"/>
          <p:cNvSpPr>
            <a:spLocks/>
          </p:cNvSpPr>
          <p:nvPr userDrawn="1"/>
        </p:nvSpPr>
        <p:spPr bwMode="auto">
          <a:xfrm>
            <a:off x="2455218" y="479901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Freeform 13"/>
          <p:cNvSpPr>
            <a:spLocks/>
          </p:cNvSpPr>
          <p:nvPr userDrawn="1"/>
        </p:nvSpPr>
        <p:spPr bwMode="auto">
          <a:xfrm>
            <a:off x="2989280" y="459006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Freeform 15"/>
          <p:cNvSpPr>
            <a:spLocks/>
          </p:cNvSpPr>
          <p:nvPr userDrawn="1"/>
        </p:nvSpPr>
        <p:spPr bwMode="auto">
          <a:xfrm>
            <a:off x="2515056" y="345509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" name="Freeform 16"/>
          <p:cNvSpPr>
            <a:spLocks/>
          </p:cNvSpPr>
          <p:nvPr userDrawn="1"/>
        </p:nvSpPr>
        <p:spPr bwMode="auto">
          <a:xfrm>
            <a:off x="2333754" y="407928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" name="Freeform 17"/>
          <p:cNvSpPr>
            <a:spLocks/>
          </p:cNvSpPr>
          <p:nvPr userDrawn="1"/>
        </p:nvSpPr>
        <p:spPr bwMode="auto">
          <a:xfrm>
            <a:off x="3872540" y="345956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auto">
          <a:xfrm>
            <a:off x="3566214" y="5617369"/>
            <a:ext cx="1727777" cy="178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" name="TextBox 20"/>
          <p:cNvSpPr txBox="1"/>
          <p:nvPr userDrawn="1"/>
        </p:nvSpPr>
        <p:spPr>
          <a:xfrm rot="20578407">
            <a:off x="2624553" y="3947046"/>
            <a:ext cx="1599315" cy="500215"/>
          </a:xfrm>
          <a:prstGeom prst="rect">
            <a:avLst/>
          </a:prstGeom>
          <a:noFill/>
        </p:spPr>
        <p:txBody>
          <a:bodyPr wrap="none" lIns="48974" tIns="24486" rIns="48974" bIns="24486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929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37" y="943341"/>
            <a:ext cx="3050732" cy="9464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4"/>
            <a:ext cx="9144000" cy="8439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13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155"/>
            <a:ext cx="9144000" cy="843928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740842" y="1078624"/>
            <a:ext cx="1662315" cy="36272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23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35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2064148" y="889288"/>
            <a:ext cx="2842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5207434" y="2718776"/>
            <a:ext cx="1389674" cy="522440"/>
            <a:chOff x="2029634" y="1947922"/>
            <a:chExt cx="2470530" cy="696585"/>
          </a:xfrm>
        </p:grpSpPr>
        <p:sp>
          <p:nvSpPr>
            <p:cNvPr id="15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3770756" y="3390464"/>
            <a:ext cx="1426259" cy="522440"/>
            <a:chOff x="3624225" y="2814671"/>
            <a:chExt cx="2535570" cy="696585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>
            <a:xfrm>
              <a:off x="3624225" y="2910239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47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379416" y="2814671"/>
              <a:ext cx="1780379" cy="679332"/>
              <a:chOff x="2948385" y="1921931"/>
              <a:chExt cx="1780379" cy="679332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989397" y="1921931"/>
                <a:ext cx="1537195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Two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 userDrawn="1"/>
        </p:nvGrpSpPr>
        <p:grpSpPr>
          <a:xfrm>
            <a:off x="2338845" y="3992900"/>
            <a:ext cx="1426259" cy="522440"/>
            <a:chOff x="5211470" y="3626246"/>
            <a:chExt cx="2535570" cy="696585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5211470" y="3721814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29B9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966661" y="3626246"/>
              <a:ext cx="1780379" cy="679332"/>
              <a:chOff x="2948385" y="1921931"/>
              <a:chExt cx="1780379" cy="67933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989397" y="1921931"/>
                <a:ext cx="1739367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Three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937811" y="4599936"/>
            <a:ext cx="1426259" cy="522440"/>
            <a:chOff x="6795957" y="4623028"/>
            <a:chExt cx="2535570" cy="696585"/>
          </a:xfrm>
        </p:grpSpPr>
        <p:sp>
          <p:nvSpPr>
            <p:cNvPr id="30" name="Text Placeholder 3"/>
            <p:cNvSpPr txBox="1">
              <a:spLocks/>
            </p:cNvSpPr>
            <p:nvPr/>
          </p:nvSpPr>
          <p:spPr>
            <a:xfrm>
              <a:off x="6795957" y="4718596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551148" y="4623028"/>
              <a:ext cx="1780379" cy="679332"/>
              <a:chOff x="2948385" y="1921931"/>
              <a:chExt cx="1780379" cy="679332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989397" y="1921931"/>
                <a:ext cx="1556326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Four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4" name="Straight Connector 13"/>
          <p:cNvCxnSpPr/>
          <p:nvPr userDrawn="1"/>
        </p:nvCxnSpPr>
        <p:spPr>
          <a:xfrm>
            <a:off x="5415823" y="3347663"/>
            <a:ext cx="0" cy="3296057"/>
          </a:xfrm>
          <a:prstGeom prst="line">
            <a:avLst/>
          </a:prstGeom>
          <a:ln w="22225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/>
          <p:cNvCxnSpPr/>
          <p:nvPr userDrawn="1"/>
        </p:nvCxnSpPr>
        <p:spPr>
          <a:xfrm>
            <a:off x="3979145" y="4047358"/>
            <a:ext cx="0" cy="2634386"/>
          </a:xfrm>
          <a:prstGeom prst="line">
            <a:avLst/>
          </a:prstGeom>
          <a:ln w="22225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3"/>
          <p:cNvCxnSpPr/>
          <p:nvPr userDrawn="1"/>
        </p:nvCxnSpPr>
        <p:spPr>
          <a:xfrm>
            <a:off x="2554714" y="4581673"/>
            <a:ext cx="0" cy="2087894"/>
          </a:xfrm>
          <a:prstGeom prst="line">
            <a:avLst/>
          </a:prstGeom>
          <a:ln w="22225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3"/>
          <p:cNvCxnSpPr/>
          <p:nvPr userDrawn="1"/>
        </p:nvCxnSpPr>
        <p:spPr>
          <a:xfrm>
            <a:off x="1146199" y="5169662"/>
            <a:ext cx="0" cy="1473285"/>
          </a:xfrm>
          <a:prstGeom prst="line">
            <a:avLst/>
          </a:prstGeom>
          <a:ln w="22225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 userDrawn="1"/>
        </p:nvGrpSpPr>
        <p:grpSpPr>
          <a:xfrm>
            <a:off x="6697885" y="1890591"/>
            <a:ext cx="1389674" cy="522440"/>
            <a:chOff x="2029634" y="1947922"/>
            <a:chExt cx="2470530" cy="696585"/>
          </a:xfrm>
        </p:grpSpPr>
        <p:sp>
          <p:nvSpPr>
            <p:cNvPr id="39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3" name="Straight Connector 13"/>
          <p:cNvCxnSpPr/>
          <p:nvPr userDrawn="1"/>
        </p:nvCxnSpPr>
        <p:spPr>
          <a:xfrm>
            <a:off x="6905179" y="2503118"/>
            <a:ext cx="0" cy="4178629"/>
          </a:xfrm>
          <a:prstGeom prst="line">
            <a:avLst/>
          </a:prstGeom>
          <a:ln w="22225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295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0509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85" y="1657459"/>
            <a:ext cx="3599752" cy="1073549"/>
          </a:xfrm>
          <a:prstGeom prst="rect">
            <a:avLst/>
          </a:prstGeom>
        </p:spPr>
      </p:pic>
      <p:sp>
        <p:nvSpPr>
          <p:cNvPr id="9" name="Line 33"/>
          <p:cNvSpPr>
            <a:spLocks noChangeShapeType="1"/>
          </p:cNvSpPr>
          <p:nvPr userDrawn="1"/>
        </p:nvSpPr>
        <p:spPr bwMode="auto">
          <a:xfrm flipH="1" flipV="1">
            <a:off x="3472643" y="2003369"/>
            <a:ext cx="8503" cy="2932779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2" y="4592358"/>
            <a:ext cx="1081817" cy="11608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 flipH="1">
            <a:off x="1081820" y="3712783"/>
            <a:ext cx="112529" cy="891183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 userDrawn="1"/>
        </p:nvSpPr>
        <p:spPr bwMode="auto">
          <a:xfrm>
            <a:off x="1764133" y="3578833"/>
            <a:ext cx="4466" cy="1354634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auto">
          <a:xfrm>
            <a:off x="649568" y="371099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1183629" y="350204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Freeform 15"/>
          <p:cNvSpPr>
            <a:spLocks/>
          </p:cNvSpPr>
          <p:nvPr userDrawn="1"/>
        </p:nvSpPr>
        <p:spPr bwMode="auto">
          <a:xfrm>
            <a:off x="709406" y="236707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28104" y="299126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2066890" y="237154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Line 51"/>
          <p:cNvSpPr>
            <a:spLocks noChangeShapeType="1"/>
          </p:cNvSpPr>
          <p:nvPr userDrawn="1"/>
        </p:nvSpPr>
        <p:spPr bwMode="auto">
          <a:xfrm>
            <a:off x="1760564" y="4931685"/>
            <a:ext cx="1727777" cy="1785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77"/>
            <a:ext cx="9144000" cy="843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6960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9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7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7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51" r:id="rId16"/>
    <p:sldLayoutId id="21474836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/javadoc/com/google/common/cache/LoadingCache.html#get(K)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docs.guava-libraries.googlecode.com/git/javadoc/com/google/common/cache/Cache.html#get%28java.lang.Object,java.util.concurrent.Callable%29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541"/>
            <a:ext cx="9144000" cy="5172918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US" altLang="zh-CN" dirty="0"/>
            </a:br>
            <a:r>
              <a:rPr lang="en-US" altLang="zh-CN" dirty="0"/>
              <a:t>Guava</a:t>
            </a:r>
            <a:r>
              <a:rPr lang="zh-CN" altLang="en-US" dirty="0"/>
              <a:t>介绍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2018.11</a:t>
            </a:r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深圳</a:t>
            </a:r>
            <a:endParaRPr lang="zh-CN" altLang="en-US" dirty="0"/>
          </a:p>
        </p:txBody>
      </p:sp>
      <p:sp>
        <p:nvSpPr>
          <p:cNvPr id="6" name="矩形 5" hidden="1"/>
          <p:cNvSpPr/>
          <p:nvPr/>
        </p:nvSpPr>
        <p:spPr>
          <a:xfrm>
            <a:off x="3347358" y="3437468"/>
            <a:ext cx="2494643" cy="539915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8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32" y="1133805"/>
            <a:ext cx="1570350" cy="45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br>
              <a:rPr lang="en-US" altLang="zh-CN" dirty="0"/>
            </a:br>
            <a:r>
              <a:rPr lang="en-US" altLang="zh-CN" dirty="0"/>
              <a:t>Collections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Guava</a:t>
            </a:r>
            <a:r>
              <a:rPr lang="zh-CN" altLang="en-US" dirty="0"/>
              <a:t>对</a:t>
            </a:r>
            <a:r>
              <a:rPr lang="en-US" altLang="zh-CN" dirty="0"/>
              <a:t>JDK</a:t>
            </a:r>
            <a:r>
              <a:rPr lang="zh-CN" altLang="en-US" dirty="0"/>
              <a:t>集合的扩展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29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311" y="1079453"/>
            <a:ext cx="6979775" cy="524610"/>
          </a:xfrm>
        </p:spPr>
        <p:txBody>
          <a:bodyPr/>
          <a:lstStyle/>
          <a:p>
            <a:r>
              <a:rPr lang="zh-CN" altLang="en-US" dirty="0"/>
              <a:t>不可变集合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247CA9-5771-42D6-9149-3C3E0AE043D4}"/>
              </a:ext>
            </a:extLst>
          </p:cNvPr>
          <p:cNvSpPr txBox="1"/>
          <p:nvPr/>
        </p:nvSpPr>
        <p:spPr>
          <a:xfrm>
            <a:off x="243311" y="1837267"/>
            <a:ext cx="8019211" cy="335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当对象被不可信的库调用时，不可变形式是安全的；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不可变对象被多个线程调用时，不存在竞态条件问题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不可变集合不需要考虑变化，因此可以节省时间和空间。所有不可变的集合都比它们的可变形式有更好的内存利用率（分析和测试细节）；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不可变对象因为有固定不变，可以作为常量来安全使用。</a:t>
            </a:r>
          </a:p>
          <a:p>
            <a:endParaRPr lang="en-US" altLang="zh-CN" dirty="0"/>
          </a:p>
          <a:p>
            <a:r>
              <a:rPr lang="zh-CN" altLang="en-US" dirty="0"/>
              <a:t>使用方式：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copyOf</a:t>
            </a:r>
            <a:r>
              <a:rPr lang="zh-CN" altLang="en-US" dirty="0"/>
              <a:t>方法，如</a:t>
            </a:r>
            <a:r>
              <a:rPr lang="en-US" altLang="zh-CN" dirty="0" err="1"/>
              <a:t>ImmutableSet.copyOf</a:t>
            </a:r>
            <a:r>
              <a:rPr lang="en-US" altLang="zh-CN" dirty="0"/>
              <a:t>(set);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of</a:t>
            </a:r>
            <a:r>
              <a:rPr lang="zh-CN" altLang="en-US" dirty="0"/>
              <a:t>方法，如</a:t>
            </a:r>
            <a:r>
              <a:rPr lang="en-US" altLang="zh-CN" dirty="0" err="1"/>
              <a:t>ImmutableSet.of</a:t>
            </a:r>
            <a:r>
              <a:rPr lang="en-US" altLang="zh-CN" dirty="0"/>
              <a:t>(“a”, “b”, “c”)</a:t>
            </a:r>
            <a:r>
              <a:rPr lang="zh-CN" altLang="en-US" dirty="0"/>
              <a:t>或 </a:t>
            </a:r>
            <a:r>
              <a:rPr lang="en-US" altLang="zh-CN" dirty="0" err="1"/>
              <a:t>ImmutableMap.of</a:t>
            </a:r>
            <a:r>
              <a:rPr lang="en-US" altLang="zh-CN" dirty="0"/>
              <a:t>(“a”, 1, “b”, 2);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Builder</a:t>
            </a:r>
            <a:r>
              <a:rPr lang="zh-CN" altLang="en-US" dirty="0"/>
              <a:t>工具，如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/>
              <a:t>asList</a:t>
            </a:r>
            <a:r>
              <a:rPr lang="zh-CN" altLang="en-US" dirty="0"/>
              <a:t>视图：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sortedSet.asList</a:t>
            </a:r>
            <a:r>
              <a:rPr lang="en-US" altLang="zh-CN" dirty="0"/>
              <a:t>().get(k)    //</a:t>
            </a:r>
            <a:r>
              <a:rPr lang="en-US" altLang="zh-CN" dirty="0" err="1"/>
              <a:t>ImmutableSortedSet</a:t>
            </a:r>
            <a:r>
              <a:rPr lang="zh-CN" altLang="en-US" dirty="0"/>
              <a:t>中读取第</a:t>
            </a:r>
            <a:r>
              <a:rPr lang="en-US" altLang="zh-CN" dirty="0"/>
              <a:t>k</a:t>
            </a:r>
            <a:r>
              <a:rPr lang="zh-CN" altLang="en-US" dirty="0"/>
              <a:t>个最小元素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189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关联可变集合和不可变集合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A6836E-E7D8-48FF-945D-81452CA3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7" y="1667932"/>
            <a:ext cx="7505423" cy="519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1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35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Multiset</a:t>
            </a:r>
            <a:r>
              <a:rPr lang="zh-CN" altLang="en-US" b="1" dirty="0"/>
              <a:t>（无序的</a:t>
            </a:r>
            <a:r>
              <a:rPr lang="en-US" altLang="zh-CN" dirty="0" err="1"/>
              <a:t>ArrayList</a:t>
            </a:r>
            <a:r>
              <a:rPr lang="en-US" altLang="zh-CN" dirty="0"/>
              <a:t>  &amp;&amp; Map&lt;E, Integer&gt;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无序的</a:t>
            </a:r>
            <a:r>
              <a:rPr lang="en-US" altLang="zh-CN" dirty="0" err="1"/>
              <a:t>ArrayList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add(E)</a:t>
            </a:r>
            <a:r>
              <a:rPr lang="zh-CN" altLang="en-US" dirty="0"/>
              <a:t>添加单个给定元素，</a:t>
            </a:r>
            <a:r>
              <a:rPr lang="en-US" altLang="zh-CN" dirty="0" err="1"/>
              <a:t>addAll</a:t>
            </a:r>
            <a:r>
              <a:rPr lang="en-US" altLang="zh-CN" dirty="0"/>
              <a:t>(Collection</a:t>
            </a:r>
            <a:r>
              <a:rPr lang="zh-CN" altLang="en-US" dirty="0"/>
              <a:t>添加集合中所有元素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iterator()</a:t>
            </a:r>
            <a:r>
              <a:rPr lang="zh-CN" altLang="en-US" dirty="0"/>
              <a:t>返回一个迭代器，包含</a:t>
            </a:r>
            <a:r>
              <a:rPr lang="en-US" altLang="zh-CN" dirty="0"/>
              <a:t>Multiset</a:t>
            </a:r>
            <a:r>
              <a:rPr lang="zh-CN" altLang="en-US" dirty="0"/>
              <a:t>的所有元素（包括重复的元素）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size()</a:t>
            </a:r>
            <a:r>
              <a:rPr lang="zh-CN" altLang="en-US" dirty="0"/>
              <a:t>返回所有元素的总个数（包括重复的元素）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当把</a:t>
            </a:r>
            <a:r>
              <a:rPr lang="en-US" altLang="zh-CN" dirty="0"/>
              <a:t>Multiset</a:t>
            </a:r>
            <a:r>
              <a:rPr lang="zh-CN" altLang="en-US" dirty="0"/>
              <a:t>看作</a:t>
            </a:r>
            <a:r>
              <a:rPr lang="en-US" altLang="zh-CN" dirty="0"/>
              <a:t>Map&lt;E, Integer&gt;</a:t>
            </a:r>
            <a:r>
              <a:rPr lang="zh-CN" altLang="en-US" dirty="0"/>
              <a:t>时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count(Object)</a:t>
            </a:r>
            <a:r>
              <a:rPr lang="zh-CN" altLang="en-US" dirty="0"/>
              <a:t>返回给定元素的计数。</a:t>
            </a:r>
            <a:r>
              <a:rPr lang="en-US" altLang="zh-CN" dirty="0" err="1"/>
              <a:t>HashMultiset.count</a:t>
            </a:r>
            <a:r>
              <a:rPr lang="zh-CN" altLang="en-US" dirty="0"/>
              <a:t>的复杂度为</a:t>
            </a:r>
            <a:r>
              <a:rPr lang="en-US" altLang="zh-CN" dirty="0"/>
              <a:t>O(1)</a:t>
            </a:r>
            <a:r>
              <a:rPr lang="zh-CN" altLang="en-US" dirty="0"/>
              <a:t>，</a:t>
            </a:r>
            <a:r>
              <a:rPr lang="en-US" altLang="zh-CN" dirty="0" err="1"/>
              <a:t>TreeMultiset.count</a:t>
            </a:r>
            <a:r>
              <a:rPr lang="zh-CN" altLang="en-US" dirty="0"/>
              <a:t>的复杂度为</a:t>
            </a:r>
            <a:r>
              <a:rPr lang="en-US" altLang="zh-CN" dirty="0"/>
              <a:t>O(log n)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Set&lt;</a:t>
            </a:r>
            <a:r>
              <a:rPr lang="en-US" altLang="zh-CN" dirty="0" err="1"/>
              <a:t>Multiset.Entry</a:t>
            </a:r>
            <a:r>
              <a:rPr lang="en-US" altLang="zh-CN" dirty="0"/>
              <a:t>&lt;E&gt;&gt;</a:t>
            </a:r>
            <a:r>
              <a:rPr lang="zh-CN" altLang="en-US" dirty="0"/>
              <a:t>，和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 err="1"/>
              <a:t>entrySet</a:t>
            </a:r>
            <a:r>
              <a:rPr lang="zh-CN" altLang="en-US" dirty="0"/>
              <a:t>类似。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 err="1"/>
              <a:t>elementSet</a:t>
            </a:r>
            <a:r>
              <a:rPr lang="en-US" altLang="zh-CN" dirty="0"/>
              <a:t>()</a:t>
            </a:r>
            <a:r>
              <a:rPr lang="zh-CN" altLang="en-US" dirty="0"/>
              <a:t>返回所有不重复元素的</a:t>
            </a:r>
            <a:r>
              <a:rPr lang="en-US" altLang="zh-CN" dirty="0"/>
              <a:t>Set&lt;E&gt;</a:t>
            </a:r>
            <a:r>
              <a:rPr lang="zh-CN" altLang="en-US" dirty="0"/>
              <a:t>，和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 err="1"/>
              <a:t>keySet</a:t>
            </a:r>
            <a:r>
              <a:rPr lang="en-US" altLang="zh-CN" dirty="0"/>
              <a:t>()</a:t>
            </a:r>
            <a:r>
              <a:rPr lang="zh-CN" altLang="en-US" dirty="0"/>
              <a:t>类似。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所有</a:t>
            </a:r>
            <a:r>
              <a:rPr lang="en-US" altLang="zh-CN" dirty="0"/>
              <a:t>Multiset</a:t>
            </a:r>
            <a:r>
              <a:rPr lang="zh-CN" altLang="en-US" dirty="0"/>
              <a:t>实现的内存消耗随着不重复元素的个数线性增长。</a:t>
            </a:r>
          </a:p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18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B1142D-C434-4E5B-81B2-00D66217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3" y="1700742"/>
            <a:ext cx="33051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2" y="1854201"/>
            <a:ext cx="4066222" cy="474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r>
              <a:rPr lang="zh-CN" altLang="en-US" b="1" dirty="0"/>
              <a:t>特别注意：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Multiset</a:t>
            </a:r>
            <a:r>
              <a:rPr lang="zh-CN" altLang="en-US" dirty="0"/>
              <a:t>中的元素计数只能是正数。任何元素的计数都不能为负，也不能是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 err="1"/>
              <a:t>elementSet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视图中也不会有这样的元素。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返回集合的大小，等同于所有元素计数的总和。对于不重复元素的个数，应使用</a:t>
            </a:r>
            <a:r>
              <a:rPr lang="en-US" altLang="zh-CN" dirty="0" err="1"/>
              <a:t>elementSet</a:t>
            </a:r>
            <a:r>
              <a:rPr lang="en-US" altLang="zh-CN" dirty="0"/>
              <a:t>().size()</a:t>
            </a:r>
            <a:r>
              <a:rPr lang="zh-CN" altLang="en-US" dirty="0"/>
              <a:t>方法。（因此，</a:t>
            </a:r>
            <a:r>
              <a:rPr lang="en-US" altLang="zh-CN" dirty="0"/>
              <a:t>add(E)</a:t>
            </a:r>
            <a:r>
              <a:rPr lang="zh-CN" altLang="en-US" dirty="0"/>
              <a:t>把</a:t>
            </a: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增加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multiset.iterator</a:t>
            </a:r>
            <a:r>
              <a:rPr lang="en-US" altLang="zh-CN" dirty="0"/>
              <a:t>()</a:t>
            </a:r>
            <a:r>
              <a:rPr lang="zh-CN" altLang="en-US" dirty="0"/>
              <a:t>会迭代重复元素，因此迭代长度等于</a:t>
            </a: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Multiset</a:t>
            </a:r>
            <a:r>
              <a:rPr lang="zh-CN" altLang="en-US" dirty="0"/>
              <a:t>支持直接增加、减少或设置元素的计数。</a:t>
            </a:r>
            <a:r>
              <a:rPr lang="en-US" altLang="zh-CN" dirty="0" err="1"/>
              <a:t>setCount</a:t>
            </a:r>
            <a:r>
              <a:rPr lang="en-US" altLang="zh-CN" dirty="0"/>
              <a:t>(</a:t>
            </a:r>
            <a:r>
              <a:rPr lang="en-US" altLang="zh-CN" dirty="0" err="1"/>
              <a:t>elem</a:t>
            </a:r>
            <a:r>
              <a:rPr lang="en-US" altLang="zh-CN" dirty="0"/>
              <a:t>, 0)</a:t>
            </a:r>
            <a:r>
              <a:rPr lang="zh-CN" altLang="en-US" dirty="0"/>
              <a:t>等同于移除所有</a:t>
            </a:r>
            <a:r>
              <a:rPr lang="en-US" altLang="zh-CN" dirty="0" err="1"/>
              <a:t>elem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multiset </a:t>
            </a:r>
            <a:r>
              <a:rPr lang="zh-CN" altLang="en-US" dirty="0"/>
              <a:t>中没有的元素，</a:t>
            </a:r>
            <a:r>
              <a:rPr lang="en-US" altLang="zh-CN" dirty="0" err="1"/>
              <a:t>multiset.count</a:t>
            </a:r>
            <a:r>
              <a:rPr lang="en-US" altLang="zh-CN" dirty="0"/>
              <a:t>(</a:t>
            </a:r>
            <a:r>
              <a:rPr lang="en-US" altLang="zh-CN" dirty="0" err="1"/>
              <a:t>elem</a:t>
            </a:r>
            <a:r>
              <a:rPr lang="en-US" altLang="zh-CN" dirty="0"/>
              <a:t>)</a:t>
            </a:r>
            <a:r>
              <a:rPr lang="zh-CN" altLang="en-US" dirty="0"/>
              <a:t>始终返回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E35EE0-DAC9-4CA9-89DE-B0A9BBBB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79" y="1854201"/>
            <a:ext cx="33051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7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Multiset </a:t>
            </a:r>
            <a:r>
              <a:rPr lang="zh-CN" altLang="en-US" b="0" dirty="0"/>
              <a:t>的各种实现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9EEADA-19A0-438A-83D7-AB830330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425"/>
            <a:ext cx="87153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6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TreeMultiset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9F3C45-4CB8-436B-A93E-AC46B7B8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760743"/>
            <a:ext cx="7103533" cy="46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EA4149-777C-4BFA-90B4-07038FE8694B}"/>
              </a:ext>
            </a:extLst>
          </p:cNvPr>
          <p:cNvSpPr txBox="1"/>
          <p:nvPr/>
        </p:nvSpPr>
        <p:spPr>
          <a:xfrm>
            <a:off x="243311" y="1964267"/>
            <a:ext cx="8519689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概念：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“键</a:t>
            </a:r>
            <a:r>
              <a:rPr lang="en-US" altLang="zh-CN" dirty="0"/>
              <a:t>-</a:t>
            </a:r>
            <a:r>
              <a:rPr lang="zh-CN" altLang="en-US" dirty="0"/>
              <a:t>单个值映射”的集合：</a:t>
            </a:r>
            <a:endParaRPr lang="en-US" altLang="zh-CN" dirty="0"/>
          </a:p>
          <a:p>
            <a:pPr lvl="1"/>
            <a:r>
              <a:rPr lang="pt-BR" altLang="zh-CN" dirty="0"/>
              <a:t>a -&gt; 1 a -&gt; 2 a -&gt;4 b -&gt; 3 c -&gt; 5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“键</a:t>
            </a:r>
            <a:r>
              <a:rPr lang="en-US" altLang="zh-CN" dirty="0"/>
              <a:t>-</a:t>
            </a:r>
            <a:r>
              <a:rPr lang="zh-CN" altLang="en-US" dirty="0"/>
              <a:t>值集合映射”的映射：</a:t>
            </a:r>
            <a:endParaRPr lang="en-US" altLang="zh-CN" dirty="0"/>
          </a:p>
          <a:p>
            <a:pPr lvl="1"/>
            <a:r>
              <a:rPr lang="pt-BR" altLang="zh-CN" dirty="0"/>
              <a:t>a -&gt; [1, 2, 4] b -&gt; 3 c -&gt; 5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原因：</a:t>
            </a:r>
            <a:r>
              <a:rPr lang="en-US" altLang="zh-CN" dirty="0"/>
              <a:t>asMap()</a:t>
            </a:r>
            <a:r>
              <a:rPr lang="zh-CN" altLang="en-US" dirty="0"/>
              <a:t>视图返回</a:t>
            </a:r>
            <a:r>
              <a:rPr lang="en-US" altLang="zh-CN" dirty="0"/>
              <a:t>Map&lt;K, Collection&lt;V&gt;&gt;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3004047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02AACB-3EDC-4983-9FF5-646CCD2C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18733"/>
            <a:ext cx="4114800" cy="5486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8EE864-5302-4121-9F96-E2F2749577A5}"/>
              </a:ext>
            </a:extLst>
          </p:cNvPr>
          <p:cNvSpPr txBox="1"/>
          <p:nvPr/>
        </p:nvSpPr>
        <p:spPr>
          <a:xfrm>
            <a:off x="243311" y="1870270"/>
            <a:ext cx="3967993" cy="35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Multimap.get</a:t>
            </a:r>
            <a:r>
              <a:rPr lang="en-US" altLang="zh-CN" dirty="0"/>
              <a:t>(key)</a:t>
            </a:r>
            <a:r>
              <a:rPr lang="zh-CN" altLang="en-US" dirty="0"/>
              <a:t>总是返回非</a:t>
            </a:r>
            <a:r>
              <a:rPr lang="en-US" altLang="zh-CN" dirty="0"/>
              <a:t>null</a:t>
            </a:r>
            <a:r>
              <a:rPr lang="zh-CN" altLang="en-US" dirty="0"/>
              <a:t>、但是可能空的集合。要返回</a:t>
            </a:r>
            <a:r>
              <a:rPr lang="en-US" altLang="zh-CN" dirty="0"/>
              <a:t>null</a:t>
            </a:r>
            <a:r>
              <a:rPr lang="zh-CN" altLang="en-US" dirty="0"/>
              <a:t>，请使用</a:t>
            </a:r>
            <a:r>
              <a:rPr lang="en-US" altLang="zh-CN" dirty="0"/>
              <a:t>asMap()</a:t>
            </a:r>
            <a:r>
              <a:rPr lang="zh-CN" altLang="en-US" dirty="0"/>
              <a:t>视图获取一个</a:t>
            </a:r>
            <a:r>
              <a:rPr lang="en-US" altLang="zh-CN" dirty="0"/>
              <a:t>Map&lt;K, Collection&lt;V&gt;&gt;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当且仅当有值映射到键时，</a:t>
            </a:r>
            <a:r>
              <a:rPr lang="en-US" altLang="zh-CN" dirty="0" err="1"/>
              <a:t>Multimap.containsKey</a:t>
            </a:r>
            <a:r>
              <a:rPr lang="en-US" altLang="zh-CN" dirty="0"/>
              <a:t>(key)</a:t>
            </a:r>
            <a:r>
              <a:rPr lang="zh-CN" altLang="en-US" dirty="0"/>
              <a:t>才会返回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Multimap.entries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Multimap</a:t>
            </a:r>
            <a:r>
              <a:rPr lang="zh-CN" altLang="en-US" dirty="0"/>
              <a:t>中所有”键</a:t>
            </a:r>
            <a:r>
              <a:rPr lang="en-US" altLang="zh-CN" dirty="0"/>
              <a:t>-</a:t>
            </a:r>
            <a:r>
              <a:rPr lang="zh-CN" altLang="en-US" dirty="0"/>
              <a:t>单个值映射”</a:t>
            </a:r>
            <a:r>
              <a:rPr lang="en-US" altLang="zh-CN" dirty="0"/>
              <a:t>——</a:t>
            </a:r>
            <a:r>
              <a:rPr lang="zh-CN" altLang="en-US" dirty="0"/>
              <a:t>包括重复键。如果你想要得到所有”键</a:t>
            </a:r>
            <a:r>
              <a:rPr lang="en-US" altLang="zh-CN" dirty="0"/>
              <a:t>-</a:t>
            </a:r>
            <a:r>
              <a:rPr lang="zh-CN" altLang="en-US" dirty="0"/>
              <a:t>值集合映射”，请使用</a:t>
            </a:r>
            <a:r>
              <a:rPr lang="en-US" altLang="zh-CN" dirty="0"/>
              <a:t>asMap().</a:t>
            </a: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Multimap.size</a:t>
            </a:r>
            <a:r>
              <a:rPr lang="en-US" altLang="zh-CN" dirty="0"/>
              <a:t>()</a:t>
            </a:r>
            <a:r>
              <a:rPr lang="zh-CN" altLang="en-US" dirty="0"/>
              <a:t>返回所有”键</a:t>
            </a:r>
            <a:r>
              <a:rPr lang="en-US" altLang="zh-CN" dirty="0"/>
              <a:t>-</a:t>
            </a:r>
            <a:r>
              <a:rPr lang="zh-CN" altLang="en-US" dirty="0"/>
              <a:t>单个值映射”的个数，而非不同键的个数。要得到不同键的个数，请改用</a:t>
            </a:r>
            <a:r>
              <a:rPr lang="en-US" altLang="zh-CN" dirty="0" err="1"/>
              <a:t>Multimap.keySet</a:t>
            </a:r>
            <a:r>
              <a:rPr lang="en-US" altLang="zh-CN" dirty="0"/>
              <a:t>().size()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21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2032" y="974091"/>
            <a:ext cx="6979775" cy="5172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CC3300"/>
                </a:solidFill>
              </a:rPr>
              <a:t>课程概要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304FDB-134D-4129-BD53-567681123E97}"/>
              </a:ext>
            </a:extLst>
          </p:cNvPr>
          <p:cNvSpPr/>
          <p:nvPr/>
        </p:nvSpPr>
        <p:spPr>
          <a:xfrm>
            <a:off x="4890120" y="1903741"/>
            <a:ext cx="3777067" cy="336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en-US" altLang="zh-CN" sz="2800" dirty="0"/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en-US" altLang="zh-CN" sz="2800" dirty="0"/>
              <a:t>I/O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散列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事件总线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数学运算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反射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AAED1C-BE5D-41AB-89B8-B370C1F9A345}"/>
              </a:ext>
            </a:extLst>
          </p:cNvPr>
          <p:cNvSpPr/>
          <p:nvPr/>
        </p:nvSpPr>
        <p:spPr>
          <a:xfrm>
            <a:off x="476815" y="1903741"/>
            <a:ext cx="3777067" cy="440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基本工具 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集合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缓存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函数式风格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并发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字符串处理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原生类型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区间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942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864795-4AEA-4B25-8AEA-BF59C4CE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2380264"/>
            <a:ext cx="7348786" cy="33982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0F053F-35A4-42F8-94A9-1384DC1FDB30}"/>
              </a:ext>
            </a:extLst>
          </p:cNvPr>
          <p:cNvSpPr txBox="1"/>
          <p:nvPr/>
        </p:nvSpPr>
        <p:spPr>
          <a:xfrm>
            <a:off x="335560" y="2014211"/>
            <a:ext cx="723969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除了两个不可变形式的实现，其他所有实现都支持</a:t>
            </a:r>
            <a:r>
              <a:rPr lang="en-US" altLang="zh-CN" dirty="0"/>
              <a:t>null</a:t>
            </a:r>
            <a:r>
              <a:rPr lang="zh-CN" altLang="en-US" dirty="0"/>
              <a:t>键和</a:t>
            </a:r>
            <a:r>
              <a:rPr lang="en-US" altLang="zh-CN" dirty="0"/>
              <a:t>null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87844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br>
              <a:rPr lang="en-US" altLang="zh-CN" dirty="0"/>
            </a:br>
            <a:r>
              <a:rPr lang="en-US" altLang="zh-CN" dirty="0"/>
              <a:t>catch</a:t>
            </a:r>
            <a:r>
              <a:rPr lang="zh-CN" altLang="en-US" dirty="0"/>
              <a:t>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本地缓存实现，支持多种缓存过期策略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7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适用场景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B2D24A-4749-4077-A8ED-F22D8B46D606}"/>
              </a:ext>
            </a:extLst>
          </p:cNvPr>
          <p:cNvSpPr txBox="1"/>
          <p:nvPr/>
        </p:nvSpPr>
        <p:spPr>
          <a:xfrm>
            <a:off x="486561" y="2239861"/>
            <a:ext cx="6132353" cy="12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通常来说，</a:t>
            </a:r>
            <a:r>
              <a:rPr lang="zh-CN" altLang="zh-CN" sz="1600" dirty="0">
                <a:solidFill>
                  <a:srgbClr val="666666"/>
                </a:solidFill>
                <a:latin typeface="Arial Unicode MS" panose="020B0604020202020204"/>
              </a:rPr>
              <a:t>Guava Cache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适用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于：</a:t>
            </a: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你愿意消耗一些内存空间来提升速度。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你预料到某些键会被查询一次以上。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缓存中存放的数据总量不会超出内存容量。</a:t>
            </a:r>
          </a:p>
        </p:txBody>
      </p:sp>
    </p:spTree>
    <p:extLst>
      <p:ext uri="{BB962C8B-B14F-4D97-AF65-F5344CB8AC3E}">
        <p14:creationId xmlns:p14="http://schemas.microsoft.com/office/powerpoint/2010/main" val="2012494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CacheLoader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EA4C22-41F8-4099-9E19-8858FCDA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4" y="3320204"/>
            <a:ext cx="6062691" cy="26253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</a:t>
            </a:r>
            <a:r>
              <a:rPr lang="en-US" altLang="zh-CN" dirty="0" err="1"/>
              <a:t>LoadingCache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 err="1"/>
              <a:t>LoadingCache</a:t>
            </a:r>
            <a:r>
              <a:rPr lang="zh-CN" altLang="en-US" dirty="0"/>
              <a:t>查询的正规方式是使用</a:t>
            </a:r>
            <a:r>
              <a:rPr lang="en-US" altLang="zh-CN" u="sng" dirty="0">
                <a:hlinkClick r:id="rId3"/>
              </a:rPr>
              <a:t>get(K)</a:t>
            </a:r>
            <a:r>
              <a:rPr lang="zh-CN" altLang="en-US" dirty="0"/>
              <a:t>方法。这个方法要么返回已经缓存的值，要么使用</a:t>
            </a:r>
            <a:r>
              <a:rPr lang="en-US" altLang="zh-CN" dirty="0" err="1"/>
              <a:t>CacheLoader</a:t>
            </a:r>
            <a:r>
              <a:rPr lang="zh-CN" altLang="en-US" dirty="0"/>
              <a:t>向缓存原子地加载新值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getAll</a:t>
            </a:r>
            <a:r>
              <a:rPr lang="en-US" altLang="zh-CN" dirty="0"/>
              <a:t>(</a:t>
            </a:r>
            <a:r>
              <a:rPr lang="en-US" altLang="zh-CN" dirty="0" err="1"/>
              <a:t>Iterable</a:t>
            </a:r>
            <a:r>
              <a:rPr lang="en-US" altLang="zh-CN" dirty="0"/>
              <a:t>&lt;? extends K&gt;)</a:t>
            </a:r>
            <a:r>
              <a:rPr lang="zh-CN" altLang="en-US" dirty="0"/>
              <a:t>方法用来执行批量查询。默认情况下，对每个不在缓存中的键，</a:t>
            </a:r>
            <a:r>
              <a:rPr lang="en-US" altLang="zh-CN" dirty="0" err="1"/>
              <a:t>getAll</a:t>
            </a:r>
            <a:r>
              <a:rPr lang="zh-CN" altLang="en-US" dirty="0"/>
              <a:t>方法会单独调用</a:t>
            </a:r>
            <a:r>
              <a:rPr lang="en-US" altLang="zh-CN" dirty="0" err="1"/>
              <a:t>CacheLoader.load</a:t>
            </a:r>
            <a:r>
              <a:rPr lang="zh-CN" altLang="en-US" dirty="0"/>
              <a:t>来加载缓存项。</a:t>
            </a:r>
          </a:p>
        </p:txBody>
      </p:sp>
    </p:spTree>
    <p:extLst>
      <p:ext uri="{BB962C8B-B14F-4D97-AF65-F5344CB8AC3E}">
        <p14:creationId xmlns:p14="http://schemas.microsoft.com/office/powerpoint/2010/main" val="185816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Callable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72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获取缓存：</a:t>
            </a:r>
            <a:endParaRPr lang="en-US" altLang="zh-CN" dirty="0"/>
          </a:p>
          <a:p>
            <a:pPr lvl="1"/>
            <a:r>
              <a:rPr lang="zh-CN" altLang="en-US" dirty="0"/>
              <a:t>所有类型的</a:t>
            </a:r>
            <a:r>
              <a:rPr lang="en-US" altLang="zh-CN" dirty="0"/>
              <a:t>Guava Cache</a:t>
            </a:r>
            <a:r>
              <a:rPr lang="zh-CN" altLang="en-US" dirty="0"/>
              <a:t>，不管有没有自动加载功能，都支持</a:t>
            </a:r>
            <a:r>
              <a:rPr lang="en-US" altLang="zh-CN" u="sng" dirty="0">
                <a:hlinkClick r:id="rId2"/>
              </a:rPr>
              <a:t>get(K, Callable&lt;V&gt;)</a:t>
            </a:r>
            <a:r>
              <a:rPr lang="zh-CN" altLang="en-US" dirty="0"/>
              <a:t>方法。这个方法返回缓存中相应的值，或者用给定的</a:t>
            </a:r>
            <a:r>
              <a:rPr lang="en-US" altLang="zh-CN" dirty="0"/>
              <a:t>Callable</a:t>
            </a:r>
            <a:r>
              <a:rPr lang="zh-CN" altLang="en-US" dirty="0"/>
              <a:t>运算并把结果加入到缓存中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显式插入：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cache.put(key, value</a:t>
            </a:r>
            <a:r>
              <a:rPr lang="en-US" altLang="zh-CN" u="sng" dirty="0"/>
              <a:t>)</a:t>
            </a:r>
            <a:r>
              <a:rPr lang="zh-CN" altLang="en-US" dirty="0"/>
              <a:t>方法可以直接向缓存中插入值，这会直接覆盖掉给定键之前映射的值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681334-3BAD-44F7-95D0-79295DD4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3242218"/>
            <a:ext cx="64103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04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基于容量的回收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基于容量的回收（</a:t>
            </a:r>
            <a:r>
              <a:rPr lang="en-US" altLang="zh-CN" dirty="0"/>
              <a:t>size-based eviction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如果要规定缓存项的数目不超过固定值，只需使用</a:t>
            </a:r>
            <a:r>
              <a:rPr lang="en-US" altLang="zh-CN" dirty="0" err="1"/>
              <a:t>CacheBuilder.maximumSize</a:t>
            </a:r>
            <a:r>
              <a:rPr lang="en-US" altLang="zh-CN" dirty="0"/>
              <a:t>(long)</a:t>
            </a:r>
            <a:r>
              <a:rPr lang="zh-CN" altLang="en-US" dirty="0"/>
              <a:t>。缓存将尝试回收最近没有使用或总体上很少使用的缓存项。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不同的缓存项有不同的“权重”（</a:t>
            </a:r>
            <a:r>
              <a:rPr lang="en-US" altLang="zh-CN" dirty="0"/>
              <a:t>weights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例如，如果你的缓存值，占据完全不同的内存空间，你可以使用</a:t>
            </a:r>
            <a:r>
              <a:rPr lang="en-US" altLang="zh-CN" dirty="0" err="1"/>
              <a:t>CacheBuilder.weigher</a:t>
            </a:r>
            <a:r>
              <a:rPr lang="en-US" altLang="zh-CN" dirty="0"/>
              <a:t>(</a:t>
            </a:r>
            <a:r>
              <a:rPr lang="en-US" altLang="zh-CN" dirty="0" err="1"/>
              <a:t>Weigher</a:t>
            </a:r>
            <a:r>
              <a:rPr lang="en-US" altLang="zh-CN" dirty="0"/>
              <a:t>)</a:t>
            </a:r>
            <a:r>
              <a:rPr lang="zh-CN" altLang="en-US" dirty="0"/>
              <a:t>指定一个权重函数，并且用</a:t>
            </a:r>
            <a:r>
              <a:rPr lang="en-US" altLang="zh-CN" dirty="0" err="1"/>
              <a:t>CacheBuilder.maximumWeight</a:t>
            </a:r>
            <a:r>
              <a:rPr lang="en-US" altLang="zh-CN" dirty="0"/>
              <a:t>(long)</a:t>
            </a:r>
            <a:r>
              <a:rPr lang="zh-CN" altLang="en-US" dirty="0"/>
              <a:t>指定最大总重。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3634F3-C31D-404A-9C8E-E7E390AA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1" y="3409563"/>
            <a:ext cx="6781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2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定时回收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CacheBuilder</a:t>
            </a:r>
            <a:r>
              <a:rPr lang="zh-CN" altLang="en-US" dirty="0"/>
              <a:t>提供两种定时回收的方法：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expireAfterAccess</a:t>
            </a:r>
            <a:r>
              <a:rPr lang="en-US" altLang="zh-CN" dirty="0"/>
              <a:t>(long, </a:t>
            </a:r>
            <a:r>
              <a:rPr lang="en-US" altLang="zh-CN" dirty="0" err="1"/>
              <a:t>TimeUnit</a:t>
            </a:r>
            <a:r>
              <a:rPr lang="en-US" altLang="zh-CN" dirty="0"/>
              <a:t>)</a:t>
            </a:r>
            <a:r>
              <a:rPr lang="zh-CN" altLang="en-US" dirty="0"/>
              <a:t>：缓存项在给定时间内没有被读</a:t>
            </a:r>
            <a:r>
              <a:rPr lang="en-US" altLang="zh-CN" dirty="0"/>
              <a:t>/</a:t>
            </a:r>
            <a:r>
              <a:rPr lang="zh-CN" altLang="en-US" dirty="0"/>
              <a:t>写访问，则回收。请注意这种缓存的回收顺序和基于大小回收一样。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expireAfterWrite</a:t>
            </a:r>
            <a:r>
              <a:rPr lang="en-US" altLang="zh-CN" dirty="0"/>
              <a:t>(long, </a:t>
            </a:r>
            <a:r>
              <a:rPr lang="en-US" altLang="zh-CN" dirty="0" err="1"/>
              <a:t>TimeUnit</a:t>
            </a:r>
            <a:r>
              <a:rPr lang="en-US" altLang="zh-CN" dirty="0"/>
              <a:t>)</a:t>
            </a:r>
            <a:r>
              <a:rPr lang="zh-CN" altLang="en-US" dirty="0"/>
              <a:t>：缓存项在给定时间内没有被写访问（创建或覆盖），则回收。如果认为缓存数据总是在固定时候后变得陈旧不可用，这种回收方式是可取的。</a:t>
            </a:r>
          </a:p>
        </p:txBody>
      </p:sp>
    </p:spTree>
    <p:extLst>
      <p:ext uri="{BB962C8B-B14F-4D97-AF65-F5344CB8AC3E}">
        <p14:creationId xmlns:p14="http://schemas.microsoft.com/office/powerpoint/2010/main" val="3461903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基于引用的回收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241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通过使用弱引用的键、或弱引用的值、或软引用的值，</a:t>
            </a:r>
            <a:r>
              <a:rPr lang="en-US" altLang="zh-CN" dirty="0"/>
              <a:t>Guava Cache</a:t>
            </a:r>
            <a:r>
              <a:rPr lang="zh-CN" altLang="en-US" dirty="0"/>
              <a:t>可以把缓存设置为允许垃圾回收：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CacheBuilder.weakKeys</a:t>
            </a:r>
            <a:r>
              <a:rPr lang="en-US" altLang="zh-CN" dirty="0"/>
              <a:t>()</a:t>
            </a:r>
            <a:r>
              <a:rPr lang="zh-CN" altLang="en-US" dirty="0"/>
              <a:t>：使用弱引用存储键。当键没有其它（强或软）引用时，缓存项可以被垃圾回收。因为垃圾回收仅依赖恒等式（</a:t>
            </a:r>
            <a:r>
              <a:rPr lang="en-US" altLang="zh-CN" dirty="0"/>
              <a:t>==</a:t>
            </a:r>
            <a:r>
              <a:rPr lang="zh-CN" altLang="en-US" dirty="0"/>
              <a:t>），使用弱引用键的缓存用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比较键。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CacheBuilder.weakValues</a:t>
            </a:r>
            <a:r>
              <a:rPr lang="en-US" altLang="zh-CN" dirty="0"/>
              <a:t>()</a:t>
            </a:r>
            <a:r>
              <a:rPr lang="zh-CN" altLang="en-US" dirty="0"/>
              <a:t>：使用弱引用存储值。当值没有其它（强或软）引用时，缓存项可以被垃圾回收。因为垃圾回收仅依赖恒等式（</a:t>
            </a:r>
            <a:r>
              <a:rPr lang="en-US" altLang="zh-CN" dirty="0"/>
              <a:t>==</a:t>
            </a:r>
            <a:r>
              <a:rPr lang="zh-CN" altLang="en-US" dirty="0"/>
              <a:t>），使用弱引用值的缓存用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比较值。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CacheBuilder.softValues</a:t>
            </a:r>
            <a:r>
              <a:rPr lang="en-US" altLang="zh-CN" dirty="0"/>
              <a:t>()</a:t>
            </a:r>
            <a:r>
              <a:rPr lang="zh-CN" altLang="en-US" dirty="0"/>
              <a:t>：使用软引用存储值。软引用只有在响应内存需要时，才按照全局最近最少使用的顺序回收。考虑到使用软引用的性能影响，我们通常建议使用更有性能预测性的缓存大小限定（见上文，基于容量回收）。使用软引用值的缓存同样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比较值。</a:t>
            </a:r>
          </a:p>
        </p:txBody>
      </p:sp>
    </p:spTree>
    <p:extLst>
      <p:ext uri="{BB962C8B-B14F-4D97-AF65-F5344CB8AC3E}">
        <p14:creationId xmlns:p14="http://schemas.microsoft.com/office/powerpoint/2010/main" val="1761730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显式清除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个别清除：</a:t>
            </a:r>
            <a:r>
              <a:rPr lang="en-US" altLang="zh-CN" dirty="0" err="1"/>
              <a:t>Cache.invalidate</a:t>
            </a:r>
            <a:r>
              <a:rPr lang="en-US" altLang="zh-CN" dirty="0"/>
              <a:t>(key)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批量清除：</a:t>
            </a:r>
            <a:r>
              <a:rPr lang="en-US" altLang="zh-CN" dirty="0" err="1"/>
              <a:t>Cache.invalidateAll</a:t>
            </a:r>
            <a:r>
              <a:rPr lang="en-US" altLang="zh-CN" dirty="0"/>
              <a:t>(keys)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清除所有缓存项：</a:t>
            </a:r>
            <a:r>
              <a:rPr lang="en-US" altLang="zh-CN" dirty="0" err="1"/>
              <a:t>Cache.invalidateAll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075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清理什么时候发生？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243311" y="1992639"/>
            <a:ext cx="8409963" cy="265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CacheBuilder</a:t>
            </a:r>
            <a:r>
              <a:rPr lang="zh-CN" altLang="en-US" dirty="0"/>
              <a:t>构建的缓存不会</a:t>
            </a:r>
            <a:r>
              <a:rPr lang="en-US" altLang="zh-CN" dirty="0"/>
              <a:t>"</a:t>
            </a:r>
            <a:r>
              <a:rPr lang="zh-CN" altLang="en-US" dirty="0"/>
              <a:t>自动</a:t>
            </a:r>
            <a:r>
              <a:rPr lang="en-US" altLang="zh-CN" dirty="0"/>
              <a:t>"</a:t>
            </a:r>
            <a:r>
              <a:rPr lang="zh-CN" altLang="en-US" dirty="0"/>
              <a:t>执行清理和回收工作，也不会在某个缓存项过期后马上清理，也没有诸如此类的清理机制。相反，它会在写操作时顺带做少量的维护工作，或者偶尔在读操作时做</a:t>
            </a:r>
            <a:r>
              <a:rPr lang="en-US" altLang="zh-CN" dirty="0"/>
              <a:t>——</a:t>
            </a:r>
            <a:r>
              <a:rPr lang="zh-CN" altLang="en-US" dirty="0"/>
              <a:t>如果写操作实在太少的话。</a:t>
            </a:r>
          </a:p>
          <a:p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这样做的原因在于：如果要自动地持续清理缓存，就必须有一个线程，这个线程会和用户操作竞争共享锁。此外，某些环境下线程创建可能受限制，这样</a:t>
            </a:r>
            <a:r>
              <a:rPr lang="en-US" altLang="zh-CN" dirty="0" err="1"/>
              <a:t>CacheBuilder</a:t>
            </a:r>
            <a:r>
              <a:rPr lang="zh-CN" altLang="en-US" dirty="0"/>
              <a:t>就不可用了。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相反，我们把选择权交到你手里。如果你的缓存是高吞吐的，那就无需担心缓存的维护和清理等工作。如果你的 缓存只会偶尔有写操作，而你又不想清理工作阻碍了读操作，那么可以创建自己的维护线程，以固定的时间间隔调用</a:t>
            </a:r>
            <a:r>
              <a:rPr lang="en-US" altLang="zh-CN" dirty="0" err="1"/>
              <a:t>Cache.cleanUp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r>
              <a:rPr lang="en-US" altLang="zh-CN" dirty="0" err="1"/>
              <a:t>ScheduledExecutorService</a:t>
            </a:r>
            <a:r>
              <a:rPr lang="zh-CN" altLang="en-US" dirty="0"/>
              <a:t>可以帮助你很好地实现这样的定时调度。</a:t>
            </a:r>
          </a:p>
        </p:txBody>
      </p:sp>
    </p:spTree>
    <p:extLst>
      <p:ext uri="{BB962C8B-B14F-4D97-AF65-F5344CB8AC3E}">
        <p14:creationId xmlns:p14="http://schemas.microsoft.com/office/powerpoint/2010/main" val="21041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基本工具 </a:t>
            </a:r>
            <a:br>
              <a:rPr lang="zh-CN" altLang="en-US" dirty="0"/>
            </a:br>
            <a:r>
              <a:rPr lang="en-US" altLang="zh-CN" dirty="0"/>
              <a:t>Basic utilities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让使用</a:t>
            </a:r>
            <a:r>
              <a:rPr lang="en-US" altLang="zh-CN" dirty="0"/>
              <a:t>Java</a:t>
            </a:r>
            <a:r>
              <a:rPr lang="zh-CN" altLang="en-US" dirty="0"/>
              <a:t>语言变得更舒适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55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刷新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243311" y="199263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在刷新操作进行时，缓存仍然可以向其他线程返回旧值，而不像回收操作，读缓存的线程必须等待新值加载完成。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如果刷新过程抛出异常，缓存将保留旧值，而异常会在记录到日志后被丢弃</a:t>
            </a:r>
            <a:r>
              <a:rPr lang="en-US" altLang="zh-CN" dirty="0"/>
              <a:t>[swallowed]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重载</a:t>
            </a:r>
            <a:r>
              <a:rPr lang="en-US" altLang="zh-CN" dirty="0" err="1"/>
              <a:t>CacheLoader.reload</a:t>
            </a:r>
            <a:r>
              <a:rPr lang="en-US" altLang="zh-CN" dirty="0"/>
              <a:t>(K, V)</a:t>
            </a:r>
            <a:r>
              <a:rPr lang="zh-CN" altLang="en-US" dirty="0"/>
              <a:t>可以扩展刷新时的行为，这个方法允许开发者在计算新值时使用旧的值。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D9C7E1-A019-43AD-8E41-2745C04E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39" y="2992675"/>
            <a:ext cx="5027889" cy="27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3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函数式风格</a:t>
            </a:r>
            <a:br>
              <a:rPr lang="en-US" altLang="zh-CN" dirty="0"/>
            </a:br>
            <a:r>
              <a:rPr lang="en-US" altLang="zh-CN" dirty="0"/>
              <a:t>Functional idioms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可以显著简化代码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86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并发</a:t>
            </a:r>
            <a:br>
              <a:rPr lang="en-US" altLang="zh-CN" dirty="0"/>
            </a:br>
            <a:r>
              <a:rPr lang="en-US" altLang="zh-CN" dirty="0"/>
              <a:t>Concurrency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强大而简单的抽象，让编写正确的并发代码更简单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938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</a:t>
            </a:r>
            <a:br>
              <a:rPr lang="zh-CN" altLang="en-US" dirty="0"/>
            </a:br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字符串工具，包括分割、连接、填充等操作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06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191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原生类型</a:t>
            </a:r>
            <a:r>
              <a:rPr lang="en-US" altLang="zh-CN" dirty="0"/>
              <a:t>Primitives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JDK </a:t>
            </a:r>
            <a:r>
              <a:rPr lang="zh-CN" altLang="en-US" dirty="0"/>
              <a:t>未提供的原生类型（如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）操作， 包括某些类型的无符号形式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44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区间</a:t>
            </a:r>
            <a:br>
              <a:rPr lang="en-US" altLang="zh-CN" dirty="0"/>
            </a:br>
            <a:r>
              <a:rPr lang="en-US" altLang="zh-CN" dirty="0"/>
              <a:t>Ranges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可比较类型的区间</a:t>
            </a:r>
            <a:r>
              <a:rPr lang="en-US" altLang="zh-CN" dirty="0"/>
              <a:t>API</a:t>
            </a:r>
            <a:r>
              <a:rPr lang="zh-CN" altLang="en-US" dirty="0"/>
              <a:t>，包括连续和离散类型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050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简化</a:t>
            </a:r>
            <a:r>
              <a:rPr lang="en-US" altLang="zh-CN" dirty="0"/>
              <a:t>I/O</a:t>
            </a:r>
            <a:r>
              <a:rPr lang="zh-CN" altLang="en-US" dirty="0"/>
              <a:t>尤其是</a:t>
            </a:r>
            <a:r>
              <a:rPr lang="en-US" altLang="zh-CN" dirty="0"/>
              <a:t>I/O</a:t>
            </a:r>
            <a:r>
              <a:rPr lang="zh-CN" altLang="en-US" dirty="0"/>
              <a:t>流和文件的操作，针对</a:t>
            </a:r>
            <a:r>
              <a:rPr lang="en-US" altLang="zh-CN" dirty="0"/>
              <a:t>Java5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版本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504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散列</a:t>
            </a:r>
            <a:br>
              <a:rPr lang="en-US" altLang="zh-CN" dirty="0"/>
            </a:b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提供比</a:t>
            </a:r>
            <a:r>
              <a:rPr lang="en-US" altLang="zh-CN" dirty="0" err="1"/>
              <a:t>Object.hashCode</a:t>
            </a:r>
            <a:r>
              <a:rPr lang="en-US" altLang="zh-CN" dirty="0"/>
              <a:t>()</a:t>
            </a:r>
            <a:r>
              <a:rPr lang="zh-CN" altLang="en-US" dirty="0"/>
              <a:t>更复杂的散列实现，并提供布鲁姆过滤器的实现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101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事件总线</a:t>
            </a:r>
            <a:r>
              <a:rPr lang="en-US" altLang="zh-CN" dirty="0"/>
              <a:t>EventBus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订阅模式的组件通信，但组件不需要显式地注册到其他组件中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405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br>
              <a:rPr lang="en-US" altLang="zh-CN" dirty="0"/>
            </a:br>
            <a:r>
              <a:rPr lang="en-US" altLang="zh-CN" dirty="0"/>
              <a:t>Math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优化的、充分测试的数学工具类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34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使用和避免</a:t>
            </a:r>
            <a:r>
              <a:rPr lang="en-US" altLang="zh-CN" b="0" dirty="0"/>
              <a:t>null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A6FE74-EC09-42D2-8370-F10597C70094}"/>
              </a:ext>
            </a:extLst>
          </p:cNvPr>
          <p:cNvSpPr txBox="1"/>
          <p:nvPr/>
        </p:nvSpPr>
        <p:spPr>
          <a:xfrm>
            <a:off x="243311" y="1811045"/>
            <a:ext cx="2384479" cy="3855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用</a:t>
            </a:r>
            <a:r>
              <a:rPr lang="en-US" altLang="zh-CN" dirty="0"/>
              <a:t>Optional&lt;T&gt;</a:t>
            </a:r>
            <a:r>
              <a:rPr lang="zh-CN" altLang="en-US" dirty="0"/>
              <a:t>表示可能为</a:t>
            </a:r>
            <a:r>
              <a:rPr lang="en-US" altLang="zh-CN" dirty="0"/>
              <a:t>null</a:t>
            </a:r>
            <a:r>
              <a:rPr lang="zh-CN" altLang="en-US" dirty="0"/>
              <a:t>的</a:t>
            </a:r>
            <a:r>
              <a:rPr lang="en-US" altLang="zh-CN" dirty="0"/>
              <a:t>T</a:t>
            </a:r>
            <a:r>
              <a:rPr lang="zh-CN" altLang="en-US" dirty="0"/>
              <a:t>类型引用。一个</a:t>
            </a:r>
            <a:r>
              <a:rPr lang="en-US" altLang="zh-CN" dirty="0"/>
              <a:t>Optional</a:t>
            </a:r>
            <a:r>
              <a:rPr lang="zh-CN" altLang="en-US" dirty="0"/>
              <a:t>实例可能包含非</a:t>
            </a:r>
            <a:r>
              <a:rPr lang="en-US" altLang="zh-CN" dirty="0"/>
              <a:t>null</a:t>
            </a:r>
            <a:r>
              <a:rPr lang="zh-CN" altLang="en-US" dirty="0"/>
              <a:t>的引用（我们称之为引用存在），也可能什么也不包括（称之为引用缺失）。它从不说包含的是</a:t>
            </a:r>
            <a:r>
              <a:rPr lang="en-US" altLang="zh-CN" dirty="0"/>
              <a:t>null</a:t>
            </a:r>
            <a:r>
              <a:rPr lang="zh-CN" altLang="en-US" dirty="0"/>
              <a:t>值，而是用存在或缺失来表示。但</a:t>
            </a:r>
            <a:r>
              <a:rPr lang="en-US" altLang="zh-CN" dirty="0"/>
              <a:t>Optional</a:t>
            </a:r>
            <a:r>
              <a:rPr lang="zh-CN" altLang="en-US" dirty="0"/>
              <a:t>从不会包含</a:t>
            </a:r>
            <a:r>
              <a:rPr lang="en-US" altLang="zh-CN" dirty="0"/>
              <a:t>null</a:t>
            </a:r>
            <a:r>
              <a:rPr lang="zh-CN" altLang="en-US" dirty="0"/>
              <a:t>值引用。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 Optional.</a:t>
            </a:r>
            <a:r>
              <a:rPr lang="zh-CN" altLang="zh-CN" sz="1600" i="1" dirty="0">
                <a:solidFill>
                  <a:srgbClr val="A9B7C6"/>
                </a:solidFill>
                <a:latin typeface="Consolas" panose="020B0609020204030204" pitchFamily="49" charset="0"/>
              </a:rPr>
              <a:t>fromNullable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(a).or(b)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D35228-BD04-4FBB-8433-47848EC2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94" y="1882067"/>
            <a:ext cx="6332273" cy="39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73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  <a:br>
              <a:rPr lang="en-US" altLang="zh-CN" dirty="0"/>
            </a:br>
            <a:r>
              <a:rPr lang="en-US" altLang="zh-CN" dirty="0"/>
              <a:t>Reflection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Guava </a:t>
            </a:r>
            <a:r>
              <a:rPr lang="zh-CN" altLang="en-US" dirty="0"/>
              <a:t>的 </a:t>
            </a:r>
            <a:r>
              <a:rPr lang="en-US" altLang="zh-CN" dirty="0"/>
              <a:t>Java </a:t>
            </a:r>
            <a:r>
              <a:rPr lang="zh-CN" altLang="en-US" dirty="0"/>
              <a:t>反射机制工具类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479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65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前置条件</a:t>
            </a:r>
            <a:r>
              <a:rPr lang="en-US" altLang="zh-CN" b="0" dirty="0"/>
              <a:t>(</a:t>
            </a:r>
            <a:r>
              <a:rPr lang="zh-CN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Preconditions</a:t>
            </a:r>
            <a:r>
              <a:rPr lang="en-US" altLang="zh-CN" b="0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407253" y="1874904"/>
            <a:ext cx="8406333" cy="2429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在</a:t>
            </a:r>
            <a:r>
              <a:rPr lang="en-US" altLang="zh-CN" dirty="0"/>
              <a:t>Preconditions</a:t>
            </a:r>
            <a:r>
              <a:rPr lang="zh-CN" altLang="en-US" dirty="0"/>
              <a:t>类中提供了若干前置条件判断的实用方法，每个方法都有三个变种：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没有额外参数：抛出的异常中没有错误消息；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有一个</a:t>
            </a:r>
            <a:r>
              <a:rPr lang="en-US" altLang="zh-CN" dirty="0"/>
              <a:t>Object</a:t>
            </a:r>
            <a:r>
              <a:rPr lang="zh-CN" altLang="en-US" dirty="0"/>
              <a:t>对象作为额外参数：抛出的异常使用</a:t>
            </a:r>
            <a:r>
              <a:rPr lang="en-US" altLang="zh-CN" dirty="0" err="1"/>
              <a:t>Object.toString</a:t>
            </a:r>
            <a:r>
              <a:rPr lang="en-US" altLang="zh-CN" dirty="0"/>
              <a:t>() </a:t>
            </a:r>
            <a:r>
              <a:rPr lang="zh-CN" altLang="en-US" dirty="0"/>
              <a:t>作为错误消息；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有一个</a:t>
            </a:r>
            <a:r>
              <a:rPr lang="en-US" altLang="zh-CN" dirty="0"/>
              <a:t>String</a:t>
            </a:r>
            <a:r>
              <a:rPr lang="zh-CN" altLang="en-US" dirty="0"/>
              <a:t>对象作为额外参数，并且有一组任意数量的附加</a:t>
            </a:r>
            <a:r>
              <a:rPr lang="en-US" altLang="zh-CN" dirty="0"/>
              <a:t>Object</a:t>
            </a:r>
            <a:r>
              <a:rPr lang="zh-CN" altLang="en-US" dirty="0"/>
              <a:t>对象：这个变种处理异常消息的方式有点类似</a:t>
            </a:r>
            <a:r>
              <a:rPr lang="en-US" altLang="zh-CN" dirty="0" err="1"/>
              <a:t>printf</a:t>
            </a:r>
            <a:r>
              <a:rPr lang="zh-CN" altLang="en-US" dirty="0"/>
              <a:t>，但考虑</a:t>
            </a:r>
            <a:r>
              <a:rPr lang="en-US" altLang="zh-CN" dirty="0"/>
              <a:t>GWT</a:t>
            </a:r>
            <a:r>
              <a:rPr lang="zh-CN" altLang="en-US" dirty="0"/>
              <a:t>的兼容性和效率，只支持</a:t>
            </a:r>
            <a:r>
              <a:rPr lang="en-US" altLang="zh-CN" dirty="0"/>
              <a:t>%s</a:t>
            </a:r>
            <a:r>
              <a:rPr lang="zh-CN" altLang="en-US" dirty="0"/>
              <a:t>指示符</a:t>
            </a:r>
            <a:endParaRPr lang="en-US" altLang="zh-CN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Prec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onditions.</a:t>
            </a:r>
            <a:r>
              <a:rPr lang="zh-CN" altLang="zh-CN" sz="1400" i="1" dirty="0">
                <a:solidFill>
                  <a:srgbClr val="A9B7C6"/>
                </a:solidFill>
                <a:latin typeface="Consolas" panose="020B0609020204030204" pitchFamily="49" charset="0"/>
              </a:rPr>
              <a:t>checkArgument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(i &gt;= </a:t>
            </a:r>
            <a:r>
              <a:rPr lang="zh-CN" altLang="zh-CN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</a:rPr>
              <a:t>"Argument was %s but expected nonnegative"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i)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Preconditions.</a:t>
            </a:r>
            <a:r>
              <a:rPr lang="zh-CN" altLang="zh-CN" sz="1400" i="1" dirty="0">
                <a:solidFill>
                  <a:srgbClr val="A9B7C6"/>
                </a:solidFill>
                <a:latin typeface="Consolas" panose="020B0609020204030204" pitchFamily="49" charset="0"/>
              </a:rPr>
              <a:t>checkArgument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(i &gt; j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</a:rPr>
              <a:t>"Expected i &lt; j, but %s &gt; %s"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j)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zh-CN" altLang="zh-CN" sz="2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2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前置条件</a:t>
            </a:r>
            <a:r>
              <a:rPr lang="en-US" altLang="zh-CN" b="0" dirty="0"/>
              <a:t>(</a:t>
            </a:r>
            <a:r>
              <a:rPr lang="zh-CN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Preconditions</a:t>
            </a:r>
            <a:r>
              <a:rPr lang="en-US" altLang="zh-CN" b="0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407253" y="1874904"/>
            <a:ext cx="840633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7D5EA8-9FC3-464B-AC35-97EA12578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91598"/>
              </p:ext>
            </p:extLst>
          </p:nvPr>
        </p:nvGraphicFramePr>
        <p:xfrm>
          <a:off x="215156" y="1707096"/>
          <a:ext cx="7422777" cy="4311963"/>
        </p:xfrm>
        <a:graphic>
          <a:graphicData uri="http://schemas.openxmlformats.org/drawingml/2006/table">
            <a:tbl>
              <a:tblPr/>
              <a:tblGrid>
                <a:gridCol w="2340940">
                  <a:extLst>
                    <a:ext uri="{9D8B030D-6E8A-4147-A177-3AD203B41FA5}">
                      <a16:colId xmlns:a16="http://schemas.microsoft.com/office/drawing/2014/main" val="2022965911"/>
                    </a:ext>
                  </a:extLst>
                </a:gridCol>
                <a:gridCol w="2611500">
                  <a:extLst>
                    <a:ext uri="{9D8B030D-6E8A-4147-A177-3AD203B41FA5}">
                      <a16:colId xmlns:a16="http://schemas.microsoft.com/office/drawing/2014/main" val="1329702936"/>
                    </a:ext>
                  </a:extLst>
                </a:gridCol>
                <a:gridCol w="2470337">
                  <a:extLst>
                    <a:ext uri="{9D8B030D-6E8A-4147-A177-3AD203B41FA5}">
                      <a16:colId xmlns:a16="http://schemas.microsoft.com/office/drawing/2014/main" val="1163792035"/>
                    </a:ext>
                  </a:extLst>
                </a:gridCol>
              </a:tblGrid>
              <a:tr h="447757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方法声明（不包括额外参数）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描述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检查失败时抛出的异常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017331"/>
                  </a:ext>
                </a:extLst>
              </a:tr>
              <a:tr h="594965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checkArgument(boolean)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altLang="zh-CN" sz="1200" dirty="0">
                          <a:effectLst/>
                        </a:rPr>
                        <a:t>boolean</a:t>
                      </a:r>
                      <a:r>
                        <a:rPr lang="zh-CN" altLang="en-US" sz="1200" dirty="0">
                          <a:effectLst/>
                        </a:rPr>
                        <a:t>是否为</a:t>
                      </a:r>
                      <a:r>
                        <a:rPr lang="en-US" altLang="zh-CN" sz="1200" dirty="0">
                          <a:effectLst/>
                        </a:rPr>
                        <a:t>true</a:t>
                      </a:r>
                      <a:r>
                        <a:rPr lang="zh-CN" altLang="en-US" sz="1200" dirty="0">
                          <a:effectLst/>
                        </a:rPr>
                        <a:t>，用来检查传递给方法的参数。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IllegalArgumentException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747040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checkNotNull(T)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value</a:t>
                      </a:r>
                      <a:r>
                        <a:rPr lang="zh-CN" altLang="en-US" sz="1200" dirty="0">
                          <a:effectLst/>
                        </a:rPr>
                        <a:t>是否为</a:t>
                      </a:r>
                      <a:r>
                        <a:rPr lang="en-US" sz="1200" dirty="0">
                          <a:effectLst/>
                        </a:rPr>
                        <a:t>null，</a:t>
                      </a:r>
                      <a:r>
                        <a:rPr lang="zh-CN" altLang="en-US" sz="1200" dirty="0">
                          <a:effectLst/>
                        </a:rPr>
                        <a:t>该方法直接返回</a:t>
                      </a:r>
                      <a:r>
                        <a:rPr lang="en-US" sz="1200" dirty="0">
                          <a:effectLst/>
                        </a:rPr>
                        <a:t>value，</a:t>
                      </a:r>
                      <a:r>
                        <a:rPr lang="zh-CN" altLang="en-US" sz="1200" dirty="0">
                          <a:effectLst/>
                        </a:rPr>
                        <a:t>因此可以内嵌使用</a:t>
                      </a:r>
                      <a:r>
                        <a:rPr lang="en-US" sz="1200" dirty="0">
                          <a:effectLst/>
                        </a:rPr>
                        <a:t>checkNotNull。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NullPointerException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76057"/>
                  </a:ext>
                </a:extLst>
              </a:tr>
              <a:tr h="447757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checkState(boolean)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用来检查对象的某些状态。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IllegalStateException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547573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checkElementIndex(int index,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index</a:t>
                      </a:r>
                      <a:r>
                        <a:rPr lang="zh-CN" altLang="en-US" sz="1200" dirty="0">
                          <a:effectLst/>
                        </a:rPr>
                        <a:t>作为索引值对某个列表、字符串或数组是否有效。</a:t>
                      </a:r>
                      <a:r>
                        <a:rPr lang="en-US" sz="1200" dirty="0">
                          <a:effectLst/>
                        </a:rPr>
                        <a:t>index&gt;=0 &amp;&amp; index&lt;size 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123296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checkPositionIndex(int index,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index</a:t>
                      </a:r>
                      <a:r>
                        <a:rPr lang="zh-CN" altLang="en-US" sz="1200" dirty="0">
                          <a:effectLst/>
                        </a:rPr>
                        <a:t>作为位置值对某个列表、字符串或数组是否有效。</a:t>
                      </a:r>
                      <a:r>
                        <a:rPr lang="en-US" sz="1200" dirty="0">
                          <a:effectLst/>
                        </a:rPr>
                        <a:t>index&gt;=0 &amp;&amp; index&lt;=size 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647697"/>
                  </a:ext>
                </a:extLst>
              </a:tr>
              <a:tr h="594965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checkPositionIndexes(int start, int end,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altLang="zh-CN" sz="1200" dirty="0">
                          <a:effectLst/>
                        </a:rPr>
                        <a:t>[start, end]</a:t>
                      </a:r>
                      <a:r>
                        <a:rPr lang="zh-CN" altLang="en-US" sz="1200" dirty="0">
                          <a:effectLst/>
                        </a:rPr>
                        <a:t>表示的位置范围对某个列表、字符串或数组是否有效*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92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21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常见</a:t>
            </a:r>
            <a:r>
              <a:rPr lang="en-US" altLang="zh-CN" b="0" dirty="0"/>
              <a:t>Object</a:t>
            </a:r>
            <a:r>
              <a:rPr lang="zh-CN" altLang="en-US" b="0" dirty="0"/>
              <a:t>方法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368833" y="1940516"/>
            <a:ext cx="8406333" cy="389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equals()</a:t>
            </a:r>
          </a:p>
          <a:p>
            <a:pPr lvl="1"/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assertTrue(Objects.equal(1, 1));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assertTrue(Objects.equal(null, null));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s1 = "foobar";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s2 = new String(s1);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assertTrue(Objects.equal(s1, s2));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hashCode</a:t>
            </a:r>
          </a:p>
          <a:p>
            <a:pPr lvl="1"/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(Objects.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Objects.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compare/compareTo</a:t>
            </a:r>
          </a:p>
          <a:p>
            <a:pPr lvl="1"/>
            <a:r>
              <a:rPr lang="en-US" altLang="zh-CN" dirty="0"/>
              <a:t>Guava</a:t>
            </a:r>
            <a:r>
              <a:rPr lang="zh-CN" altLang="en-US" dirty="0"/>
              <a:t>提供了</a:t>
            </a:r>
            <a:r>
              <a:rPr lang="en-US" altLang="zh-CN" dirty="0"/>
              <a:t>ComparisonChain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ComparisonChain</a:t>
            </a:r>
            <a:r>
              <a:rPr lang="zh-CN" altLang="en-US" dirty="0"/>
              <a:t>执行一种懒比较：它执行比较操作直至发现非零的结果，在那之后的比较输入将被忽略。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0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Guava</a:t>
            </a:r>
            <a:r>
              <a:rPr lang="zh-CN" altLang="en-US" b="0" dirty="0"/>
              <a:t>强大的”流畅风格比较器</a:t>
            </a:r>
            <a:r>
              <a:rPr lang="en-US" altLang="zh-CN" b="0" dirty="0"/>
              <a:t>(</a:t>
            </a:r>
            <a:r>
              <a:rPr lang="en-US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Ordering</a:t>
            </a:r>
            <a:r>
              <a:rPr lang="en-US" altLang="zh-CN" b="0" dirty="0"/>
              <a:t>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243311" y="1896127"/>
            <a:ext cx="8406333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创建排序器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6CEC4F-94D7-4953-A055-5CE1A925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0174"/>
            <a:ext cx="9144000" cy="22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Guava</a:t>
            </a:r>
            <a:r>
              <a:rPr lang="zh-CN" altLang="en-US" b="0" dirty="0"/>
              <a:t>强大的”流畅风格比较器</a:t>
            </a:r>
            <a:r>
              <a:rPr lang="en-US" altLang="zh-CN" b="0" dirty="0"/>
              <a:t>(</a:t>
            </a:r>
            <a:r>
              <a:rPr lang="en-US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Ordering</a:t>
            </a:r>
            <a:r>
              <a:rPr lang="en-US" altLang="zh-CN" b="0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8655A8-9940-4E60-80B3-4B481E12CD96}"/>
              </a:ext>
            </a:extLst>
          </p:cNvPr>
          <p:cNvSpPr txBox="1"/>
          <p:nvPr/>
        </p:nvSpPr>
        <p:spPr>
          <a:xfrm>
            <a:off x="243311" y="1997476"/>
            <a:ext cx="6628006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链式调用方法</a:t>
            </a:r>
            <a:r>
              <a:rPr lang="zh-CN" altLang="en-US" dirty="0"/>
              <a:t>：通过链式调用，可以由给定的排序器衍生出其它排序器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3F28D8-6A0B-48E0-BEF5-B5091B2E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0" y="2414726"/>
            <a:ext cx="8900689" cy="36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5742</TotalTime>
  <Words>2296</Words>
  <Application>Microsoft Office PowerPoint</Application>
  <PresentationFormat>全屏显示(4:3)</PresentationFormat>
  <Paragraphs>206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 Unicode MS</vt:lpstr>
      <vt:lpstr>Meiryo UI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基本工具  Basic utilities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集合 Collections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缓存 catch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函数式风格 Functional idioms</vt:lpstr>
      <vt:lpstr>并发 Concurrency</vt:lpstr>
      <vt:lpstr>字符串处理 Strings</vt:lpstr>
      <vt:lpstr>原生类型Primitives</vt:lpstr>
      <vt:lpstr>区间 Ranges</vt:lpstr>
      <vt:lpstr>I/o </vt:lpstr>
      <vt:lpstr> 散列 Hash</vt:lpstr>
      <vt:lpstr>事件总线EventBus</vt:lpstr>
      <vt:lpstr>数学运算 Math</vt:lpstr>
      <vt:lpstr>反射 Reflection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huangqun</dc:creator>
  <cp:lastModifiedBy>guo bingxia</cp:lastModifiedBy>
  <cp:revision>103</cp:revision>
  <dcterms:created xsi:type="dcterms:W3CDTF">2016-04-26T03:07:34Z</dcterms:created>
  <dcterms:modified xsi:type="dcterms:W3CDTF">2018-11-29T16:12:15Z</dcterms:modified>
</cp:coreProperties>
</file>