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79"/>
  </p:notesMasterIdLst>
  <p:sldIdLst>
    <p:sldId id="256" r:id="rId2"/>
    <p:sldId id="304" r:id="rId3"/>
    <p:sldId id="257" r:id="rId4"/>
    <p:sldId id="263" r:id="rId5"/>
    <p:sldId id="317" r:id="rId6"/>
    <p:sldId id="318" r:id="rId7"/>
    <p:sldId id="319" r:id="rId8"/>
    <p:sldId id="320" r:id="rId9"/>
    <p:sldId id="321" r:id="rId10"/>
    <p:sldId id="305" r:id="rId11"/>
    <p:sldId id="322" r:id="rId12"/>
    <p:sldId id="323" r:id="rId13"/>
    <p:sldId id="324" r:id="rId14"/>
    <p:sldId id="327" r:id="rId15"/>
    <p:sldId id="328" r:id="rId16"/>
    <p:sldId id="329" r:id="rId17"/>
    <p:sldId id="325" r:id="rId18"/>
    <p:sldId id="330" r:id="rId19"/>
    <p:sldId id="331" r:id="rId20"/>
    <p:sldId id="332" r:id="rId21"/>
    <p:sldId id="306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1" r:id="rId30"/>
    <p:sldId id="342" r:id="rId31"/>
    <p:sldId id="307" r:id="rId32"/>
    <p:sldId id="343" r:id="rId33"/>
    <p:sldId id="344" r:id="rId34"/>
    <p:sldId id="345" r:id="rId35"/>
    <p:sldId id="347" r:id="rId36"/>
    <p:sldId id="348" r:id="rId37"/>
    <p:sldId id="346" r:id="rId38"/>
    <p:sldId id="349" r:id="rId39"/>
    <p:sldId id="350" r:id="rId40"/>
    <p:sldId id="351" r:id="rId41"/>
    <p:sldId id="352" r:id="rId42"/>
    <p:sldId id="308" r:id="rId43"/>
    <p:sldId id="353" r:id="rId44"/>
    <p:sldId id="354" r:id="rId45"/>
    <p:sldId id="355" r:id="rId46"/>
    <p:sldId id="356" r:id="rId47"/>
    <p:sldId id="357" r:id="rId48"/>
    <p:sldId id="358" r:id="rId49"/>
    <p:sldId id="360" r:id="rId50"/>
    <p:sldId id="361" r:id="rId51"/>
    <p:sldId id="309" r:id="rId52"/>
    <p:sldId id="362" r:id="rId53"/>
    <p:sldId id="363" r:id="rId54"/>
    <p:sldId id="364" r:id="rId55"/>
    <p:sldId id="365" r:id="rId56"/>
    <p:sldId id="366" r:id="rId57"/>
    <p:sldId id="367" r:id="rId58"/>
    <p:sldId id="368" r:id="rId59"/>
    <p:sldId id="369" r:id="rId60"/>
    <p:sldId id="310" r:id="rId61"/>
    <p:sldId id="370" r:id="rId62"/>
    <p:sldId id="372" r:id="rId63"/>
    <p:sldId id="371" r:id="rId64"/>
    <p:sldId id="373" r:id="rId65"/>
    <p:sldId id="311" r:id="rId66"/>
    <p:sldId id="312" r:id="rId67"/>
    <p:sldId id="374" r:id="rId68"/>
    <p:sldId id="376" r:id="rId69"/>
    <p:sldId id="375" r:id="rId70"/>
    <p:sldId id="377" r:id="rId71"/>
    <p:sldId id="378" r:id="rId72"/>
    <p:sldId id="379" r:id="rId73"/>
    <p:sldId id="313" r:id="rId74"/>
    <p:sldId id="314" r:id="rId75"/>
    <p:sldId id="315" r:id="rId76"/>
    <p:sldId id="316" r:id="rId77"/>
    <p:sldId id="262" r:id="rId78"/>
  </p:sldIdLst>
  <p:sldSz cx="9144000" cy="6858000" type="screen4x3"/>
  <p:notesSz cx="6858000" cy="9144000"/>
  <p:defaultTextStyle>
    <a:defPPr>
      <a:defRPr lang="zh-CN"/>
    </a:defPPr>
    <a:lvl1pPr marL="0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1pPr>
    <a:lvl2pPr marL="384002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2pPr>
    <a:lvl3pPr marL="768004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3pPr>
    <a:lvl4pPr marL="1152006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4pPr>
    <a:lvl5pPr marL="1536008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5pPr>
    <a:lvl6pPr marL="1920010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6pPr>
    <a:lvl7pPr marL="2304011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7pPr>
    <a:lvl8pPr marL="2688013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8pPr>
    <a:lvl9pPr marL="3072016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5A8E"/>
    <a:srgbClr val="68ABDD"/>
    <a:srgbClr val="F8D35E"/>
    <a:srgbClr val="63A8DC"/>
    <a:srgbClr val="96C0E7"/>
    <a:srgbClr val="1B2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55" autoAdjust="0"/>
    <p:restoredTop sz="96824" autoAdjust="0"/>
  </p:normalViewPr>
  <p:slideViewPr>
    <p:cSldViewPr snapToGrid="0">
      <p:cViewPr>
        <p:scale>
          <a:sx n="130" d="100"/>
          <a:sy n="130" d="100"/>
        </p:scale>
        <p:origin x="78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21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57BAD-BF52-48AF-9499-9AC6D410CEF6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004AC-D49A-43B5-A422-AF0D121D3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492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1pPr>
    <a:lvl2pPr marL="384002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2pPr>
    <a:lvl3pPr marL="768004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3pPr>
    <a:lvl4pPr marL="1152006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4pPr>
    <a:lvl5pPr marL="1536008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5pPr>
    <a:lvl6pPr marL="1920010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6pPr>
    <a:lvl7pPr marL="2304011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7pPr>
    <a:lvl8pPr marL="2688013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8pPr>
    <a:lvl9pPr marL="3072016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eyefulpresentations.co.uk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68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82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726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" y="-22034"/>
            <a:ext cx="9143120" cy="6896560"/>
          </a:xfrm>
          <a:prstGeom prst="rect">
            <a:avLst/>
          </a:prstGeom>
        </p:spPr>
      </p:pic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2" y="1619481"/>
            <a:ext cx="9146381" cy="1696596"/>
          </a:xfrm>
          <a:solidFill>
            <a:schemeClr val="bg1">
              <a:alpha val="64000"/>
            </a:schemeClr>
          </a:solidFill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4143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请输入项目汇报标题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3898106" y="3429000"/>
            <a:ext cx="1347789" cy="406400"/>
          </a:xfrm>
        </p:spPr>
        <p:txBody>
          <a:bodyPr>
            <a:noAutofit/>
          </a:bodyPr>
          <a:lstStyle>
            <a:lvl1pPr marL="0" indent="0" algn="ctr">
              <a:buNone/>
              <a:defRPr sz="1571" b="1"/>
            </a:lvl1pPr>
          </a:lstStyle>
          <a:p>
            <a:pPr lvl="0"/>
            <a:r>
              <a:rPr lang="en-US" altLang="zh-CN" dirty="0"/>
              <a:t>2016.04</a:t>
            </a:r>
            <a:endParaRPr lang="zh-CN" altLang="en-US" dirty="0"/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421481" y="1213081"/>
            <a:ext cx="1347789" cy="406400"/>
          </a:xfrm>
        </p:spPr>
        <p:txBody>
          <a:bodyPr>
            <a:noAutofit/>
          </a:bodyPr>
          <a:lstStyle>
            <a:lvl1pPr marL="0" indent="0" algn="ctr">
              <a:buNone/>
              <a:defRPr sz="1571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深圳</a:t>
            </a:r>
            <a:r>
              <a:rPr lang="en-US" altLang="zh-CN" dirty="0"/>
              <a:t>•</a:t>
            </a:r>
            <a:r>
              <a:rPr lang="zh-CN" altLang="en-US" dirty="0"/>
              <a:t>广东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" y="-24384"/>
            <a:ext cx="9144000" cy="8439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" y="6038343"/>
            <a:ext cx="9144000" cy="84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68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扉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521099" y="1823100"/>
            <a:ext cx="3183287" cy="1426149"/>
          </a:xfrm>
        </p:spPr>
        <p:txBody>
          <a:bodyPr>
            <a:normAutofit/>
          </a:bodyPr>
          <a:lstStyle>
            <a:lvl1pPr>
              <a:defRPr sz="2857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请输入标题</a:t>
            </a:r>
          </a:p>
        </p:txBody>
      </p:sp>
      <p:grpSp>
        <p:nvGrpSpPr>
          <p:cNvPr id="33" name="组合 32"/>
          <p:cNvGrpSpPr/>
          <p:nvPr userDrawn="1"/>
        </p:nvGrpSpPr>
        <p:grpSpPr>
          <a:xfrm>
            <a:off x="2" y="1823100"/>
            <a:ext cx="5380892" cy="1430599"/>
            <a:chOff x="0" y="1950097"/>
            <a:chExt cx="7174523" cy="1430599"/>
          </a:xfrm>
          <a:effectLst>
            <a:reflection stA="40000" endPos="31000" dist="25400" dir="5400000" sy="-100000" algn="bl" rotWithShape="0"/>
          </a:effectLst>
        </p:grpSpPr>
        <p:sp>
          <p:nvSpPr>
            <p:cNvPr id="7" name="矩形 6"/>
            <p:cNvSpPr/>
            <p:nvPr userDrawn="1"/>
          </p:nvSpPr>
          <p:spPr>
            <a:xfrm>
              <a:off x="0" y="1950098"/>
              <a:ext cx="6995712" cy="1430598"/>
            </a:xfrm>
            <a:prstGeom prst="rect">
              <a:avLst/>
            </a:prstGeom>
            <a:solidFill>
              <a:srgbClr val="63A8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6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7057152" y="1950097"/>
              <a:ext cx="117371" cy="1430598"/>
            </a:xfrm>
            <a:prstGeom prst="rect">
              <a:avLst/>
            </a:prstGeom>
            <a:solidFill>
              <a:srgbClr val="63A8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6"/>
            </a:p>
          </p:txBody>
        </p:sp>
      </p:grp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1379" r="12095" b="2288"/>
          <a:stretch/>
        </p:blipFill>
        <p:spPr>
          <a:xfrm>
            <a:off x="138050" y="1930750"/>
            <a:ext cx="1151285" cy="11677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44"/>
          <a:stretch/>
        </p:blipFill>
        <p:spPr>
          <a:xfrm>
            <a:off x="2631870" y="1942015"/>
            <a:ext cx="1161047" cy="11650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109" y="1936674"/>
            <a:ext cx="1161864" cy="11618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" t="3192" r="3696" b="-1"/>
          <a:stretch/>
        </p:blipFill>
        <p:spPr>
          <a:xfrm>
            <a:off x="3880811" y="1947203"/>
            <a:ext cx="1247660" cy="11546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3" name="Straight Connector 13"/>
          <p:cNvCxnSpPr/>
          <p:nvPr userDrawn="1"/>
        </p:nvCxnSpPr>
        <p:spPr>
          <a:xfrm flipH="1">
            <a:off x="5517357" y="3286094"/>
            <a:ext cx="3184084" cy="0"/>
          </a:xfrm>
          <a:prstGeom prst="line">
            <a:avLst/>
          </a:prstGeom>
          <a:ln w="19050" cap="sq">
            <a:solidFill>
              <a:srgbClr val="F8D35E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占位符 2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517358" y="3395665"/>
            <a:ext cx="3184083" cy="2581562"/>
          </a:xfrm>
        </p:spPr>
        <p:txBody>
          <a:bodyPr>
            <a:normAutofit/>
          </a:bodyPr>
          <a:lstStyle>
            <a:lvl1pPr marL="0" marR="0" indent="0" algn="l" defTabSz="653139" rtl="0" eaLnBrk="1" fontAlgn="auto" latinLnBrk="0" hangingPunct="1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429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53139" rtl="0" eaLnBrk="1" fontAlgn="auto" latinLnBrk="0" hangingPunct="1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en-US" dirty="0"/>
              <a:t>副标题</a:t>
            </a:r>
          </a:p>
          <a:p>
            <a:pPr lvl="0"/>
            <a:endParaRPr lang="zh-CN" altLang="en-US" dirty="0"/>
          </a:p>
        </p:txBody>
      </p:sp>
      <p:sp>
        <p:nvSpPr>
          <p:cNvPr id="32" name="文本占位符 3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517359" y="789414"/>
            <a:ext cx="1102898" cy="1001288"/>
          </a:xfrm>
        </p:spPr>
        <p:txBody>
          <a:bodyPr>
            <a:noAutofit/>
          </a:bodyPr>
          <a:lstStyle>
            <a:lvl1pPr marL="0" indent="0">
              <a:buNone/>
              <a:defRPr sz="6286" b="1">
                <a:solidFill>
                  <a:srgbClr val="F8D3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514"/>
            <a:ext cx="9144000" cy="84392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4072"/>
            <a:ext cx="9144000" cy="84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16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0" y="166767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0" y="169261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766" y="1163047"/>
            <a:ext cx="1102901" cy="42009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243311" y="1079453"/>
            <a:ext cx="6979775" cy="52461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439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4072"/>
            <a:ext cx="9144000" cy="84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20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61">
            <a:hlinkClick r:id="rId2"/>
          </p:cNvPr>
          <p:cNvSpPr>
            <a:spLocks noChangeArrowheads="1"/>
          </p:cNvSpPr>
          <p:nvPr userDrawn="1"/>
        </p:nvSpPr>
        <p:spPr bwMode="auto">
          <a:xfrm>
            <a:off x="5169524" y="5419629"/>
            <a:ext cx="236330" cy="391121"/>
          </a:xfrm>
          <a:prstGeom prst="ellipse">
            <a:avLst/>
          </a:prstGeom>
          <a:solidFill>
            <a:srgbClr val="0079C5">
              <a:alpha val="0"/>
            </a:srgbClr>
          </a:solidFill>
          <a:ln w="33338">
            <a:noFill/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3" name="Line 33"/>
          <p:cNvSpPr>
            <a:spLocks noChangeShapeType="1"/>
          </p:cNvSpPr>
          <p:nvPr userDrawn="1"/>
        </p:nvSpPr>
        <p:spPr bwMode="auto">
          <a:xfrm flipH="1" flipV="1">
            <a:off x="5278292" y="1828800"/>
            <a:ext cx="24076" cy="3788569"/>
          </a:xfrm>
          <a:prstGeom prst="line">
            <a:avLst/>
          </a:prstGeom>
          <a:noFill/>
          <a:ln w="33338">
            <a:solidFill>
              <a:srgbClr val="225A8E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" name="Line 5"/>
          <p:cNvSpPr>
            <a:spLocks noChangeShapeType="1"/>
          </p:cNvSpPr>
          <p:nvPr userDrawn="1"/>
        </p:nvSpPr>
        <p:spPr bwMode="auto">
          <a:xfrm>
            <a:off x="0" y="5691983"/>
            <a:ext cx="2887468" cy="5"/>
          </a:xfrm>
          <a:prstGeom prst="line">
            <a:avLst/>
          </a:prstGeom>
          <a:noFill/>
          <a:ln w="33338">
            <a:solidFill>
              <a:srgbClr val="225A8E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" name="Line 19"/>
          <p:cNvSpPr>
            <a:spLocks noChangeShapeType="1"/>
          </p:cNvSpPr>
          <p:nvPr userDrawn="1"/>
        </p:nvSpPr>
        <p:spPr bwMode="auto">
          <a:xfrm flipH="1">
            <a:off x="2887469" y="4800803"/>
            <a:ext cx="112529" cy="891183"/>
          </a:xfrm>
          <a:prstGeom prst="line">
            <a:avLst/>
          </a:prstGeom>
          <a:noFill/>
          <a:ln w="33338">
            <a:solidFill>
              <a:srgbClr val="225A8E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" name="Line 21"/>
          <p:cNvSpPr>
            <a:spLocks noChangeShapeType="1"/>
          </p:cNvSpPr>
          <p:nvPr userDrawn="1"/>
        </p:nvSpPr>
        <p:spPr bwMode="auto">
          <a:xfrm>
            <a:off x="3569784" y="4666853"/>
            <a:ext cx="3577" cy="950516"/>
          </a:xfrm>
          <a:prstGeom prst="line">
            <a:avLst/>
          </a:prstGeom>
          <a:noFill/>
          <a:ln w="33338">
            <a:solidFill>
              <a:srgbClr val="225A8E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" name="Freeform 11"/>
          <p:cNvSpPr>
            <a:spLocks/>
          </p:cNvSpPr>
          <p:nvPr userDrawn="1"/>
        </p:nvSpPr>
        <p:spPr bwMode="auto">
          <a:xfrm>
            <a:off x="2455218" y="4799012"/>
            <a:ext cx="551927" cy="149126"/>
          </a:xfrm>
          <a:custGeom>
            <a:avLst/>
            <a:gdLst>
              <a:gd name="T0" fmla="*/ 0 w 618"/>
              <a:gd name="T1" fmla="*/ 167 h 167"/>
              <a:gd name="T2" fmla="*/ 616 w 618"/>
              <a:gd name="T3" fmla="*/ 20 h 167"/>
              <a:gd name="T4" fmla="*/ 618 w 618"/>
              <a:gd name="T5" fmla="*/ 0 h 167"/>
              <a:gd name="T6" fmla="*/ 2 w 618"/>
              <a:gd name="T7" fmla="*/ 153 h 167"/>
              <a:gd name="T8" fmla="*/ 0 60000 65536"/>
              <a:gd name="T9" fmla="*/ 0 60000 65536"/>
              <a:gd name="T10" fmla="*/ 0 60000 65536"/>
              <a:gd name="T11" fmla="*/ 0 60000 65536"/>
              <a:gd name="T12" fmla="*/ 0 w 618"/>
              <a:gd name="T13" fmla="*/ 0 h 167"/>
              <a:gd name="T14" fmla="*/ 618 w 618"/>
              <a:gd name="T15" fmla="*/ 167 h 1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8" h="167">
                <a:moveTo>
                  <a:pt x="0" y="167"/>
                </a:moveTo>
                <a:lnTo>
                  <a:pt x="616" y="20"/>
                </a:lnTo>
                <a:lnTo>
                  <a:pt x="618" y="0"/>
                </a:lnTo>
                <a:lnTo>
                  <a:pt x="2" y="153"/>
                </a:lnTo>
              </a:path>
            </a:pathLst>
          </a:custGeom>
          <a:solidFill>
            <a:schemeClr val="bg1"/>
          </a:solidFill>
          <a:ln w="11113" cap="flat">
            <a:solidFill>
              <a:srgbClr val="225A8E"/>
            </a:solidFill>
            <a:prstDash val="solid"/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8" name="Freeform 13"/>
          <p:cNvSpPr>
            <a:spLocks/>
          </p:cNvSpPr>
          <p:nvPr userDrawn="1"/>
        </p:nvSpPr>
        <p:spPr bwMode="auto">
          <a:xfrm>
            <a:off x="2989280" y="4590063"/>
            <a:ext cx="881475" cy="232172"/>
          </a:xfrm>
          <a:custGeom>
            <a:avLst/>
            <a:gdLst>
              <a:gd name="T0" fmla="*/ 0 w 987"/>
              <a:gd name="T1" fmla="*/ 260 h 260"/>
              <a:gd name="T2" fmla="*/ 985 w 987"/>
              <a:gd name="T3" fmla="*/ 19 h 260"/>
              <a:gd name="T4" fmla="*/ 987 w 987"/>
              <a:gd name="T5" fmla="*/ 0 h 260"/>
              <a:gd name="T6" fmla="*/ 8 w 987"/>
              <a:gd name="T7" fmla="*/ 238 h 260"/>
              <a:gd name="T8" fmla="*/ 0 60000 65536"/>
              <a:gd name="T9" fmla="*/ 0 60000 65536"/>
              <a:gd name="T10" fmla="*/ 0 60000 65536"/>
              <a:gd name="T11" fmla="*/ 0 60000 65536"/>
              <a:gd name="T12" fmla="*/ 0 w 987"/>
              <a:gd name="T13" fmla="*/ 0 h 260"/>
              <a:gd name="T14" fmla="*/ 987 w 987"/>
              <a:gd name="T15" fmla="*/ 260 h 2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7" h="260">
                <a:moveTo>
                  <a:pt x="0" y="260"/>
                </a:moveTo>
                <a:lnTo>
                  <a:pt x="985" y="19"/>
                </a:lnTo>
                <a:lnTo>
                  <a:pt x="987" y="0"/>
                </a:lnTo>
                <a:lnTo>
                  <a:pt x="8" y="238"/>
                </a:lnTo>
              </a:path>
            </a:pathLst>
          </a:custGeom>
          <a:solidFill>
            <a:schemeClr val="bg1"/>
          </a:solidFill>
          <a:ln w="11113" cap="flat" cmpd="sng">
            <a:solidFill>
              <a:srgbClr val="225A8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" name="Freeform 15"/>
          <p:cNvSpPr>
            <a:spLocks/>
          </p:cNvSpPr>
          <p:nvPr userDrawn="1"/>
        </p:nvSpPr>
        <p:spPr bwMode="auto">
          <a:xfrm>
            <a:off x="2515056" y="3455095"/>
            <a:ext cx="1429829" cy="634008"/>
          </a:xfrm>
          <a:custGeom>
            <a:avLst/>
            <a:gdLst>
              <a:gd name="T0" fmla="*/ 1002 w 1002"/>
              <a:gd name="T1" fmla="*/ 3 h 396"/>
              <a:gd name="T2" fmla="*/ 997 w 1002"/>
              <a:gd name="T3" fmla="*/ 12 h 396"/>
              <a:gd name="T4" fmla="*/ 993 w 1002"/>
              <a:gd name="T5" fmla="*/ 11 h 396"/>
              <a:gd name="T6" fmla="*/ 982 w 1002"/>
              <a:gd name="T7" fmla="*/ 9 h 396"/>
              <a:gd name="T8" fmla="*/ 967 w 1002"/>
              <a:gd name="T9" fmla="*/ 9 h 396"/>
              <a:gd name="T10" fmla="*/ 953 w 1002"/>
              <a:gd name="T11" fmla="*/ 11 h 396"/>
              <a:gd name="T12" fmla="*/ 939 w 1002"/>
              <a:gd name="T13" fmla="*/ 16 h 396"/>
              <a:gd name="T14" fmla="*/ 424 w 1002"/>
              <a:gd name="T15" fmla="*/ 224 h 396"/>
              <a:gd name="T16" fmla="*/ 376 w 1002"/>
              <a:gd name="T17" fmla="*/ 244 h 396"/>
              <a:gd name="T18" fmla="*/ 1 w 1002"/>
              <a:gd name="T19" fmla="*/ 396 h 396"/>
              <a:gd name="T20" fmla="*/ 0 w 1002"/>
              <a:gd name="T21" fmla="*/ 390 h 396"/>
              <a:gd name="T22" fmla="*/ 377 w 1002"/>
              <a:gd name="T23" fmla="*/ 237 h 396"/>
              <a:gd name="T24" fmla="*/ 424 w 1002"/>
              <a:gd name="T25" fmla="*/ 218 h 396"/>
              <a:gd name="T26" fmla="*/ 938 w 1002"/>
              <a:gd name="T27" fmla="*/ 8 h 396"/>
              <a:gd name="T28" fmla="*/ 954 w 1002"/>
              <a:gd name="T29" fmla="*/ 3 h 396"/>
              <a:gd name="T30" fmla="*/ 971 w 1002"/>
              <a:gd name="T31" fmla="*/ 1 h 396"/>
              <a:gd name="T32" fmla="*/ 987 w 1002"/>
              <a:gd name="T33" fmla="*/ 0 h 396"/>
              <a:gd name="T34" fmla="*/ 1000 w 1002"/>
              <a:gd name="T35" fmla="*/ 3 h 396"/>
              <a:gd name="T36" fmla="*/ 1002 w 1002"/>
              <a:gd name="T37" fmla="*/ 3 h 39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02"/>
              <a:gd name="T58" fmla="*/ 0 h 396"/>
              <a:gd name="T59" fmla="*/ 1002 w 1002"/>
              <a:gd name="T60" fmla="*/ 396 h 39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02" h="396">
                <a:moveTo>
                  <a:pt x="1002" y="3"/>
                </a:moveTo>
                <a:cubicBezTo>
                  <a:pt x="997" y="12"/>
                  <a:pt x="997" y="12"/>
                  <a:pt x="997" y="12"/>
                </a:cubicBezTo>
                <a:cubicBezTo>
                  <a:pt x="993" y="11"/>
                  <a:pt x="993" y="11"/>
                  <a:pt x="993" y="11"/>
                </a:cubicBezTo>
                <a:cubicBezTo>
                  <a:pt x="990" y="10"/>
                  <a:pt x="986" y="9"/>
                  <a:pt x="982" y="9"/>
                </a:cubicBezTo>
                <a:cubicBezTo>
                  <a:pt x="977" y="9"/>
                  <a:pt x="972" y="9"/>
                  <a:pt x="967" y="9"/>
                </a:cubicBezTo>
                <a:cubicBezTo>
                  <a:pt x="962" y="10"/>
                  <a:pt x="957" y="10"/>
                  <a:pt x="953" y="11"/>
                </a:cubicBezTo>
                <a:cubicBezTo>
                  <a:pt x="948" y="13"/>
                  <a:pt x="943" y="14"/>
                  <a:pt x="939" y="16"/>
                </a:cubicBezTo>
                <a:cubicBezTo>
                  <a:pt x="424" y="224"/>
                  <a:pt x="424" y="224"/>
                  <a:pt x="424" y="224"/>
                </a:cubicBezTo>
                <a:cubicBezTo>
                  <a:pt x="376" y="244"/>
                  <a:pt x="376" y="244"/>
                  <a:pt x="376" y="244"/>
                </a:cubicBezTo>
                <a:cubicBezTo>
                  <a:pt x="1" y="396"/>
                  <a:pt x="1" y="396"/>
                  <a:pt x="1" y="396"/>
                </a:cubicBezTo>
                <a:cubicBezTo>
                  <a:pt x="0" y="390"/>
                  <a:pt x="0" y="390"/>
                  <a:pt x="0" y="390"/>
                </a:cubicBezTo>
                <a:cubicBezTo>
                  <a:pt x="377" y="237"/>
                  <a:pt x="377" y="237"/>
                  <a:pt x="377" y="237"/>
                </a:cubicBezTo>
                <a:cubicBezTo>
                  <a:pt x="424" y="218"/>
                  <a:pt x="424" y="218"/>
                  <a:pt x="424" y="218"/>
                </a:cubicBezTo>
                <a:cubicBezTo>
                  <a:pt x="938" y="8"/>
                  <a:pt x="938" y="8"/>
                  <a:pt x="938" y="8"/>
                </a:cubicBezTo>
                <a:cubicBezTo>
                  <a:pt x="943" y="6"/>
                  <a:pt x="948" y="5"/>
                  <a:pt x="954" y="3"/>
                </a:cubicBezTo>
                <a:cubicBezTo>
                  <a:pt x="959" y="2"/>
                  <a:pt x="965" y="1"/>
                  <a:pt x="971" y="1"/>
                </a:cubicBezTo>
                <a:cubicBezTo>
                  <a:pt x="976" y="0"/>
                  <a:pt x="982" y="0"/>
                  <a:pt x="987" y="0"/>
                </a:cubicBezTo>
                <a:cubicBezTo>
                  <a:pt x="992" y="1"/>
                  <a:pt x="996" y="1"/>
                  <a:pt x="1000" y="3"/>
                </a:cubicBezTo>
                <a:cubicBezTo>
                  <a:pt x="1002" y="3"/>
                  <a:pt x="1002" y="3"/>
                  <a:pt x="1002" y="3"/>
                </a:cubicBezTo>
              </a:path>
            </a:pathLst>
          </a:custGeom>
          <a:solidFill>
            <a:schemeClr val="bg1"/>
          </a:solidFill>
          <a:ln w="11113" cap="flat" cmpd="sng">
            <a:solidFill>
              <a:srgbClr val="225A8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0" name="Freeform 16"/>
          <p:cNvSpPr>
            <a:spLocks/>
          </p:cNvSpPr>
          <p:nvPr userDrawn="1"/>
        </p:nvSpPr>
        <p:spPr bwMode="auto">
          <a:xfrm>
            <a:off x="2333754" y="4079287"/>
            <a:ext cx="183084" cy="892969"/>
          </a:xfrm>
          <a:custGeom>
            <a:avLst/>
            <a:gdLst>
              <a:gd name="T0" fmla="*/ 128 w 128"/>
              <a:gd name="T1" fmla="*/ 6 h 558"/>
              <a:gd name="T2" fmla="*/ 124 w 128"/>
              <a:gd name="T3" fmla="*/ 7 h 558"/>
              <a:gd name="T4" fmla="*/ 118 w 128"/>
              <a:gd name="T5" fmla="*/ 11 h 558"/>
              <a:gd name="T6" fmla="*/ 112 w 128"/>
              <a:gd name="T7" fmla="*/ 17 h 558"/>
              <a:gd name="T8" fmla="*/ 108 w 128"/>
              <a:gd name="T9" fmla="*/ 24 h 558"/>
              <a:gd name="T10" fmla="*/ 106 w 128"/>
              <a:gd name="T11" fmla="*/ 31 h 558"/>
              <a:gd name="T12" fmla="*/ 64 w 128"/>
              <a:gd name="T13" fmla="*/ 240 h 558"/>
              <a:gd name="T14" fmla="*/ 55 w 128"/>
              <a:gd name="T15" fmla="*/ 287 h 558"/>
              <a:gd name="T16" fmla="*/ 7 w 128"/>
              <a:gd name="T17" fmla="*/ 530 h 558"/>
              <a:gd name="T18" fmla="*/ 6 w 128"/>
              <a:gd name="T19" fmla="*/ 539 h 558"/>
              <a:gd name="T20" fmla="*/ 8 w 128"/>
              <a:gd name="T21" fmla="*/ 545 h 558"/>
              <a:gd name="T22" fmla="*/ 13 w 128"/>
              <a:gd name="T23" fmla="*/ 549 h 558"/>
              <a:gd name="T24" fmla="*/ 19 w 128"/>
              <a:gd name="T25" fmla="*/ 550 h 558"/>
              <a:gd name="T26" fmla="*/ 86 w 128"/>
              <a:gd name="T27" fmla="*/ 535 h 558"/>
              <a:gd name="T28" fmla="*/ 85 w 128"/>
              <a:gd name="T29" fmla="*/ 543 h 558"/>
              <a:gd name="T30" fmla="*/ 17 w 128"/>
              <a:gd name="T31" fmla="*/ 558 h 558"/>
              <a:gd name="T32" fmla="*/ 9 w 128"/>
              <a:gd name="T33" fmla="*/ 557 h 558"/>
              <a:gd name="T34" fmla="*/ 3 w 128"/>
              <a:gd name="T35" fmla="*/ 552 h 558"/>
              <a:gd name="T36" fmla="*/ 0 w 128"/>
              <a:gd name="T37" fmla="*/ 543 h 558"/>
              <a:gd name="T38" fmla="*/ 1 w 128"/>
              <a:gd name="T39" fmla="*/ 531 h 558"/>
              <a:gd name="T40" fmla="*/ 49 w 128"/>
              <a:gd name="T41" fmla="*/ 289 h 558"/>
              <a:gd name="T42" fmla="*/ 58 w 128"/>
              <a:gd name="T43" fmla="*/ 242 h 558"/>
              <a:gd name="T44" fmla="*/ 100 w 128"/>
              <a:gd name="T45" fmla="*/ 33 h 558"/>
              <a:gd name="T46" fmla="*/ 104 w 128"/>
              <a:gd name="T47" fmla="*/ 23 h 558"/>
              <a:gd name="T48" fmla="*/ 110 w 128"/>
              <a:gd name="T49" fmla="*/ 14 h 558"/>
              <a:gd name="T50" fmla="*/ 117 w 128"/>
              <a:gd name="T51" fmla="*/ 6 h 558"/>
              <a:gd name="T52" fmla="*/ 126 w 128"/>
              <a:gd name="T53" fmla="*/ 1 h 558"/>
              <a:gd name="T54" fmla="*/ 127 w 128"/>
              <a:gd name="T55" fmla="*/ 0 h 558"/>
              <a:gd name="T56" fmla="*/ 128 w 128"/>
              <a:gd name="T57" fmla="*/ 6 h 558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128"/>
              <a:gd name="T88" fmla="*/ 0 h 558"/>
              <a:gd name="T89" fmla="*/ 128 w 128"/>
              <a:gd name="T90" fmla="*/ 558 h 558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128" h="558">
                <a:moveTo>
                  <a:pt x="128" y="6"/>
                </a:moveTo>
                <a:cubicBezTo>
                  <a:pt x="124" y="7"/>
                  <a:pt x="124" y="7"/>
                  <a:pt x="124" y="7"/>
                </a:cubicBezTo>
                <a:cubicBezTo>
                  <a:pt x="122" y="8"/>
                  <a:pt x="120" y="9"/>
                  <a:pt x="118" y="11"/>
                </a:cubicBezTo>
                <a:cubicBezTo>
                  <a:pt x="116" y="13"/>
                  <a:pt x="114" y="15"/>
                  <a:pt x="112" y="17"/>
                </a:cubicBezTo>
                <a:cubicBezTo>
                  <a:pt x="111" y="19"/>
                  <a:pt x="109" y="21"/>
                  <a:pt x="108" y="24"/>
                </a:cubicBezTo>
                <a:cubicBezTo>
                  <a:pt x="107" y="26"/>
                  <a:pt x="106" y="28"/>
                  <a:pt x="106" y="31"/>
                </a:cubicBezTo>
                <a:cubicBezTo>
                  <a:pt x="64" y="240"/>
                  <a:pt x="64" y="240"/>
                  <a:pt x="64" y="240"/>
                </a:cubicBezTo>
                <a:cubicBezTo>
                  <a:pt x="55" y="287"/>
                  <a:pt x="55" y="287"/>
                  <a:pt x="55" y="287"/>
                </a:cubicBezTo>
                <a:cubicBezTo>
                  <a:pt x="7" y="530"/>
                  <a:pt x="7" y="530"/>
                  <a:pt x="7" y="530"/>
                </a:cubicBezTo>
                <a:cubicBezTo>
                  <a:pt x="6" y="533"/>
                  <a:pt x="6" y="536"/>
                  <a:pt x="6" y="539"/>
                </a:cubicBezTo>
                <a:cubicBezTo>
                  <a:pt x="6" y="541"/>
                  <a:pt x="7" y="544"/>
                  <a:pt x="8" y="545"/>
                </a:cubicBezTo>
                <a:cubicBezTo>
                  <a:pt x="9" y="547"/>
                  <a:pt x="11" y="548"/>
                  <a:pt x="13" y="549"/>
                </a:cubicBezTo>
                <a:cubicBezTo>
                  <a:pt x="14" y="550"/>
                  <a:pt x="17" y="550"/>
                  <a:pt x="19" y="550"/>
                </a:cubicBezTo>
                <a:cubicBezTo>
                  <a:pt x="86" y="535"/>
                  <a:pt x="86" y="535"/>
                  <a:pt x="86" y="535"/>
                </a:cubicBezTo>
                <a:cubicBezTo>
                  <a:pt x="85" y="543"/>
                  <a:pt x="85" y="543"/>
                  <a:pt x="85" y="543"/>
                </a:cubicBezTo>
                <a:cubicBezTo>
                  <a:pt x="17" y="558"/>
                  <a:pt x="17" y="558"/>
                  <a:pt x="17" y="558"/>
                </a:cubicBezTo>
                <a:cubicBezTo>
                  <a:pt x="14" y="558"/>
                  <a:pt x="11" y="558"/>
                  <a:pt x="9" y="557"/>
                </a:cubicBezTo>
                <a:cubicBezTo>
                  <a:pt x="6" y="556"/>
                  <a:pt x="4" y="554"/>
                  <a:pt x="3" y="552"/>
                </a:cubicBezTo>
                <a:cubicBezTo>
                  <a:pt x="1" y="550"/>
                  <a:pt x="0" y="547"/>
                  <a:pt x="0" y="543"/>
                </a:cubicBezTo>
                <a:cubicBezTo>
                  <a:pt x="0" y="540"/>
                  <a:pt x="0" y="536"/>
                  <a:pt x="1" y="531"/>
                </a:cubicBezTo>
                <a:cubicBezTo>
                  <a:pt x="49" y="289"/>
                  <a:pt x="49" y="289"/>
                  <a:pt x="49" y="289"/>
                </a:cubicBezTo>
                <a:cubicBezTo>
                  <a:pt x="58" y="242"/>
                  <a:pt x="58" y="242"/>
                  <a:pt x="58" y="242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101" y="30"/>
                  <a:pt x="102" y="26"/>
                  <a:pt x="104" y="23"/>
                </a:cubicBezTo>
                <a:cubicBezTo>
                  <a:pt x="105" y="20"/>
                  <a:pt x="107" y="17"/>
                  <a:pt x="110" y="14"/>
                </a:cubicBezTo>
                <a:cubicBezTo>
                  <a:pt x="112" y="11"/>
                  <a:pt x="114" y="8"/>
                  <a:pt x="117" y="6"/>
                </a:cubicBezTo>
                <a:cubicBezTo>
                  <a:pt x="120" y="4"/>
                  <a:pt x="123" y="2"/>
                  <a:pt x="126" y="1"/>
                </a:cubicBezTo>
                <a:cubicBezTo>
                  <a:pt x="127" y="0"/>
                  <a:pt x="127" y="0"/>
                  <a:pt x="127" y="0"/>
                </a:cubicBezTo>
                <a:lnTo>
                  <a:pt x="128" y="6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rgbClr val="225A8E"/>
            </a:solidFill>
            <a:prstDash val="solid"/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1" name="Freeform 17"/>
          <p:cNvSpPr>
            <a:spLocks/>
          </p:cNvSpPr>
          <p:nvPr userDrawn="1"/>
        </p:nvSpPr>
        <p:spPr bwMode="auto">
          <a:xfrm>
            <a:off x="3872540" y="3459563"/>
            <a:ext cx="735902" cy="1146572"/>
          </a:xfrm>
          <a:custGeom>
            <a:avLst/>
            <a:gdLst>
              <a:gd name="T0" fmla="*/ 46 w 516"/>
              <a:gd name="T1" fmla="*/ 9 h 716"/>
              <a:gd name="T2" fmla="*/ 485 w 516"/>
              <a:gd name="T3" fmla="*/ 148 h 716"/>
              <a:gd name="T4" fmla="*/ 496 w 516"/>
              <a:gd name="T5" fmla="*/ 154 h 716"/>
              <a:gd name="T6" fmla="*/ 501 w 516"/>
              <a:gd name="T7" fmla="*/ 164 h 716"/>
              <a:gd name="T8" fmla="*/ 501 w 516"/>
              <a:gd name="T9" fmla="*/ 175 h 716"/>
              <a:gd name="T10" fmla="*/ 494 w 516"/>
              <a:gd name="T11" fmla="*/ 187 h 716"/>
              <a:gd name="T12" fmla="*/ 113 w 516"/>
              <a:gd name="T13" fmla="*/ 656 h 716"/>
              <a:gd name="T14" fmla="*/ 100 w 516"/>
              <a:gd name="T15" fmla="*/ 668 h 716"/>
              <a:gd name="T16" fmla="*/ 84 w 516"/>
              <a:gd name="T17" fmla="*/ 679 h 716"/>
              <a:gd name="T18" fmla="*/ 66 w 516"/>
              <a:gd name="T19" fmla="*/ 689 h 716"/>
              <a:gd name="T20" fmla="*/ 49 w 516"/>
              <a:gd name="T21" fmla="*/ 694 h 716"/>
              <a:gd name="T22" fmla="*/ 0 w 516"/>
              <a:gd name="T23" fmla="*/ 705 h 716"/>
              <a:gd name="T24" fmla="*/ 0 w 516"/>
              <a:gd name="T25" fmla="*/ 716 h 716"/>
              <a:gd name="T26" fmla="*/ 50 w 516"/>
              <a:gd name="T27" fmla="*/ 705 h 716"/>
              <a:gd name="T28" fmla="*/ 69 w 516"/>
              <a:gd name="T29" fmla="*/ 699 h 716"/>
              <a:gd name="T30" fmla="*/ 89 w 516"/>
              <a:gd name="T31" fmla="*/ 689 h 716"/>
              <a:gd name="T32" fmla="*/ 108 w 516"/>
              <a:gd name="T33" fmla="*/ 676 h 716"/>
              <a:gd name="T34" fmla="*/ 122 w 516"/>
              <a:gd name="T35" fmla="*/ 661 h 716"/>
              <a:gd name="T36" fmla="*/ 506 w 516"/>
              <a:gd name="T37" fmla="*/ 190 h 716"/>
              <a:gd name="T38" fmla="*/ 515 w 516"/>
              <a:gd name="T39" fmla="*/ 174 h 716"/>
              <a:gd name="T40" fmla="*/ 515 w 516"/>
              <a:gd name="T41" fmla="*/ 159 h 716"/>
              <a:gd name="T42" fmla="*/ 508 w 516"/>
              <a:gd name="T43" fmla="*/ 147 h 716"/>
              <a:gd name="T44" fmla="*/ 493 w 516"/>
              <a:gd name="T45" fmla="*/ 138 h 716"/>
              <a:gd name="T46" fmla="*/ 51 w 516"/>
              <a:gd name="T47" fmla="*/ 0 h 716"/>
              <a:gd name="T48" fmla="*/ 46 w 516"/>
              <a:gd name="T49" fmla="*/ 9 h 71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16"/>
              <a:gd name="T76" fmla="*/ 0 h 716"/>
              <a:gd name="T77" fmla="*/ 516 w 516"/>
              <a:gd name="T78" fmla="*/ 716 h 71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16" h="716">
                <a:moveTo>
                  <a:pt x="46" y="9"/>
                </a:moveTo>
                <a:cubicBezTo>
                  <a:pt x="485" y="148"/>
                  <a:pt x="485" y="148"/>
                  <a:pt x="485" y="148"/>
                </a:cubicBezTo>
                <a:cubicBezTo>
                  <a:pt x="490" y="150"/>
                  <a:pt x="493" y="152"/>
                  <a:pt x="496" y="154"/>
                </a:cubicBezTo>
                <a:cubicBezTo>
                  <a:pt x="499" y="157"/>
                  <a:pt x="500" y="160"/>
                  <a:pt x="501" y="164"/>
                </a:cubicBezTo>
                <a:cubicBezTo>
                  <a:pt x="502" y="167"/>
                  <a:pt x="502" y="171"/>
                  <a:pt x="501" y="175"/>
                </a:cubicBezTo>
                <a:cubicBezTo>
                  <a:pt x="500" y="179"/>
                  <a:pt x="498" y="183"/>
                  <a:pt x="494" y="187"/>
                </a:cubicBezTo>
                <a:cubicBezTo>
                  <a:pt x="113" y="656"/>
                  <a:pt x="113" y="656"/>
                  <a:pt x="113" y="656"/>
                </a:cubicBezTo>
                <a:cubicBezTo>
                  <a:pt x="109" y="660"/>
                  <a:pt x="105" y="664"/>
                  <a:pt x="100" y="668"/>
                </a:cubicBezTo>
                <a:cubicBezTo>
                  <a:pt x="95" y="672"/>
                  <a:pt x="89" y="676"/>
                  <a:pt x="84" y="679"/>
                </a:cubicBezTo>
                <a:cubicBezTo>
                  <a:pt x="78" y="683"/>
                  <a:pt x="72" y="686"/>
                  <a:pt x="66" y="689"/>
                </a:cubicBezTo>
                <a:cubicBezTo>
                  <a:pt x="60" y="691"/>
                  <a:pt x="55" y="693"/>
                  <a:pt x="49" y="694"/>
                </a:cubicBezTo>
                <a:cubicBezTo>
                  <a:pt x="0" y="705"/>
                  <a:pt x="0" y="705"/>
                  <a:pt x="0" y="705"/>
                </a:cubicBezTo>
                <a:cubicBezTo>
                  <a:pt x="0" y="716"/>
                  <a:pt x="0" y="716"/>
                  <a:pt x="0" y="716"/>
                </a:cubicBezTo>
                <a:cubicBezTo>
                  <a:pt x="50" y="705"/>
                  <a:pt x="50" y="705"/>
                  <a:pt x="50" y="705"/>
                </a:cubicBezTo>
                <a:cubicBezTo>
                  <a:pt x="56" y="704"/>
                  <a:pt x="63" y="702"/>
                  <a:pt x="69" y="699"/>
                </a:cubicBezTo>
                <a:cubicBezTo>
                  <a:pt x="76" y="696"/>
                  <a:pt x="83" y="693"/>
                  <a:pt x="89" y="689"/>
                </a:cubicBezTo>
                <a:cubicBezTo>
                  <a:pt x="96" y="685"/>
                  <a:pt x="102" y="680"/>
                  <a:pt x="108" y="676"/>
                </a:cubicBezTo>
                <a:cubicBezTo>
                  <a:pt x="113" y="671"/>
                  <a:pt x="118" y="666"/>
                  <a:pt x="122" y="661"/>
                </a:cubicBezTo>
                <a:cubicBezTo>
                  <a:pt x="506" y="190"/>
                  <a:pt x="506" y="190"/>
                  <a:pt x="506" y="190"/>
                </a:cubicBezTo>
                <a:cubicBezTo>
                  <a:pt x="510" y="185"/>
                  <a:pt x="513" y="180"/>
                  <a:pt x="515" y="174"/>
                </a:cubicBezTo>
                <a:cubicBezTo>
                  <a:pt x="516" y="169"/>
                  <a:pt x="516" y="164"/>
                  <a:pt x="515" y="159"/>
                </a:cubicBezTo>
                <a:cubicBezTo>
                  <a:pt x="514" y="154"/>
                  <a:pt x="511" y="150"/>
                  <a:pt x="508" y="147"/>
                </a:cubicBezTo>
                <a:cubicBezTo>
                  <a:pt x="504" y="143"/>
                  <a:pt x="499" y="140"/>
                  <a:pt x="493" y="138"/>
                </a:cubicBezTo>
                <a:cubicBezTo>
                  <a:pt x="51" y="0"/>
                  <a:pt x="51" y="0"/>
                  <a:pt x="51" y="0"/>
                </a:cubicBezTo>
                <a:lnTo>
                  <a:pt x="46" y="9"/>
                </a:lnTo>
                <a:close/>
              </a:path>
            </a:pathLst>
          </a:custGeom>
          <a:solidFill>
            <a:schemeClr val="bg1"/>
          </a:solidFill>
          <a:ln w="11113" cap="flat" cmpd="sng">
            <a:solidFill>
              <a:srgbClr val="225A8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2" name="Line 51"/>
          <p:cNvSpPr>
            <a:spLocks noChangeShapeType="1"/>
          </p:cNvSpPr>
          <p:nvPr userDrawn="1"/>
        </p:nvSpPr>
        <p:spPr bwMode="auto">
          <a:xfrm>
            <a:off x="3566214" y="5617369"/>
            <a:ext cx="1727777" cy="1785"/>
          </a:xfrm>
          <a:prstGeom prst="line">
            <a:avLst/>
          </a:prstGeom>
          <a:noFill/>
          <a:ln w="33338">
            <a:solidFill>
              <a:srgbClr val="225A8E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3" name="TextBox 20"/>
          <p:cNvSpPr txBox="1"/>
          <p:nvPr userDrawn="1"/>
        </p:nvSpPr>
        <p:spPr>
          <a:xfrm rot="20578407">
            <a:off x="2624553" y="3947046"/>
            <a:ext cx="1599315" cy="500215"/>
          </a:xfrm>
          <a:prstGeom prst="rect">
            <a:avLst/>
          </a:prstGeom>
          <a:noFill/>
        </p:spPr>
        <p:txBody>
          <a:bodyPr wrap="none" lIns="48974" tIns="24486" rIns="48974" bIns="24486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929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637" y="943341"/>
            <a:ext cx="3050732" cy="9464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34"/>
            <a:ext cx="9144000" cy="84392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4133"/>
            <a:ext cx="9144000" cy="84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9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1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3155"/>
            <a:ext cx="9144000" cy="843928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3740842" y="1078624"/>
            <a:ext cx="1662315" cy="36272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5400" b="1" baseline="0">
                <a:solidFill>
                  <a:srgbClr val="F8D35E"/>
                </a:solidFill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r>
              <a:rPr lang="en-US" altLang="zh-CN" sz="235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2357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2064148" y="889288"/>
            <a:ext cx="28424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5207434" y="2718776"/>
            <a:ext cx="1389674" cy="522440"/>
            <a:chOff x="2029634" y="1947922"/>
            <a:chExt cx="2470530" cy="696585"/>
          </a:xfrm>
        </p:grpSpPr>
        <p:sp>
          <p:nvSpPr>
            <p:cNvPr id="15" name="Text Placeholder 3"/>
            <p:cNvSpPr txBox="1">
              <a:spLocks/>
            </p:cNvSpPr>
            <p:nvPr/>
          </p:nvSpPr>
          <p:spPr>
            <a:xfrm>
              <a:off x="2029634" y="2043490"/>
              <a:ext cx="740943" cy="60101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sz="2929" dirty="0">
                  <a:solidFill>
                    <a:srgbClr val="F8D35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719785" y="1947922"/>
              <a:ext cx="1780379" cy="679332"/>
              <a:chOff x="2948385" y="1921931"/>
              <a:chExt cx="1780379" cy="679332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2948385" y="2214320"/>
                <a:ext cx="1780379" cy="386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1286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请输入标题</a:t>
                </a: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2989397" y="1921931"/>
                <a:ext cx="1378738" cy="342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107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 One</a:t>
                </a:r>
                <a:endParaRPr lang="zh-CN" altLang="en-US" sz="107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3770756" y="3390464"/>
            <a:ext cx="1426259" cy="522440"/>
            <a:chOff x="3624225" y="2814671"/>
            <a:chExt cx="2535570" cy="696585"/>
          </a:xfrm>
        </p:grpSpPr>
        <p:sp>
          <p:nvSpPr>
            <p:cNvPr id="20" name="Text Placeholder 3"/>
            <p:cNvSpPr txBox="1">
              <a:spLocks/>
            </p:cNvSpPr>
            <p:nvPr/>
          </p:nvSpPr>
          <p:spPr>
            <a:xfrm>
              <a:off x="3624225" y="2910239"/>
              <a:ext cx="740943" cy="60101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sz="2929" dirty="0">
                  <a:solidFill>
                    <a:srgbClr val="F4726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4379416" y="2814671"/>
              <a:ext cx="1780379" cy="679332"/>
              <a:chOff x="2948385" y="1921931"/>
              <a:chExt cx="1780379" cy="679332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2948385" y="2214320"/>
                <a:ext cx="1780379" cy="386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1286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请输入标题</a:t>
                </a: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989397" y="1921931"/>
                <a:ext cx="1537195" cy="342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107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 Two</a:t>
                </a:r>
                <a:endParaRPr lang="zh-CN" altLang="en-US" sz="107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4" name="组合 23"/>
          <p:cNvGrpSpPr/>
          <p:nvPr userDrawn="1"/>
        </p:nvGrpSpPr>
        <p:grpSpPr>
          <a:xfrm>
            <a:off x="2338845" y="3992900"/>
            <a:ext cx="1426259" cy="522440"/>
            <a:chOff x="5211470" y="3626246"/>
            <a:chExt cx="2535570" cy="696585"/>
          </a:xfrm>
        </p:grpSpPr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5211470" y="3721814"/>
              <a:ext cx="740943" cy="60101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sz="2929" dirty="0">
                  <a:solidFill>
                    <a:srgbClr val="29B9A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5966661" y="3626246"/>
              <a:ext cx="1780379" cy="679332"/>
              <a:chOff x="2948385" y="1921931"/>
              <a:chExt cx="1780379" cy="679332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2948385" y="2214320"/>
                <a:ext cx="1780379" cy="386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1286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请输入标题</a:t>
                </a: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2989397" y="1921931"/>
                <a:ext cx="1739367" cy="342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107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 Three</a:t>
                </a:r>
                <a:endParaRPr lang="zh-CN" altLang="en-US" sz="107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9" name="组合 28"/>
          <p:cNvGrpSpPr/>
          <p:nvPr userDrawn="1"/>
        </p:nvGrpSpPr>
        <p:grpSpPr>
          <a:xfrm>
            <a:off x="937811" y="4599936"/>
            <a:ext cx="1426259" cy="522440"/>
            <a:chOff x="6795957" y="4623028"/>
            <a:chExt cx="2535570" cy="696585"/>
          </a:xfrm>
        </p:grpSpPr>
        <p:sp>
          <p:nvSpPr>
            <p:cNvPr id="30" name="Text Placeholder 3"/>
            <p:cNvSpPr txBox="1">
              <a:spLocks/>
            </p:cNvSpPr>
            <p:nvPr/>
          </p:nvSpPr>
          <p:spPr>
            <a:xfrm>
              <a:off x="6795957" y="4718596"/>
              <a:ext cx="740943" cy="60101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sz="2929" dirty="0">
                  <a:solidFill>
                    <a:srgbClr val="84CBC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7551148" y="4623028"/>
              <a:ext cx="1780379" cy="679332"/>
              <a:chOff x="2948385" y="1921931"/>
              <a:chExt cx="1780379" cy="679332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2948385" y="2214320"/>
                <a:ext cx="1780379" cy="386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1286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请输入标题</a:t>
                </a: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2989397" y="1921931"/>
                <a:ext cx="1556326" cy="342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107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 Four</a:t>
                </a:r>
                <a:endParaRPr lang="zh-CN" altLang="en-US" sz="107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34" name="Straight Connector 13"/>
          <p:cNvCxnSpPr/>
          <p:nvPr userDrawn="1"/>
        </p:nvCxnSpPr>
        <p:spPr>
          <a:xfrm>
            <a:off x="5415823" y="3347663"/>
            <a:ext cx="0" cy="3296057"/>
          </a:xfrm>
          <a:prstGeom prst="line">
            <a:avLst/>
          </a:prstGeom>
          <a:ln w="22225" cap="sq">
            <a:solidFill>
              <a:srgbClr val="F8D35E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3"/>
          <p:cNvCxnSpPr/>
          <p:nvPr userDrawn="1"/>
        </p:nvCxnSpPr>
        <p:spPr>
          <a:xfrm>
            <a:off x="3979145" y="4047358"/>
            <a:ext cx="0" cy="2634386"/>
          </a:xfrm>
          <a:prstGeom prst="line">
            <a:avLst/>
          </a:prstGeom>
          <a:ln w="22225" cap="sq">
            <a:solidFill>
              <a:srgbClr val="F47264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3"/>
          <p:cNvCxnSpPr/>
          <p:nvPr userDrawn="1"/>
        </p:nvCxnSpPr>
        <p:spPr>
          <a:xfrm>
            <a:off x="2554714" y="4581673"/>
            <a:ext cx="0" cy="2087894"/>
          </a:xfrm>
          <a:prstGeom prst="line">
            <a:avLst/>
          </a:prstGeom>
          <a:ln w="22225" cap="sq">
            <a:solidFill>
              <a:srgbClr val="29B9A6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3"/>
          <p:cNvCxnSpPr/>
          <p:nvPr userDrawn="1"/>
        </p:nvCxnSpPr>
        <p:spPr>
          <a:xfrm>
            <a:off x="1146199" y="5169662"/>
            <a:ext cx="0" cy="1473285"/>
          </a:xfrm>
          <a:prstGeom prst="line">
            <a:avLst/>
          </a:prstGeom>
          <a:ln w="22225" cap="sq">
            <a:solidFill>
              <a:srgbClr val="84CBC5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 userDrawn="1"/>
        </p:nvGrpSpPr>
        <p:grpSpPr>
          <a:xfrm>
            <a:off x="6697885" y="1890591"/>
            <a:ext cx="1389674" cy="522440"/>
            <a:chOff x="2029634" y="1947922"/>
            <a:chExt cx="2470530" cy="696585"/>
          </a:xfrm>
        </p:grpSpPr>
        <p:sp>
          <p:nvSpPr>
            <p:cNvPr id="39" name="Text Placeholder 3"/>
            <p:cNvSpPr txBox="1">
              <a:spLocks/>
            </p:cNvSpPr>
            <p:nvPr/>
          </p:nvSpPr>
          <p:spPr>
            <a:xfrm>
              <a:off x="2029634" y="2043490"/>
              <a:ext cx="740943" cy="60101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sz="2929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05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2719785" y="1947922"/>
              <a:ext cx="1780379" cy="679332"/>
              <a:chOff x="2948385" y="1921931"/>
              <a:chExt cx="1780379" cy="679332"/>
            </a:xfrm>
          </p:grpSpPr>
          <p:sp>
            <p:nvSpPr>
              <p:cNvPr id="41" name="文本框 40"/>
              <p:cNvSpPr txBox="1"/>
              <p:nvPr/>
            </p:nvSpPr>
            <p:spPr>
              <a:xfrm>
                <a:off x="2948385" y="2214320"/>
                <a:ext cx="1780379" cy="386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1286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请输入标题</a:t>
                </a: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2989397" y="1921931"/>
                <a:ext cx="1378738" cy="342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107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 One</a:t>
                </a:r>
                <a:endParaRPr lang="zh-CN" altLang="en-US" sz="107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43" name="Straight Connector 13"/>
          <p:cNvCxnSpPr/>
          <p:nvPr userDrawn="1"/>
        </p:nvCxnSpPr>
        <p:spPr>
          <a:xfrm>
            <a:off x="6905179" y="2503118"/>
            <a:ext cx="0" cy="4178629"/>
          </a:xfrm>
          <a:prstGeom prst="line">
            <a:avLst/>
          </a:prstGeom>
          <a:ln w="22225" cap="sq">
            <a:solidFill>
              <a:schemeClr val="accent1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5295"/>
            <a:ext cx="9144000" cy="84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8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70509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985" y="1657459"/>
            <a:ext cx="3599752" cy="1073549"/>
          </a:xfrm>
          <a:prstGeom prst="rect">
            <a:avLst/>
          </a:prstGeom>
        </p:spPr>
      </p:pic>
      <p:sp>
        <p:nvSpPr>
          <p:cNvPr id="9" name="Line 33"/>
          <p:cNvSpPr>
            <a:spLocks noChangeShapeType="1"/>
          </p:cNvSpPr>
          <p:nvPr userDrawn="1"/>
        </p:nvSpPr>
        <p:spPr bwMode="auto">
          <a:xfrm flipH="1" flipV="1">
            <a:off x="3472643" y="2003369"/>
            <a:ext cx="8503" cy="2932779"/>
          </a:xfrm>
          <a:prstGeom prst="line">
            <a:avLst/>
          </a:prstGeom>
          <a:noFill/>
          <a:ln w="33338">
            <a:solidFill>
              <a:srgbClr val="FFFFFF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0" name="Line 5"/>
          <p:cNvSpPr>
            <a:spLocks noChangeShapeType="1"/>
          </p:cNvSpPr>
          <p:nvPr userDrawn="1"/>
        </p:nvSpPr>
        <p:spPr bwMode="auto">
          <a:xfrm>
            <a:off x="2" y="4592358"/>
            <a:ext cx="1081817" cy="11608"/>
          </a:xfrm>
          <a:prstGeom prst="line">
            <a:avLst/>
          </a:prstGeom>
          <a:noFill/>
          <a:ln w="33338">
            <a:solidFill>
              <a:srgbClr val="FFFFFF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1" name="Line 19"/>
          <p:cNvSpPr>
            <a:spLocks noChangeShapeType="1"/>
          </p:cNvSpPr>
          <p:nvPr userDrawn="1"/>
        </p:nvSpPr>
        <p:spPr bwMode="auto">
          <a:xfrm flipH="1">
            <a:off x="1081820" y="3712783"/>
            <a:ext cx="112529" cy="891183"/>
          </a:xfrm>
          <a:prstGeom prst="line">
            <a:avLst/>
          </a:prstGeom>
          <a:noFill/>
          <a:ln w="33338">
            <a:solidFill>
              <a:schemeClr val="bg1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" name="Line 21"/>
          <p:cNvSpPr>
            <a:spLocks noChangeShapeType="1"/>
          </p:cNvSpPr>
          <p:nvPr userDrawn="1"/>
        </p:nvSpPr>
        <p:spPr bwMode="auto">
          <a:xfrm>
            <a:off x="1764133" y="3578833"/>
            <a:ext cx="4466" cy="1354634"/>
          </a:xfrm>
          <a:prstGeom prst="line">
            <a:avLst/>
          </a:prstGeom>
          <a:noFill/>
          <a:ln w="33338">
            <a:solidFill>
              <a:schemeClr val="bg1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3" name="Freeform 11"/>
          <p:cNvSpPr>
            <a:spLocks/>
          </p:cNvSpPr>
          <p:nvPr userDrawn="1"/>
        </p:nvSpPr>
        <p:spPr bwMode="auto">
          <a:xfrm>
            <a:off x="649568" y="3710992"/>
            <a:ext cx="551927" cy="149126"/>
          </a:xfrm>
          <a:custGeom>
            <a:avLst/>
            <a:gdLst>
              <a:gd name="T0" fmla="*/ 0 w 618"/>
              <a:gd name="T1" fmla="*/ 167 h 167"/>
              <a:gd name="T2" fmla="*/ 616 w 618"/>
              <a:gd name="T3" fmla="*/ 20 h 167"/>
              <a:gd name="T4" fmla="*/ 618 w 618"/>
              <a:gd name="T5" fmla="*/ 0 h 167"/>
              <a:gd name="T6" fmla="*/ 2 w 618"/>
              <a:gd name="T7" fmla="*/ 153 h 167"/>
              <a:gd name="T8" fmla="*/ 0 60000 65536"/>
              <a:gd name="T9" fmla="*/ 0 60000 65536"/>
              <a:gd name="T10" fmla="*/ 0 60000 65536"/>
              <a:gd name="T11" fmla="*/ 0 60000 65536"/>
              <a:gd name="T12" fmla="*/ 0 w 618"/>
              <a:gd name="T13" fmla="*/ 0 h 167"/>
              <a:gd name="T14" fmla="*/ 618 w 618"/>
              <a:gd name="T15" fmla="*/ 167 h 1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8" h="167">
                <a:moveTo>
                  <a:pt x="0" y="167"/>
                </a:moveTo>
                <a:lnTo>
                  <a:pt x="616" y="20"/>
                </a:lnTo>
                <a:lnTo>
                  <a:pt x="618" y="0"/>
                </a:lnTo>
                <a:lnTo>
                  <a:pt x="2" y="153"/>
                </a:lnTo>
              </a:path>
            </a:pathLst>
          </a:custGeom>
          <a:solidFill>
            <a:schemeClr val="bg1">
              <a:lumMod val="50000"/>
            </a:schemeClr>
          </a:solidFill>
          <a:ln w="11113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1183629" y="3502043"/>
            <a:ext cx="881475" cy="232172"/>
          </a:xfrm>
          <a:custGeom>
            <a:avLst/>
            <a:gdLst>
              <a:gd name="T0" fmla="*/ 0 w 987"/>
              <a:gd name="T1" fmla="*/ 260 h 260"/>
              <a:gd name="T2" fmla="*/ 985 w 987"/>
              <a:gd name="T3" fmla="*/ 19 h 260"/>
              <a:gd name="T4" fmla="*/ 987 w 987"/>
              <a:gd name="T5" fmla="*/ 0 h 260"/>
              <a:gd name="T6" fmla="*/ 8 w 987"/>
              <a:gd name="T7" fmla="*/ 238 h 260"/>
              <a:gd name="T8" fmla="*/ 0 60000 65536"/>
              <a:gd name="T9" fmla="*/ 0 60000 65536"/>
              <a:gd name="T10" fmla="*/ 0 60000 65536"/>
              <a:gd name="T11" fmla="*/ 0 60000 65536"/>
              <a:gd name="T12" fmla="*/ 0 w 987"/>
              <a:gd name="T13" fmla="*/ 0 h 260"/>
              <a:gd name="T14" fmla="*/ 987 w 987"/>
              <a:gd name="T15" fmla="*/ 260 h 2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7" h="260">
                <a:moveTo>
                  <a:pt x="0" y="260"/>
                </a:moveTo>
                <a:lnTo>
                  <a:pt x="985" y="19"/>
                </a:lnTo>
                <a:lnTo>
                  <a:pt x="987" y="0"/>
                </a:lnTo>
                <a:lnTo>
                  <a:pt x="8" y="238"/>
                </a:lnTo>
              </a:path>
            </a:pathLst>
          </a:custGeom>
          <a:solidFill>
            <a:schemeClr val="bg1">
              <a:lumMod val="50000"/>
            </a:schemeClr>
          </a:solidFill>
          <a:ln w="11113" cap="flat" cmpd="sng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" name="Freeform 15"/>
          <p:cNvSpPr>
            <a:spLocks/>
          </p:cNvSpPr>
          <p:nvPr userDrawn="1"/>
        </p:nvSpPr>
        <p:spPr bwMode="auto">
          <a:xfrm>
            <a:off x="709406" y="2367075"/>
            <a:ext cx="1429829" cy="634008"/>
          </a:xfrm>
          <a:custGeom>
            <a:avLst/>
            <a:gdLst>
              <a:gd name="T0" fmla="*/ 1002 w 1002"/>
              <a:gd name="T1" fmla="*/ 3 h 396"/>
              <a:gd name="T2" fmla="*/ 997 w 1002"/>
              <a:gd name="T3" fmla="*/ 12 h 396"/>
              <a:gd name="T4" fmla="*/ 993 w 1002"/>
              <a:gd name="T5" fmla="*/ 11 h 396"/>
              <a:gd name="T6" fmla="*/ 982 w 1002"/>
              <a:gd name="T7" fmla="*/ 9 h 396"/>
              <a:gd name="T8" fmla="*/ 967 w 1002"/>
              <a:gd name="T9" fmla="*/ 9 h 396"/>
              <a:gd name="T10" fmla="*/ 953 w 1002"/>
              <a:gd name="T11" fmla="*/ 11 h 396"/>
              <a:gd name="T12" fmla="*/ 939 w 1002"/>
              <a:gd name="T13" fmla="*/ 16 h 396"/>
              <a:gd name="T14" fmla="*/ 424 w 1002"/>
              <a:gd name="T15" fmla="*/ 224 h 396"/>
              <a:gd name="T16" fmla="*/ 376 w 1002"/>
              <a:gd name="T17" fmla="*/ 244 h 396"/>
              <a:gd name="T18" fmla="*/ 1 w 1002"/>
              <a:gd name="T19" fmla="*/ 396 h 396"/>
              <a:gd name="T20" fmla="*/ 0 w 1002"/>
              <a:gd name="T21" fmla="*/ 390 h 396"/>
              <a:gd name="T22" fmla="*/ 377 w 1002"/>
              <a:gd name="T23" fmla="*/ 237 h 396"/>
              <a:gd name="T24" fmla="*/ 424 w 1002"/>
              <a:gd name="T25" fmla="*/ 218 h 396"/>
              <a:gd name="T26" fmla="*/ 938 w 1002"/>
              <a:gd name="T27" fmla="*/ 8 h 396"/>
              <a:gd name="T28" fmla="*/ 954 w 1002"/>
              <a:gd name="T29" fmla="*/ 3 h 396"/>
              <a:gd name="T30" fmla="*/ 971 w 1002"/>
              <a:gd name="T31" fmla="*/ 1 h 396"/>
              <a:gd name="T32" fmla="*/ 987 w 1002"/>
              <a:gd name="T33" fmla="*/ 0 h 396"/>
              <a:gd name="T34" fmla="*/ 1000 w 1002"/>
              <a:gd name="T35" fmla="*/ 3 h 396"/>
              <a:gd name="T36" fmla="*/ 1002 w 1002"/>
              <a:gd name="T37" fmla="*/ 3 h 39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02"/>
              <a:gd name="T58" fmla="*/ 0 h 396"/>
              <a:gd name="T59" fmla="*/ 1002 w 1002"/>
              <a:gd name="T60" fmla="*/ 396 h 39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02" h="396">
                <a:moveTo>
                  <a:pt x="1002" y="3"/>
                </a:moveTo>
                <a:cubicBezTo>
                  <a:pt x="997" y="12"/>
                  <a:pt x="997" y="12"/>
                  <a:pt x="997" y="12"/>
                </a:cubicBezTo>
                <a:cubicBezTo>
                  <a:pt x="993" y="11"/>
                  <a:pt x="993" y="11"/>
                  <a:pt x="993" y="11"/>
                </a:cubicBezTo>
                <a:cubicBezTo>
                  <a:pt x="990" y="10"/>
                  <a:pt x="986" y="9"/>
                  <a:pt x="982" y="9"/>
                </a:cubicBezTo>
                <a:cubicBezTo>
                  <a:pt x="977" y="9"/>
                  <a:pt x="972" y="9"/>
                  <a:pt x="967" y="9"/>
                </a:cubicBezTo>
                <a:cubicBezTo>
                  <a:pt x="962" y="10"/>
                  <a:pt x="957" y="10"/>
                  <a:pt x="953" y="11"/>
                </a:cubicBezTo>
                <a:cubicBezTo>
                  <a:pt x="948" y="13"/>
                  <a:pt x="943" y="14"/>
                  <a:pt x="939" y="16"/>
                </a:cubicBezTo>
                <a:cubicBezTo>
                  <a:pt x="424" y="224"/>
                  <a:pt x="424" y="224"/>
                  <a:pt x="424" y="224"/>
                </a:cubicBezTo>
                <a:cubicBezTo>
                  <a:pt x="376" y="244"/>
                  <a:pt x="376" y="244"/>
                  <a:pt x="376" y="244"/>
                </a:cubicBezTo>
                <a:cubicBezTo>
                  <a:pt x="1" y="396"/>
                  <a:pt x="1" y="396"/>
                  <a:pt x="1" y="396"/>
                </a:cubicBezTo>
                <a:cubicBezTo>
                  <a:pt x="0" y="390"/>
                  <a:pt x="0" y="390"/>
                  <a:pt x="0" y="390"/>
                </a:cubicBezTo>
                <a:cubicBezTo>
                  <a:pt x="377" y="237"/>
                  <a:pt x="377" y="237"/>
                  <a:pt x="377" y="237"/>
                </a:cubicBezTo>
                <a:cubicBezTo>
                  <a:pt x="424" y="218"/>
                  <a:pt x="424" y="218"/>
                  <a:pt x="424" y="218"/>
                </a:cubicBezTo>
                <a:cubicBezTo>
                  <a:pt x="938" y="8"/>
                  <a:pt x="938" y="8"/>
                  <a:pt x="938" y="8"/>
                </a:cubicBezTo>
                <a:cubicBezTo>
                  <a:pt x="943" y="6"/>
                  <a:pt x="948" y="5"/>
                  <a:pt x="954" y="3"/>
                </a:cubicBezTo>
                <a:cubicBezTo>
                  <a:pt x="959" y="2"/>
                  <a:pt x="965" y="1"/>
                  <a:pt x="971" y="1"/>
                </a:cubicBezTo>
                <a:cubicBezTo>
                  <a:pt x="976" y="0"/>
                  <a:pt x="982" y="0"/>
                  <a:pt x="987" y="0"/>
                </a:cubicBezTo>
                <a:cubicBezTo>
                  <a:pt x="992" y="1"/>
                  <a:pt x="996" y="1"/>
                  <a:pt x="1000" y="3"/>
                </a:cubicBezTo>
                <a:cubicBezTo>
                  <a:pt x="1002" y="3"/>
                  <a:pt x="1002" y="3"/>
                  <a:pt x="1002" y="3"/>
                </a:cubicBezTo>
              </a:path>
            </a:pathLst>
          </a:custGeom>
          <a:solidFill>
            <a:schemeClr val="bg1">
              <a:lumMod val="50000"/>
            </a:schemeClr>
          </a:solidFill>
          <a:ln w="11113" cap="flat" cmpd="sng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" name="Freeform 16"/>
          <p:cNvSpPr>
            <a:spLocks/>
          </p:cNvSpPr>
          <p:nvPr userDrawn="1"/>
        </p:nvSpPr>
        <p:spPr bwMode="auto">
          <a:xfrm>
            <a:off x="528104" y="2991267"/>
            <a:ext cx="183084" cy="892969"/>
          </a:xfrm>
          <a:custGeom>
            <a:avLst/>
            <a:gdLst>
              <a:gd name="T0" fmla="*/ 128 w 128"/>
              <a:gd name="T1" fmla="*/ 6 h 558"/>
              <a:gd name="T2" fmla="*/ 124 w 128"/>
              <a:gd name="T3" fmla="*/ 7 h 558"/>
              <a:gd name="T4" fmla="*/ 118 w 128"/>
              <a:gd name="T5" fmla="*/ 11 h 558"/>
              <a:gd name="T6" fmla="*/ 112 w 128"/>
              <a:gd name="T7" fmla="*/ 17 h 558"/>
              <a:gd name="T8" fmla="*/ 108 w 128"/>
              <a:gd name="T9" fmla="*/ 24 h 558"/>
              <a:gd name="T10" fmla="*/ 106 w 128"/>
              <a:gd name="T11" fmla="*/ 31 h 558"/>
              <a:gd name="T12" fmla="*/ 64 w 128"/>
              <a:gd name="T13" fmla="*/ 240 h 558"/>
              <a:gd name="T14" fmla="*/ 55 w 128"/>
              <a:gd name="T15" fmla="*/ 287 h 558"/>
              <a:gd name="T16" fmla="*/ 7 w 128"/>
              <a:gd name="T17" fmla="*/ 530 h 558"/>
              <a:gd name="T18" fmla="*/ 6 w 128"/>
              <a:gd name="T19" fmla="*/ 539 h 558"/>
              <a:gd name="T20" fmla="*/ 8 w 128"/>
              <a:gd name="T21" fmla="*/ 545 h 558"/>
              <a:gd name="T22" fmla="*/ 13 w 128"/>
              <a:gd name="T23" fmla="*/ 549 h 558"/>
              <a:gd name="T24" fmla="*/ 19 w 128"/>
              <a:gd name="T25" fmla="*/ 550 h 558"/>
              <a:gd name="T26" fmla="*/ 86 w 128"/>
              <a:gd name="T27" fmla="*/ 535 h 558"/>
              <a:gd name="T28" fmla="*/ 85 w 128"/>
              <a:gd name="T29" fmla="*/ 543 h 558"/>
              <a:gd name="T30" fmla="*/ 17 w 128"/>
              <a:gd name="T31" fmla="*/ 558 h 558"/>
              <a:gd name="T32" fmla="*/ 9 w 128"/>
              <a:gd name="T33" fmla="*/ 557 h 558"/>
              <a:gd name="T34" fmla="*/ 3 w 128"/>
              <a:gd name="T35" fmla="*/ 552 h 558"/>
              <a:gd name="T36" fmla="*/ 0 w 128"/>
              <a:gd name="T37" fmla="*/ 543 h 558"/>
              <a:gd name="T38" fmla="*/ 1 w 128"/>
              <a:gd name="T39" fmla="*/ 531 h 558"/>
              <a:gd name="T40" fmla="*/ 49 w 128"/>
              <a:gd name="T41" fmla="*/ 289 h 558"/>
              <a:gd name="T42" fmla="*/ 58 w 128"/>
              <a:gd name="T43" fmla="*/ 242 h 558"/>
              <a:gd name="T44" fmla="*/ 100 w 128"/>
              <a:gd name="T45" fmla="*/ 33 h 558"/>
              <a:gd name="T46" fmla="*/ 104 w 128"/>
              <a:gd name="T47" fmla="*/ 23 h 558"/>
              <a:gd name="T48" fmla="*/ 110 w 128"/>
              <a:gd name="T49" fmla="*/ 14 h 558"/>
              <a:gd name="T50" fmla="*/ 117 w 128"/>
              <a:gd name="T51" fmla="*/ 6 h 558"/>
              <a:gd name="T52" fmla="*/ 126 w 128"/>
              <a:gd name="T53" fmla="*/ 1 h 558"/>
              <a:gd name="T54" fmla="*/ 127 w 128"/>
              <a:gd name="T55" fmla="*/ 0 h 558"/>
              <a:gd name="T56" fmla="*/ 128 w 128"/>
              <a:gd name="T57" fmla="*/ 6 h 558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128"/>
              <a:gd name="T88" fmla="*/ 0 h 558"/>
              <a:gd name="T89" fmla="*/ 128 w 128"/>
              <a:gd name="T90" fmla="*/ 558 h 558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128" h="558">
                <a:moveTo>
                  <a:pt x="128" y="6"/>
                </a:moveTo>
                <a:cubicBezTo>
                  <a:pt x="124" y="7"/>
                  <a:pt x="124" y="7"/>
                  <a:pt x="124" y="7"/>
                </a:cubicBezTo>
                <a:cubicBezTo>
                  <a:pt x="122" y="8"/>
                  <a:pt x="120" y="9"/>
                  <a:pt x="118" y="11"/>
                </a:cubicBezTo>
                <a:cubicBezTo>
                  <a:pt x="116" y="13"/>
                  <a:pt x="114" y="15"/>
                  <a:pt x="112" y="17"/>
                </a:cubicBezTo>
                <a:cubicBezTo>
                  <a:pt x="111" y="19"/>
                  <a:pt x="109" y="21"/>
                  <a:pt x="108" y="24"/>
                </a:cubicBezTo>
                <a:cubicBezTo>
                  <a:pt x="107" y="26"/>
                  <a:pt x="106" y="28"/>
                  <a:pt x="106" y="31"/>
                </a:cubicBezTo>
                <a:cubicBezTo>
                  <a:pt x="64" y="240"/>
                  <a:pt x="64" y="240"/>
                  <a:pt x="64" y="240"/>
                </a:cubicBezTo>
                <a:cubicBezTo>
                  <a:pt x="55" y="287"/>
                  <a:pt x="55" y="287"/>
                  <a:pt x="55" y="287"/>
                </a:cubicBezTo>
                <a:cubicBezTo>
                  <a:pt x="7" y="530"/>
                  <a:pt x="7" y="530"/>
                  <a:pt x="7" y="530"/>
                </a:cubicBezTo>
                <a:cubicBezTo>
                  <a:pt x="6" y="533"/>
                  <a:pt x="6" y="536"/>
                  <a:pt x="6" y="539"/>
                </a:cubicBezTo>
                <a:cubicBezTo>
                  <a:pt x="6" y="541"/>
                  <a:pt x="7" y="544"/>
                  <a:pt x="8" y="545"/>
                </a:cubicBezTo>
                <a:cubicBezTo>
                  <a:pt x="9" y="547"/>
                  <a:pt x="11" y="548"/>
                  <a:pt x="13" y="549"/>
                </a:cubicBezTo>
                <a:cubicBezTo>
                  <a:pt x="14" y="550"/>
                  <a:pt x="17" y="550"/>
                  <a:pt x="19" y="550"/>
                </a:cubicBezTo>
                <a:cubicBezTo>
                  <a:pt x="86" y="535"/>
                  <a:pt x="86" y="535"/>
                  <a:pt x="86" y="535"/>
                </a:cubicBezTo>
                <a:cubicBezTo>
                  <a:pt x="85" y="543"/>
                  <a:pt x="85" y="543"/>
                  <a:pt x="85" y="543"/>
                </a:cubicBezTo>
                <a:cubicBezTo>
                  <a:pt x="17" y="558"/>
                  <a:pt x="17" y="558"/>
                  <a:pt x="17" y="558"/>
                </a:cubicBezTo>
                <a:cubicBezTo>
                  <a:pt x="14" y="558"/>
                  <a:pt x="11" y="558"/>
                  <a:pt x="9" y="557"/>
                </a:cubicBezTo>
                <a:cubicBezTo>
                  <a:pt x="6" y="556"/>
                  <a:pt x="4" y="554"/>
                  <a:pt x="3" y="552"/>
                </a:cubicBezTo>
                <a:cubicBezTo>
                  <a:pt x="1" y="550"/>
                  <a:pt x="0" y="547"/>
                  <a:pt x="0" y="543"/>
                </a:cubicBezTo>
                <a:cubicBezTo>
                  <a:pt x="0" y="540"/>
                  <a:pt x="0" y="536"/>
                  <a:pt x="1" y="531"/>
                </a:cubicBezTo>
                <a:cubicBezTo>
                  <a:pt x="49" y="289"/>
                  <a:pt x="49" y="289"/>
                  <a:pt x="49" y="289"/>
                </a:cubicBezTo>
                <a:cubicBezTo>
                  <a:pt x="58" y="242"/>
                  <a:pt x="58" y="242"/>
                  <a:pt x="58" y="242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101" y="30"/>
                  <a:pt x="102" y="26"/>
                  <a:pt x="104" y="23"/>
                </a:cubicBezTo>
                <a:cubicBezTo>
                  <a:pt x="105" y="20"/>
                  <a:pt x="107" y="17"/>
                  <a:pt x="110" y="14"/>
                </a:cubicBezTo>
                <a:cubicBezTo>
                  <a:pt x="112" y="11"/>
                  <a:pt x="114" y="8"/>
                  <a:pt x="117" y="6"/>
                </a:cubicBezTo>
                <a:cubicBezTo>
                  <a:pt x="120" y="4"/>
                  <a:pt x="123" y="2"/>
                  <a:pt x="126" y="1"/>
                </a:cubicBezTo>
                <a:cubicBezTo>
                  <a:pt x="127" y="0"/>
                  <a:pt x="127" y="0"/>
                  <a:pt x="127" y="0"/>
                </a:cubicBezTo>
                <a:lnTo>
                  <a:pt x="128" y="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1113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>
            <a:off x="2066890" y="2371543"/>
            <a:ext cx="735902" cy="1146572"/>
          </a:xfrm>
          <a:custGeom>
            <a:avLst/>
            <a:gdLst>
              <a:gd name="T0" fmla="*/ 46 w 516"/>
              <a:gd name="T1" fmla="*/ 9 h 716"/>
              <a:gd name="T2" fmla="*/ 485 w 516"/>
              <a:gd name="T3" fmla="*/ 148 h 716"/>
              <a:gd name="T4" fmla="*/ 496 w 516"/>
              <a:gd name="T5" fmla="*/ 154 h 716"/>
              <a:gd name="T6" fmla="*/ 501 w 516"/>
              <a:gd name="T7" fmla="*/ 164 h 716"/>
              <a:gd name="T8" fmla="*/ 501 w 516"/>
              <a:gd name="T9" fmla="*/ 175 h 716"/>
              <a:gd name="T10" fmla="*/ 494 w 516"/>
              <a:gd name="T11" fmla="*/ 187 h 716"/>
              <a:gd name="T12" fmla="*/ 113 w 516"/>
              <a:gd name="T13" fmla="*/ 656 h 716"/>
              <a:gd name="T14" fmla="*/ 100 w 516"/>
              <a:gd name="T15" fmla="*/ 668 h 716"/>
              <a:gd name="T16" fmla="*/ 84 w 516"/>
              <a:gd name="T17" fmla="*/ 679 h 716"/>
              <a:gd name="T18" fmla="*/ 66 w 516"/>
              <a:gd name="T19" fmla="*/ 689 h 716"/>
              <a:gd name="T20" fmla="*/ 49 w 516"/>
              <a:gd name="T21" fmla="*/ 694 h 716"/>
              <a:gd name="T22" fmla="*/ 0 w 516"/>
              <a:gd name="T23" fmla="*/ 705 h 716"/>
              <a:gd name="T24" fmla="*/ 0 w 516"/>
              <a:gd name="T25" fmla="*/ 716 h 716"/>
              <a:gd name="T26" fmla="*/ 50 w 516"/>
              <a:gd name="T27" fmla="*/ 705 h 716"/>
              <a:gd name="T28" fmla="*/ 69 w 516"/>
              <a:gd name="T29" fmla="*/ 699 h 716"/>
              <a:gd name="T30" fmla="*/ 89 w 516"/>
              <a:gd name="T31" fmla="*/ 689 h 716"/>
              <a:gd name="T32" fmla="*/ 108 w 516"/>
              <a:gd name="T33" fmla="*/ 676 h 716"/>
              <a:gd name="T34" fmla="*/ 122 w 516"/>
              <a:gd name="T35" fmla="*/ 661 h 716"/>
              <a:gd name="T36" fmla="*/ 506 w 516"/>
              <a:gd name="T37" fmla="*/ 190 h 716"/>
              <a:gd name="T38" fmla="*/ 515 w 516"/>
              <a:gd name="T39" fmla="*/ 174 h 716"/>
              <a:gd name="T40" fmla="*/ 515 w 516"/>
              <a:gd name="T41" fmla="*/ 159 h 716"/>
              <a:gd name="T42" fmla="*/ 508 w 516"/>
              <a:gd name="T43" fmla="*/ 147 h 716"/>
              <a:gd name="T44" fmla="*/ 493 w 516"/>
              <a:gd name="T45" fmla="*/ 138 h 716"/>
              <a:gd name="T46" fmla="*/ 51 w 516"/>
              <a:gd name="T47" fmla="*/ 0 h 716"/>
              <a:gd name="T48" fmla="*/ 46 w 516"/>
              <a:gd name="T49" fmla="*/ 9 h 71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16"/>
              <a:gd name="T76" fmla="*/ 0 h 716"/>
              <a:gd name="T77" fmla="*/ 516 w 516"/>
              <a:gd name="T78" fmla="*/ 716 h 71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16" h="716">
                <a:moveTo>
                  <a:pt x="46" y="9"/>
                </a:moveTo>
                <a:cubicBezTo>
                  <a:pt x="485" y="148"/>
                  <a:pt x="485" y="148"/>
                  <a:pt x="485" y="148"/>
                </a:cubicBezTo>
                <a:cubicBezTo>
                  <a:pt x="490" y="150"/>
                  <a:pt x="493" y="152"/>
                  <a:pt x="496" y="154"/>
                </a:cubicBezTo>
                <a:cubicBezTo>
                  <a:pt x="499" y="157"/>
                  <a:pt x="500" y="160"/>
                  <a:pt x="501" y="164"/>
                </a:cubicBezTo>
                <a:cubicBezTo>
                  <a:pt x="502" y="167"/>
                  <a:pt x="502" y="171"/>
                  <a:pt x="501" y="175"/>
                </a:cubicBezTo>
                <a:cubicBezTo>
                  <a:pt x="500" y="179"/>
                  <a:pt x="498" y="183"/>
                  <a:pt x="494" y="187"/>
                </a:cubicBezTo>
                <a:cubicBezTo>
                  <a:pt x="113" y="656"/>
                  <a:pt x="113" y="656"/>
                  <a:pt x="113" y="656"/>
                </a:cubicBezTo>
                <a:cubicBezTo>
                  <a:pt x="109" y="660"/>
                  <a:pt x="105" y="664"/>
                  <a:pt x="100" y="668"/>
                </a:cubicBezTo>
                <a:cubicBezTo>
                  <a:pt x="95" y="672"/>
                  <a:pt x="89" y="676"/>
                  <a:pt x="84" y="679"/>
                </a:cubicBezTo>
                <a:cubicBezTo>
                  <a:pt x="78" y="683"/>
                  <a:pt x="72" y="686"/>
                  <a:pt x="66" y="689"/>
                </a:cubicBezTo>
                <a:cubicBezTo>
                  <a:pt x="60" y="691"/>
                  <a:pt x="55" y="693"/>
                  <a:pt x="49" y="694"/>
                </a:cubicBezTo>
                <a:cubicBezTo>
                  <a:pt x="0" y="705"/>
                  <a:pt x="0" y="705"/>
                  <a:pt x="0" y="705"/>
                </a:cubicBezTo>
                <a:cubicBezTo>
                  <a:pt x="0" y="716"/>
                  <a:pt x="0" y="716"/>
                  <a:pt x="0" y="716"/>
                </a:cubicBezTo>
                <a:cubicBezTo>
                  <a:pt x="50" y="705"/>
                  <a:pt x="50" y="705"/>
                  <a:pt x="50" y="705"/>
                </a:cubicBezTo>
                <a:cubicBezTo>
                  <a:pt x="56" y="704"/>
                  <a:pt x="63" y="702"/>
                  <a:pt x="69" y="699"/>
                </a:cubicBezTo>
                <a:cubicBezTo>
                  <a:pt x="76" y="696"/>
                  <a:pt x="83" y="693"/>
                  <a:pt x="89" y="689"/>
                </a:cubicBezTo>
                <a:cubicBezTo>
                  <a:pt x="96" y="685"/>
                  <a:pt x="102" y="680"/>
                  <a:pt x="108" y="676"/>
                </a:cubicBezTo>
                <a:cubicBezTo>
                  <a:pt x="113" y="671"/>
                  <a:pt x="118" y="666"/>
                  <a:pt x="122" y="661"/>
                </a:cubicBezTo>
                <a:cubicBezTo>
                  <a:pt x="506" y="190"/>
                  <a:pt x="506" y="190"/>
                  <a:pt x="506" y="190"/>
                </a:cubicBezTo>
                <a:cubicBezTo>
                  <a:pt x="510" y="185"/>
                  <a:pt x="513" y="180"/>
                  <a:pt x="515" y="174"/>
                </a:cubicBezTo>
                <a:cubicBezTo>
                  <a:pt x="516" y="169"/>
                  <a:pt x="516" y="164"/>
                  <a:pt x="515" y="159"/>
                </a:cubicBezTo>
                <a:cubicBezTo>
                  <a:pt x="514" y="154"/>
                  <a:pt x="511" y="150"/>
                  <a:pt x="508" y="147"/>
                </a:cubicBezTo>
                <a:cubicBezTo>
                  <a:pt x="504" y="143"/>
                  <a:pt x="499" y="140"/>
                  <a:pt x="493" y="138"/>
                </a:cubicBezTo>
                <a:cubicBezTo>
                  <a:pt x="51" y="0"/>
                  <a:pt x="51" y="0"/>
                  <a:pt x="51" y="0"/>
                </a:cubicBezTo>
                <a:lnTo>
                  <a:pt x="46" y="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1113" cap="flat" cmpd="sng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8" name="Line 51"/>
          <p:cNvSpPr>
            <a:spLocks noChangeShapeType="1"/>
          </p:cNvSpPr>
          <p:nvPr userDrawn="1"/>
        </p:nvSpPr>
        <p:spPr bwMode="auto">
          <a:xfrm>
            <a:off x="1760564" y="4931685"/>
            <a:ext cx="1727777" cy="1785"/>
          </a:xfrm>
          <a:prstGeom prst="line">
            <a:avLst/>
          </a:prstGeom>
          <a:noFill/>
          <a:ln w="33338">
            <a:solidFill>
              <a:srgbClr val="FFFFFF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577"/>
            <a:ext cx="9144000" cy="8439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6960"/>
            <a:ext cx="9144000" cy="84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3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31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36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35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99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16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87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153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07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2F663-546F-41A6-910A-172E050DEC49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52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51" r:id="rId16"/>
    <p:sldLayoutId id="214748365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uava-libraries.googlecode.com/git/javadoc/com/google/common/cache/LoadingCache.html#get(K)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docs.guava-libraries.googlecode.com/git/javadoc/com/google/common/cache/Cache.html#get%28java.lang.Object,java.util.concurrent.Callable%29" TargetMode="Externa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uava-libraries.googlecode.com/git-history/release12/javadoc/com/google/common/collect/FluentIterable.html" TargetMode="External"/><Relationship Id="rId2" Type="http://schemas.openxmlformats.org/officeDocument/2006/relationships/hyperlink" Target="http://docs.guava-libraries.googlecode.com/git-history/release12/javadoc/com/google/common/collect/Iterables.html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uava-libraries.googlecode.com/git-history/release/javadoc/com/google/common/collect/Maps.EntryTransformer.html" TargetMode="External"/><Relationship Id="rId2" Type="http://schemas.openxmlformats.org/officeDocument/2006/relationships/hyperlink" Target="http://docs.guava-libraries.googlecode.com/git-history/release/javadoc/com/google/common/collect/Multimap.html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uava-libraries.googlecode.com/git-history/release/javadoc/com/google/common/collect/Maps.EntryTransformer.html" TargetMode="External"/><Relationship Id="rId2" Type="http://schemas.openxmlformats.org/officeDocument/2006/relationships/hyperlink" Target="http://docs.guava-libraries.googlecode.com/git-history/release/javadoc/com/google/common/collect/Multimap.html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uava-libraries.googlecode.com/git-history/release/javadoc/com/google/common/collect/Maps.EntryTransformer.html" TargetMode="External"/><Relationship Id="rId2" Type="http://schemas.openxmlformats.org/officeDocument/2006/relationships/hyperlink" Target="http://docs.guava-libraries.googlecode.com/git-history/release/javadoc/com/google/common/collect/Multimap.html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uava-libraries.googlecode.com/git-history/release/javadoc/com/google/common/util/concurrent/ListenableFuture.html#addListener(java.lang.Runnable,%20java.util.concurrent.Executor)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uava-libraries.googlecode.com/git-history/release/javadoc/com/google/common/util/concurrent/ListenableFuture.html#addListener(java.lang.Runnable,%20java.util.concurrent.Executor)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uava-libraries.googlecode.com/git-history/release/javadoc/com/google/common/util/concurrent/ListenableFutureTask.html#create(java.util.concurrent.Callable)" TargetMode="External"/><Relationship Id="rId7" Type="http://schemas.openxmlformats.org/officeDocument/2006/relationships/hyperlink" Target="http://docs.guava-libraries.googlecode.com/git-history/release/javadoc/com/google/common/util/concurrent/JdkFutureAdapters.html" TargetMode="External"/><Relationship Id="rId2" Type="http://schemas.openxmlformats.org/officeDocument/2006/relationships/hyperlink" Target="http://docs.oracle.com/javase/1.5.0/docs/api/java/util/concurrent/FutureTask.html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docs.guava-libraries.googlecode.com/git-history/release/javadoc/com/google/common/util/concurrent/SettableFuture.html" TargetMode="External"/><Relationship Id="rId5" Type="http://schemas.openxmlformats.org/officeDocument/2006/relationships/hyperlink" Target="http://docs.guava-libraries.googlecode.com/git-history/release/javadoc/com/google/common/util/concurrent/AbstractFuture.html" TargetMode="External"/><Relationship Id="rId4" Type="http://schemas.openxmlformats.org/officeDocument/2006/relationships/hyperlink" Target="http://docs.guava-libraries.googlecode.com/git-history/release/javadoc/com/google/common/util/concurrent/ListenableFutureTask.html#create(java.lang.Runnable,%20V)" TargetMode="Externa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guava-libraries.googlecode.com/git-history/release/javadoc/com/google/common/util/concurrent/Futures.html#successfulAsList(java.lang.Iterable)" TargetMode="External"/><Relationship Id="rId3" Type="http://schemas.openxmlformats.org/officeDocument/2006/relationships/hyperlink" Target="http://docs.guava-libraries.googlecode.com/git-history/release/javadoc/com/google/common/util/concurrent/Futures.html#transform(com.google.common.util.concurrent.ListenableFuture,%20com.google.common.util.concurrent.AsyncFunction)" TargetMode="External"/><Relationship Id="rId7" Type="http://schemas.openxmlformats.org/officeDocument/2006/relationships/hyperlink" Target="http://docs.guava-libraries.googlecode.com/git-history/release/javadoc/com/google/common/util/concurrent/Futures.html#allAsList(com.google.common.util.concurrent.ListenableFuture...)" TargetMode="External"/><Relationship Id="rId2" Type="http://schemas.openxmlformats.org/officeDocument/2006/relationships/hyperlink" Target="http://docs.guava-libraries.googlecode.com/git-history/release/javadoc/com/google/common/util/concurrent/Futures.html#transform(com.google.common.util.concurrent.ListenableFuture,%20com.google.common.util.concurrent.AsyncFunction,%20java.util.concurrent.Executor)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docs.guava-libraries.googlecode.com/git-history/release/javadoc/com/google/common/util/concurrent/Futures.html#allAsList(java.lang.Iterable)" TargetMode="External"/><Relationship Id="rId5" Type="http://schemas.openxmlformats.org/officeDocument/2006/relationships/hyperlink" Target="http://docs.guava-libraries.googlecode.com/git-history/release/javadoc/com/google/common/util/concurrent/Futures.html#transform(com.google.common.util.concurrent.ListenableFuture,%20com.google.common.base.Function)" TargetMode="External"/><Relationship Id="rId4" Type="http://schemas.openxmlformats.org/officeDocument/2006/relationships/hyperlink" Target="http://docs.guava-libraries.googlecode.com/git-history/release/javadoc/com/google/common/util/concurrent/Futures.html#transform(com.google.common.util.concurrent.ListenableFuture,%20com.google.common.base.Function,%20java.util.concurrent.Executor)" TargetMode="External"/><Relationship Id="rId9" Type="http://schemas.openxmlformats.org/officeDocument/2006/relationships/hyperlink" Target="http://docs.guava-libraries.googlecode.com/git-history/release/javadoc/com/google/common/util/concurrent/Futures.html#successfulAsList(com.google.common.util.concurrent.ListenableFuture...)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2541"/>
            <a:ext cx="9144000" cy="5172918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br>
              <a:rPr lang="en-US" altLang="zh-CN" dirty="0"/>
            </a:br>
            <a:r>
              <a:rPr lang="en-US" altLang="zh-CN" dirty="0"/>
              <a:t>Guava</a:t>
            </a:r>
            <a:r>
              <a:rPr lang="zh-CN" altLang="en-US" dirty="0"/>
              <a:t>介绍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2018.11</a:t>
            </a:r>
          </a:p>
          <a:p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/>
              <a:t>深圳</a:t>
            </a:r>
            <a:endParaRPr lang="zh-CN" altLang="en-US" dirty="0"/>
          </a:p>
        </p:txBody>
      </p:sp>
      <p:sp>
        <p:nvSpPr>
          <p:cNvPr id="6" name="矩形 5" hidden="1"/>
          <p:cNvSpPr/>
          <p:nvPr/>
        </p:nvSpPr>
        <p:spPr>
          <a:xfrm>
            <a:off x="3347358" y="3437468"/>
            <a:ext cx="2494643" cy="539915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8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532" y="1133805"/>
            <a:ext cx="1570350" cy="45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4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</a:t>
            </a:r>
            <a:br>
              <a:rPr lang="en-US" altLang="zh-CN" dirty="0"/>
            </a:br>
            <a:r>
              <a:rPr lang="en-US" altLang="zh-CN" dirty="0"/>
              <a:t>Collections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Guava</a:t>
            </a:r>
            <a:r>
              <a:rPr lang="zh-CN" altLang="en-US" dirty="0"/>
              <a:t>对</a:t>
            </a:r>
            <a:r>
              <a:rPr lang="en-US" altLang="zh-CN" dirty="0"/>
              <a:t>JDK</a:t>
            </a:r>
            <a:r>
              <a:rPr lang="zh-CN" altLang="en-US" dirty="0"/>
              <a:t>集合的扩展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2291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3311" y="1079453"/>
            <a:ext cx="6979775" cy="524610"/>
          </a:xfrm>
        </p:spPr>
        <p:txBody>
          <a:bodyPr/>
          <a:lstStyle/>
          <a:p>
            <a:r>
              <a:rPr lang="zh-CN" altLang="en-US" dirty="0"/>
              <a:t>不可变集合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5247CA9-5771-42D6-9149-3C3E0AE043D4}"/>
              </a:ext>
            </a:extLst>
          </p:cNvPr>
          <p:cNvSpPr txBox="1"/>
          <p:nvPr/>
        </p:nvSpPr>
        <p:spPr>
          <a:xfrm>
            <a:off x="243311" y="1837267"/>
            <a:ext cx="8019211" cy="3350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优点：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当对象被不可信的库调用时，不可变形式是安全的；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不可变对象被多个线程调用时，不存在竞态条件问题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不可变集合不需要考虑变化，因此可以节省时间和空间。所有不可变的集合都比它们的可变形式有更好的内存利用率（分析和测试细节）；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不可变对象因为有固定不变，可以作为常量来安全使用。</a:t>
            </a:r>
          </a:p>
          <a:p>
            <a:endParaRPr lang="en-US" altLang="zh-CN" dirty="0"/>
          </a:p>
          <a:p>
            <a:r>
              <a:rPr lang="zh-CN" altLang="en-US" dirty="0"/>
              <a:t>使用方式：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copyOf</a:t>
            </a:r>
            <a:r>
              <a:rPr lang="zh-CN" altLang="en-US" dirty="0"/>
              <a:t>方法，如</a:t>
            </a:r>
            <a:r>
              <a:rPr lang="en-US" altLang="zh-CN" dirty="0" err="1"/>
              <a:t>ImmutableSet.copyOf</a:t>
            </a:r>
            <a:r>
              <a:rPr lang="en-US" altLang="zh-CN" dirty="0"/>
              <a:t>(set);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of</a:t>
            </a:r>
            <a:r>
              <a:rPr lang="zh-CN" altLang="en-US" dirty="0"/>
              <a:t>方法，如</a:t>
            </a:r>
            <a:r>
              <a:rPr lang="en-US" altLang="zh-CN" dirty="0" err="1"/>
              <a:t>ImmutableSet.of</a:t>
            </a:r>
            <a:r>
              <a:rPr lang="en-US" altLang="zh-CN" dirty="0"/>
              <a:t>(“a”, “b”, “c”)</a:t>
            </a:r>
            <a:r>
              <a:rPr lang="zh-CN" altLang="en-US" dirty="0"/>
              <a:t>或 </a:t>
            </a:r>
            <a:r>
              <a:rPr lang="en-US" altLang="zh-CN" dirty="0" err="1"/>
              <a:t>ImmutableMap.of</a:t>
            </a:r>
            <a:r>
              <a:rPr lang="en-US" altLang="zh-CN" dirty="0"/>
              <a:t>(“a”, 1, “b”, 2);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Builder</a:t>
            </a:r>
            <a:r>
              <a:rPr lang="zh-CN" altLang="en-US" dirty="0"/>
              <a:t>工具，如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r>
              <a:rPr lang="en-US" altLang="zh-CN" dirty="0"/>
              <a:t>asList</a:t>
            </a:r>
            <a:r>
              <a:rPr lang="zh-CN" altLang="en-US" dirty="0"/>
              <a:t>视图：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sortedSet.asList</a:t>
            </a:r>
            <a:r>
              <a:rPr lang="en-US" altLang="zh-CN" dirty="0"/>
              <a:t>().get(k)    //</a:t>
            </a:r>
            <a:r>
              <a:rPr lang="en-US" altLang="zh-CN" dirty="0" err="1"/>
              <a:t>ImmutableSortedSet</a:t>
            </a:r>
            <a:r>
              <a:rPr lang="zh-CN" altLang="en-US" dirty="0"/>
              <a:t>中读取第</a:t>
            </a:r>
            <a:r>
              <a:rPr lang="en-US" altLang="zh-CN" dirty="0"/>
              <a:t>k</a:t>
            </a:r>
            <a:r>
              <a:rPr lang="zh-CN" altLang="en-US" dirty="0"/>
              <a:t>个最小元素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1891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关联可变集合和不可变集合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A6836E-E7D8-48FF-945D-81452CA30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77" y="1667932"/>
            <a:ext cx="7505423" cy="519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015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/>
              <a:t>新集合类型（</a:t>
            </a:r>
            <a:r>
              <a:rPr lang="en-US" altLang="zh-CN" dirty="0"/>
              <a:t> Multiset </a:t>
            </a:r>
            <a:r>
              <a:rPr lang="zh-CN" altLang="en-US" b="0" dirty="0"/>
              <a:t>）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0534C9-3F09-49CD-A8F9-3003E1EF9FED}"/>
              </a:ext>
            </a:extLst>
          </p:cNvPr>
          <p:cNvSpPr txBox="1"/>
          <p:nvPr/>
        </p:nvSpPr>
        <p:spPr>
          <a:xfrm>
            <a:off x="243311" y="1854201"/>
            <a:ext cx="8616017" cy="3582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Multiset</a:t>
            </a:r>
            <a:r>
              <a:rPr lang="zh-CN" altLang="en-US" b="1" dirty="0"/>
              <a:t>（无序的</a:t>
            </a:r>
            <a:r>
              <a:rPr lang="en-US" altLang="zh-CN" dirty="0" err="1"/>
              <a:t>ArrayList</a:t>
            </a:r>
            <a:r>
              <a:rPr lang="en-US" altLang="zh-CN" dirty="0"/>
              <a:t>  &amp;&amp; Map&lt;E, Integer&gt; 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无序的</a:t>
            </a:r>
            <a:r>
              <a:rPr lang="en-US" altLang="zh-CN" dirty="0" err="1"/>
              <a:t>ArrayList</a:t>
            </a:r>
            <a:r>
              <a:rPr lang="zh-CN" altLang="en-US" dirty="0"/>
              <a:t>：</a:t>
            </a:r>
            <a:endParaRPr lang="en-US" altLang="zh-CN" dirty="0"/>
          </a:p>
          <a:p>
            <a:pPr marL="726902" lvl="1" indent="-342900">
              <a:buFont typeface="+mj-lt"/>
              <a:buAutoNum type="arabicPeriod"/>
            </a:pPr>
            <a:r>
              <a:rPr lang="en-US" altLang="zh-CN" dirty="0"/>
              <a:t>add(E)</a:t>
            </a:r>
            <a:r>
              <a:rPr lang="zh-CN" altLang="en-US" dirty="0"/>
              <a:t>添加单个给定元素，</a:t>
            </a:r>
            <a:r>
              <a:rPr lang="en-US" altLang="zh-CN" dirty="0" err="1"/>
              <a:t>addAll</a:t>
            </a:r>
            <a:r>
              <a:rPr lang="en-US" altLang="zh-CN" dirty="0"/>
              <a:t>(Collection</a:t>
            </a:r>
            <a:r>
              <a:rPr lang="zh-CN" altLang="en-US" dirty="0"/>
              <a:t>添加集合中所有元素</a:t>
            </a:r>
            <a:endParaRPr lang="en-US" altLang="zh-CN" dirty="0"/>
          </a:p>
          <a:p>
            <a:pPr marL="726902" lvl="1" indent="-342900">
              <a:buFont typeface="+mj-lt"/>
              <a:buAutoNum type="arabicPeriod"/>
            </a:pPr>
            <a:r>
              <a:rPr lang="en-US" altLang="zh-CN" dirty="0"/>
              <a:t>iterator()</a:t>
            </a:r>
            <a:r>
              <a:rPr lang="zh-CN" altLang="en-US" dirty="0"/>
              <a:t>返回一个迭代器，包含</a:t>
            </a:r>
            <a:r>
              <a:rPr lang="en-US" altLang="zh-CN" dirty="0"/>
              <a:t>Multiset</a:t>
            </a:r>
            <a:r>
              <a:rPr lang="zh-CN" altLang="en-US" dirty="0"/>
              <a:t>的所有元素（包括重复的元素）</a:t>
            </a:r>
            <a:endParaRPr lang="en-US" altLang="zh-CN" dirty="0"/>
          </a:p>
          <a:p>
            <a:pPr marL="726902" lvl="1" indent="-342900">
              <a:buFont typeface="+mj-lt"/>
              <a:buAutoNum type="arabicPeriod"/>
            </a:pPr>
            <a:r>
              <a:rPr lang="en-US" altLang="zh-CN" dirty="0"/>
              <a:t>size()</a:t>
            </a:r>
            <a:r>
              <a:rPr lang="zh-CN" altLang="en-US" dirty="0"/>
              <a:t>返回所有元素的总个数（包括重复的元素）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当把</a:t>
            </a:r>
            <a:r>
              <a:rPr lang="en-US" altLang="zh-CN" dirty="0"/>
              <a:t>Multiset</a:t>
            </a:r>
            <a:r>
              <a:rPr lang="zh-CN" altLang="en-US" dirty="0"/>
              <a:t>看作</a:t>
            </a:r>
            <a:r>
              <a:rPr lang="en-US" altLang="zh-CN" dirty="0"/>
              <a:t>Map&lt;E, Integer&gt;</a:t>
            </a:r>
            <a:r>
              <a:rPr lang="zh-CN" altLang="en-US" dirty="0"/>
              <a:t>时</a:t>
            </a:r>
            <a:endParaRPr lang="en-US" altLang="zh-CN" dirty="0"/>
          </a:p>
          <a:p>
            <a:pPr marL="726902" lvl="1" indent="-342900">
              <a:buFont typeface="+mj-lt"/>
              <a:buAutoNum type="arabicPeriod"/>
            </a:pPr>
            <a:r>
              <a:rPr lang="en-US" altLang="zh-CN" dirty="0"/>
              <a:t>count(Object)</a:t>
            </a:r>
            <a:r>
              <a:rPr lang="zh-CN" altLang="en-US" dirty="0"/>
              <a:t>返回给定元素的计数。</a:t>
            </a:r>
            <a:r>
              <a:rPr lang="en-US" altLang="zh-CN" dirty="0" err="1"/>
              <a:t>HashMultiset.count</a:t>
            </a:r>
            <a:r>
              <a:rPr lang="zh-CN" altLang="en-US" dirty="0"/>
              <a:t>的复杂度为</a:t>
            </a:r>
            <a:r>
              <a:rPr lang="en-US" altLang="zh-CN" dirty="0"/>
              <a:t>O(1)</a:t>
            </a:r>
            <a:r>
              <a:rPr lang="zh-CN" altLang="en-US" dirty="0"/>
              <a:t>，</a:t>
            </a:r>
            <a:r>
              <a:rPr lang="en-US" altLang="zh-CN" dirty="0" err="1"/>
              <a:t>TreeMultiset.count</a:t>
            </a:r>
            <a:r>
              <a:rPr lang="zh-CN" altLang="en-US" dirty="0"/>
              <a:t>的复杂度为</a:t>
            </a:r>
            <a:r>
              <a:rPr lang="en-US" altLang="zh-CN" dirty="0"/>
              <a:t>O(log n)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726902" lvl="1" indent="-342900">
              <a:buFont typeface="+mj-lt"/>
              <a:buAutoNum type="arabicPeriod"/>
            </a:pPr>
            <a:r>
              <a:rPr lang="en-US" altLang="zh-CN" dirty="0" err="1"/>
              <a:t>entrySet</a:t>
            </a:r>
            <a:r>
              <a:rPr lang="en-US" altLang="zh-CN" dirty="0"/>
              <a:t>()</a:t>
            </a:r>
            <a:r>
              <a:rPr lang="zh-CN" altLang="en-US" dirty="0"/>
              <a:t>返回</a:t>
            </a:r>
            <a:r>
              <a:rPr lang="en-US" altLang="zh-CN" dirty="0"/>
              <a:t>Set&lt;</a:t>
            </a:r>
            <a:r>
              <a:rPr lang="en-US" altLang="zh-CN" dirty="0" err="1"/>
              <a:t>Multiset.Entry</a:t>
            </a:r>
            <a:r>
              <a:rPr lang="en-US" altLang="zh-CN" dirty="0"/>
              <a:t>&lt;E&gt;&gt;</a:t>
            </a:r>
            <a:r>
              <a:rPr lang="zh-CN" altLang="en-US" dirty="0"/>
              <a:t>，和</a:t>
            </a:r>
            <a:r>
              <a:rPr lang="en-US" altLang="zh-CN" dirty="0"/>
              <a:t>Map</a:t>
            </a:r>
            <a:r>
              <a:rPr lang="zh-CN" altLang="en-US" dirty="0"/>
              <a:t>的</a:t>
            </a:r>
            <a:r>
              <a:rPr lang="en-US" altLang="zh-CN" dirty="0" err="1"/>
              <a:t>entrySet</a:t>
            </a:r>
            <a:r>
              <a:rPr lang="zh-CN" altLang="en-US" dirty="0"/>
              <a:t>类似。</a:t>
            </a:r>
            <a:endParaRPr lang="en-US" altLang="zh-CN" dirty="0"/>
          </a:p>
          <a:p>
            <a:pPr marL="726902" lvl="1" indent="-342900">
              <a:buFont typeface="+mj-lt"/>
              <a:buAutoNum type="arabicPeriod"/>
            </a:pPr>
            <a:r>
              <a:rPr lang="en-US" altLang="zh-CN" dirty="0" err="1"/>
              <a:t>elementSet</a:t>
            </a:r>
            <a:r>
              <a:rPr lang="en-US" altLang="zh-CN" dirty="0"/>
              <a:t>()</a:t>
            </a:r>
            <a:r>
              <a:rPr lang="zh-CN" altLang="en-US" dirty="0"/>
              <a:t>返回所有不重复元素的</a:t>
            </a:r>
            <a:r>
              <a:rPr lang="en-US" altLang="zh-CN" dirty="0"/>
              <a:t>Set&lt;E&gt;</a:t>
            </a:r>
            <a:r>
              <a:rPr lang="zh-CN" altLang="en-US" dirty="0"/>
              <a:t>，和</a:t>
            </a:r>
            <a:r>
              <a:rPr lang="en-US" altLang="zh-CN" dirty="0"/>
              <a:t>Map</a:t>
            </a:r>
            <a:r>
              <a:rPr lang="zh-CN" altLang="en-US" dirty="0"/>
              <a:t>的</a:t>
            </a:r>
            <a:r>
              <a:rPr lang="en-US" altLang="zh-CN" dirty="0" err="1"/>
              <a:t>keySet</a:t>
            </a:r>
            <a:r>
              <a:rPr lang="en-US" altLang="zh-CN" dirty="0"/>
              <a:t>()</a:t>
            </a:r>
            <a:r>
              <a:rPr lang="zh-CN" altLang="en-US" dirty="0"/>
              <a:t>类似。</a:t>
            </a:r>
            <a:endParaRPr lang="en-US" altLang="zh-CN" dirty="0"/>
          </a:p>
          <a:p>
            <a:pPr marL="726902" lvl="1" indent="-342900">
              <a:buFont typeface="+mj-lt"/>
              <a:buAutoNum type="arabicPeriod"/>
            </a:pPr>
            <a:r>
              <a:rPr lang="zh-CN" altLang="en-US" dirty="0"/>
              <a:t>所有</a:t>
            </a:r>
            <a:r>
              <a:rPr lang="en-US" altLang="zh-CN" dirty="0"/>
              <a:t>Multiset</a:t>
            </a:r>
            <a:r>
              <a:rPr lang="zh-CN" altLang="en-US" dirty="0"/>
              <a:t>实现的内存消耗随着不重复元素的个数线性增长。</a:t>
            </a:r>
          </a:p>
          <a:p>
            <a:pPr lvl="1"/>
            <a:endParaRPr lang="zh-CN" altLang="en-US" dirty="0"/>
          </a:p>
          <a:p>
            <a:endParaRPr lang="en-US" altLang="zh-CN" b="1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7189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/>
              <a:t>新集合类型（</a:t>
            </a:r>
            <a:r>
              <a:rPr lang="en-US" altLang="zh-CN" dirty="0"/>
              <a:t> Multiset </a:t>
            </a:r>
            <a:r>
              <a:rPr lang="zh-CN" altLang="en-US" b="0" dirty="0"/>
              <a:t>）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0534C9-3F09-49CD-A8F9-3003E1EF9FED}"/>
              </a:ext>
            </a:extLst>
          </p:cNvPr>
          <p:cNvSpPr txBox="1"/>
          <p:nvPr/>
        </p:nvSpPr>
        <p:spPr>
          <a:xfrm>
            <a:off x="243311" y="1854201"/>
            <a:ext cx="8616017" cy="1023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zh-CN" altLang="en-US" dirty="0"/>
          </a:p>
          <a:p>
            <a:endParaRPr lang="en-US" altLang="zh-CN" b="1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B1142D-C434-4E5B-81B2-00D66217F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23" y="1700742"/>
            <a:ext cx="33051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7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/>
              <a:t>新集合类型（</a:t>
            </a:r>
            <a:r>
              <a:rPr lang="en-US" altLang="zh-CN" dirty="0"/>
              <a:t> Multiset </a:t>
            </a:r>
            <a:r>
              <a:rPr lang="zh-CN" altLang="en-US" b="0" dirty="0"/>
              <a:t>）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0534C9-3F09-49CD-A8F9-3003E1EF9FED}"/>
              </a:ext>
            </a:extLst>
          </p:cNvPr>
          <p:cNvSpPr txBox="1"/>
          <p:nvPr/>
        </p:nvSpPr>
        <p:spPr>
          <a:xfrm>
            <a:off x="243312" y="1854201"/>
            <a:ext cx="4066222" cy="4746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zh-CN" altLang="en-US" dirty="0"/>
          </a:p>
          <a:p>
            <a:r>
              <a:rPr lang="zh-CN" altLang="en-US" b="1" dirty="0"/>
              <a:t>特别注意：</a:t>
            </a:r>
            <a:endParaRPr lang="en-US" altLang="zh-CN" b="1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Multiset</a:t>
            </a:r>
            <a:r>
              <a:rPr lang="zh-CN" altLang="en-US" dirty="0"/>
              <a:t>中的元素计数只能是正数。任何元素的计数都不能为负，也不能是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r>
              <a:rPr lang="en-US" altLang="zh-CN" dirty="0" err="1"/>
              <a:t>elementSet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entrySet</a:t>
            </a:r>
            <a:r>
              <a:rPr lang="en-US" altLang="zh-CN" dirty="0"/>
              <a:t>()</a:t>
            </a:r>
            <a:r>
              <a:rPr lang="zh-CN" altLang="en-US" dirty="0"/>
              <a:t>视图中也不会有这样的元素。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multiset.size</a:t>
            </a:r>
            <a:r>
              <a:rPr lang="en-US" altLang="zh-CN" dirty="0"/>
              <a:t>()</a:t>
            </a:r>
            <a:r>
              <a:rPr lang="zh-CN" altLang="en-US" dirty="0"/>
              <a:t>返回集合的大小，等同于所有元素计数的总和。对于不重复元素的个数，应使用</a:t>
            </a:r>
            <a:r>
              <a:rPr lang="en-US" altLang="zh-CN" dirty="0" err="1"/>
              <a:t>elementSet</a:t>
            </a:r>
            <a:r>
              <a:rPr lang="en-US" altLang="zh-CN" dirty="0"/>
              <a:t>().size()</a:t>
            </a:r>
            <a:r>
              <a:rPr lang="zh-CN" altLang="en-US" dirty="0"/>
              <a:t>方法。（因此，</a:t>
            </a:r>
            <a:r>
              <a:rPr lang="en-US" altLang="zh-CN" dirty="0"/>
              <a:t>add(E)</a:t>
            </a:r>
            <a:r>
              <a:rPr lang="zh-CN" altLang="en-US" dirty="0"/>
              <a:t>把</a:t>
            </a:r>
            <a:r>
              <a:rPr lang="en-US" altLang="zh-CN" dirty="0" err="1"/>
              <a:t>multiset.size</a:t>
            </a:r>
            <a:r>
              <a:rPr lang="en-US" altLang="zh-CN" dirty="0"/>
              <a:t>()</a:t>
            </a:r>
            <a:r>
              <a:rPr lang="zh-CN" altLang="en-US" dirty="0"/>
              <a:t>增加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multiset.iterator</a:t>
            </a:r>
            <a:r>
              <a:rPr lang="en-US" altLang="zh-CN" dirty="0"/>
              <a:t>()</a:t>
            </a:r>
            <a:r>
              <a:rPr lang="zh-CN" altLang="en-US" dirty="0"/>
              <a:t>会迭代重复元素，因此迭代长度等于</a:t>
            </a:r>
            <a:r>
              <a:rPr lang="en-US" altLang="zh-CN" dirty="0" err="1"/>
              <a:t>multiset.size</a:t>
            </a:r>
            <a:r>
              <a:rPr lang="en-US" altLang="zh-CN" dirty="0"/>
              <a:t>()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Multiset</a:t>
            </a:r>
            <a:r>
              <a:rPr lang="zh-CN" altLang="en-US" dirty="0"/>
              <a:t>支持直接增加、减少或设置元素的计数。</a:t>
            </a:r>
            <a:r>
              <a:rPr lang="en-US" altLang="zh-CN" dirty="0" err="1"/>
              <a:t>setCount</a:t>
            </a:r>
            <a:r>
              <a:rPr lang="en-US" altLang="zh-CN" dirty="0"/>
              <a:t>(</a:t>
            </a:r>
            <a:r>
              <a:rPr lang="en-US" altLang="zh-CN" dirty="0" err="1"/>
              <a:t>elem</a:t>
            </a:r>
            <a:r>
              <a:rPr lang="en-US" altLang="zh-CN" dirty="0"/>
              <a:t>, 0)</a:t>
            </a:r>
            <a:r>
              <a:rPr lang="zh-CN" altLang="en-US" dirty="0"/>
              <a:t>等同于移除所有</a:t>
            </a:r>
            <a:r>
              <a:rPr lang="en-US" altLang="zh-CN" dirty="0" err="1"/>
              <a:t>elem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对</a:t>
            </a:r>
            <a:r>
              <a:rPr lang="en-US" altLang="zh-CN" dirty="0"/>
              <a:t>multiset </a:t>
            </a:r>
            <a:r>
              <a:rPr lang="zh-CN" altLang="en-US" dirty="0"/>
              <a:t>中没有的元素，</a:t>
            </a:r>
            <a:r>
              <a:rPr lang="en-US" altLang="zh-CN" dirty="0" err="1"/>
              <a:t>multiset.count</a:t>
            </a:r>
            <a:r>
              <a:rPr lang="en-US" altLang="zh-CN" dirty="0"/>
              <a:t>(</a:t>
            </a:r>
            <a:r>
              <a:rPr lang="en-US" altLang="zh-CN" dirty="0" err="1"/>
              <a:t>elem</a:t>
            </a:r>
            <a:r>
              <a:rPr lang="en-US" altLang="zh-CN" dirty="0"/>
              <a:t>)</a:t>
            </a:r>
            <a:r>
              <a:rPr lang="zh-CN" altLang="en-US" dirty="0"/>
              <a:t>始终返回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endParaRPr lang="en-US" altLang="zh-CN" b="1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E35EE0-DAC9-4CA9-89DE-B0A9BBBBC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879" y="1854201"/>
            <a:ext cx="33051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077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Multiset </a:t>
            </a:r>
            <a:r>
              <a:rPr lang="zh-CN" altLang="en-US" b="0" dirty="0"/>
              <a:t>的各种实现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0534C9-3F09-49CD-A8F9-3003E1EF9FED}"/>
              </a:ext>
            </a:extLst>
          </p:cNvPr>
          <p:cNvSpPr txBox="1"/>
          <p:nvPr/>
        </p:nvSpPr>
        <p:spPr>
          <a:xfrm>
            <a:off x="243311" y="1854201"/>
            <a:ext cx="8616017" cy="1023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zh-CN" altLang="en-US" dirty="0"/>
          </a:p>
          <a:p>
            <a:endParaRPr lang="en-US" altLang="zh-CN" b="1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9EEADA-19A0-438A-83D7-AB8303307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9425"/>
            <a:ext cx="87153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63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TreeMultiset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D9F3C45-4CB8-436B-A93E-AC46B7B84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1" y="1760743"/>
            <a:ext cx="7103533" cy="468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31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/>
              <a:t>新集合类型（</a:t>
            </a:r>
            <a:r>
              <a:rPr lang="en-US" altLang="zh-CN" dirty="0"/>
              <a:t> Multimap </a:t>
            </a:r>
            <a:r>
              <a:rPr lang="zh-CN" altLang="en-US" b="0" dirty="0"/>
              <a:t>）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7EA4149-777C-4BFA-90B4-07038FE8694B}"/>
              </a:ext>
            </a:extLst>
          </p:cNvPr>
          <p:cNvSpPr txBox="1"/>
          <p:nvPr/>
        </p:nvSpPr>
        <p:spPr>
          <a:xfrm>
            <a:off x="243311" y="1964267"/>
            <a:ext cx="8519689" cy="1488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概念：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“键</a:t>
            </a:r>
            <a:r>
              <a:rPr lang="en-US" altLang="zh-CN" dirty="0"/>
              <a:t>-</a:t>
            </a:r>
            <a:r>
              <a:rPr lang="zh-CN" altLang="en-US" dirty="0"/>
              <a:t>单个值映射”的集合：</a:t>
            </a:r>
            <a:endParaRPr lang="en-US" altLang="zh-CN" dirty="0"/>
          </a:p>
          <a:p>
            <a:pPr lvl="1"/>
            <a:r>
              <a:rPr lang="pt-BR" altLang="zh-CN" dirty="0"/>
              <a:t>a -&gt; 1 a -&gt; 2 a -&gt;4 b -&gt; 3 c -&gt; 5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“键</a:t>
            </a:r>
            <a:r>
              <a:rPr lang="en-US" altLang="zh-CN" dirty="0"/>
              <a:t>-</a:t>
            </a:r>
            <a:r>
              <a:rPr lang="zh-CN" altLang="en-US" dirty="0"/>
              <a:t>值集合映射”的映射：</a:t>
            </a:r>
            <a:endParaRPr lang="en-US" altLang="zh-CN" dirty="0"/>
          </a:p>
          <a:p>
            <a:pPr lvl="1"/>
            <a:r>
              <a:rPr lang="pt-BR" altLang="zh-CN" dirty="0"/>
              <a:t>a -&gt; [1, 2, 4] b -&gt; 3 c -&gt; 5</a:t>
            </a:r>
            <a:r>
              <a:rPr lang="en-US" altLang="zh-CN" dirty="0"/>
              <a:t>	</a:t>
            </a:r>
          </a:p>
          <a:p>
            <a:pPr lvl="1"/>
            <a:r>
              <a:rPr lang="zh-CN" altLang="en-US" dirty="0"/>
              <a:t>原因：</a:t>
            </a:r>
            <a:r>
              <a:rPr lang="en-US" altLang="zh-CN" dirty="0"/>
              <a:t>asMap()</a:t>
            </a:r>
            <a:r>
              <a:rPr lang="zh-CN" altLang="en-US" dirty="0"/>
              <a:t>视图返回</a:t>
            </a:r>
            <a:r>
              <a:rPr lang="en-US" altLang="zh-CN" dirty="0"/>
              <a:t>Map&lt;K, Collection&lt;V&gt;&gt;</a:t>
            </a:r>
            <a:r>
              <a:rPr lang="zh-CN" altLang="en-US" dirty="0"/>
              <a:t>，</a:t>
            </a:r>
          </a:p>
        </p:txBody>
      </p:sp>
    </p:spTree>
    <p:extLst>
      <p:ext uri="{BB962C8B-B14F-4D97-AF65-F5344CB8AC3E}">
        <p14:creationId xmlns:p14="http://schemas.microsoft.com/office/powerpoint/2010/main" val="3004047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/>
              <a:t>新集合类型（</a:t>
            </a:r>
            <a:r>
              <a:rPr lang="en-US" altLang="zh-CN" dirty="0"/>
              <a:t> Multimap </a:t>
            </a:r>
            <a:r>
              <a:rPr lang="zh-CN" altLang="en-US" b="0" dirty="0"/>
              <a:t>）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802AACB-3EDC-4983-9FF5-646CCD2C3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718733"/>
            <a:ext cx="4114800" cy="54864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8EE864-5302-4121-9F96-E2F2749577A5}"/>
              </a:ext>
            </a:extLst>
          </p:cNvPr>
          <p:cNvSpPr txBox="1"/>
          <p:nvPr/>
        </p:nvSpPr>
        <p:spPr>
          <a:xfrm>
            <a:off x="243311" y="1870270"/>
            <a:ext cx="3967993" cy="3582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Multimap.get</a:t>
            </a:r>
            <a:r>
              <a:rPr lang="en-US" altLang="zh-CN" dirty="0"/>
              <a:t>(key)</a:t>
            </a:r>
            <a:r>
              <a:rPr lang="zh-CN" altLang="en-US" dirty="0"/>
              <a:t>总是返回非</a:t>
            </a:r>
            <a:r>
              <a:rPr lang="en-US" altLang="zh-CN" dirty="0"/>
              <a:t>null</a:t>
            </a:r>
            <a:r>
              <a:rPr lang="zh-CN" altLang="en-US" dirty="0"/>
              <a:t>、但是可能空的集合。要返回</a:t>
            </a:r>
            <a:r>
              <a:rPr lang="en-US" altLang="zh-CN" dirty="0"/>
              <a:t>null</a:t>
            </a:r>
            <a:r>
              <a:rPr lang="zh-CN" altLang="en-US" dirty="0"/>
              <a:t>，请使用</a:t>
            </a:r>
            <a:r>
              <a:rPr lang="en-US" altLang="zh-CN" dirty="0"/>
              <a:t>asMap()</a:t>
            </a:r>
            <a:r>
              <a:rPr lang="zh-CN" altLang="en-US" dirty="0"/>
              <a:t>视图获取一个</a:t>
            </a:r>
            <a:r>
              <a:rPr lang="en-US" altLang="zh-CN" dirty="0"/>
              <a:t>Map&lt;K, Collection&lt;V&gt;&gt;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当且仅当有值映射到键时，</a:t>
            </a:r>
            <a:r>
              <a:rPr lang="en-US" altLang="zh-CN" dirty="0" err="1"/>
              <a:t>Multimap.containsKey</a:t>
            </a:r>
            <a:r>
              <a:rPr lang="en-US" altLang="zh-CN" dirty="0"/>
              <a:t>(key)</a:t>
            </a:r>
            <a:r>
              <a:rPr lang="zh-CN" altLang="en-US" dirty="0"/>
              <a:t>才会返回</a:t>
            </a:r>
            <a:r>
              <a:rPr lang="en-US" altLang="zh-CN" dirty="0"/>
              <a:t>true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Multimap.entries</a:t>
            </a:r>
            <a:r>
              <a:rPr lang="en-US" altLang="zh-CN" dirty="0"/>
              <a:t>()</a:t>
            </a:r>
            <a:r>
              <a:rPr lang="zh-CN" altLang="en-US" dirty="0"/>
              <a:t>返回</a:t>
            </a:r>
            <a:r>
              <a:rPr lang="en-US" altLang="zh-CN" dirty="0"/>
              <a:t>Multimap</a:t>
            </a:r>
            <a:r>
              <a:rPr lang="zh-CN" altLang="en-US" dirty="0"/>
              <a:t>中所有”键</a:t>
            </a:r>
            <a:r>
              <a:rPr lang="en-US" altLang="zh-CN" dirty="0"/>
              <a:t>-</a:t>
            </a:r>
            <a:r>
              <a:rPr lang="zh-CN" altLang="en-US" dirty="0"/>
              <a:t>单个值映射”</a:t>
            </a:r>
            <a:r>
              <a:rPr lang="en-US" altLang="zh-CN" dirty="0"/>
              <a:t>——</a:t>
            </a:r>
            <a:r>
              <a:rPr lang="zh-CN" altLang="en-US" dirty="0"/>
              <a:t>包括重复键。如果你想要得到所有”键</a:t>
            </a:r>
            <a:r>
              <a:rPr lang="en-US" altLang="zh-CN" dirty="0"/>
              <a:t>-</a:t>
            </a:r>
            <a:r>
              <a:rPr lang="zh-CN" altLang="en-US" dirty="0"/>
              <a:t>值集合映射”，请使用</a:t>
            </a:r>
            <a:r>
              <a:rPr lang="en-US" altLang="zh-CN" dirty="0"/>
              <a:t>asMap().</a:t>
            </a:r>
            <a:r>
              <a:rPr lang="en-US" altLang="zh-CN" dirty="0" err="1"/>
              <a:t>entrySet</a:t>
            </a:r>
            <a:r>
              <a:rPr lang="en-US" altLang="zh-CN" dirty="0"/>
              <a:t>()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Multimap.size</a:t>
            </a:r>
            <a:r>
              <a:rPr lang="en-US" altLang="zh-CN" dirty="0"/>
              <a:t>()</a:t>
            </a:r>
            <a:r>
              <a:rPr lang="zh-CN" altLang="en-US" dirty="0"/>
              <a:t>返回所有”键</a:t>
            </a:r>
            <a:r>
              <a:rPr lang="en-US" altLang="zh-CN" dirty="0"/>
              <a:t>-</a:t>
            </a:r>
            <a:r>
              <a:rPr lang="zh-CN" altLang="en-US" dirty="0"/>
              <a:t>单个值映射”的个数，而非不同键的个数。要得到不同键的个数，请改用</a:t>
            </a:r>
            <a:r>
              <a:rPr lang="en-US" altLang="zh-CN" dirty="0" err="1"/>
              <a:t>Multimap.keySet</a:t>
            </a:r>
            <a:r>
              <a:rPr lang="en-US" altLang="zh-CN" dirty="0"/>
              <a:t>().size()</a:t>
            </a:r>
            <a:r>
              <a:rPr lang="zh-CN" altLang="en-US" dirty="0"/>
              <a:t>。</a:t>
            </a:r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1216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62032" y="974091"/>
            <a:ext cx="6979775" cy="517247"/>
          </a:xfrm>
        </p:spPr>
        <p:txBody>
          <a:bodyPr>
            <a:noAutofit/>
          </a:bodyPr>
          <a:lstStyle/>
          <a:p>
            <a:r>
              <a:rPr lang="zh-CN" altLang="en-US" sz="2400" dirty="0">
                <a:solidFill>
                  <a:srgbClr val="CC3300"/>
                </a:solidFill>
              </a:rPr>
              <a:t>课程概要</a:t>
            </a:r>
            <a:endParaRPr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304FDB-134D-4129-BD53-567681123E97}"/>
              </a:ext>
            </a:extLst>
          </p:cNvPr>
          <p:cNvSpPr/>
          <p:nvPr/>
        </p:nvSpPr>
        <p:spPr>
          <a:xfrm>
            <a:off x="4890120" y="1903741"/>
            <a:ext cx="3777067" cy="3368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endParaRPr lang="en-US" altLang="zh-CN" sz="2800" dirty="0"/>
          </a:p>
          <a:p>
            <a:pPr marL="514350" indent="-51435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 startAt="9"/>
            </a:pPr>
            <a:r>
              <a:rPr lang="en-US" altLang="zh-CN" sz="2800" dirty="0"/>
              <a:t>I/O</a:t>
            </a:r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 startAt="9"/>
            </a:pPr>
            <a:r>
              <a:rPr lang="zh-CN" altLang="en-US" sz="2800" dirty="0"/>
              <a:t> 散列</a:t>
            </a:r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 startAt="9"/>
            </a:pPr>
            <a:r>
              <a:rPr lang="zh-CN" altLang="en-US" sz="2800" dirty="0"/>
              <a:t>事件总线</a:t>
            </a:r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 startAt="9"/>
            </a:pPr>
            <a:r>
              <a:rPr lang="zh-CN" altLang="en-US" sz="2800" dirty="0"/>
              <a:t> 数学运算</a:t>
            </a:r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 startAt="9"/>
            </a:pPr>
            <a:r>
              <a:rPr lang="zh-CN" altLang="en-US" sz="2800" dirty="0"/>
              <a:t> 反射</a:t>
            </a:r>
          </a:p>
          <a:p>
            <a:pPr marL="457200" indent="-457200">
              <a:buFont typeface="Wingdings" panose="05000000000000000000" pitchFamily="2" charset="2"/>
              <a:buChar char="u"/>
            </a:pPr>
            <a:endParaRPr lang="en-US" altLang="zh-CN" sz="20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AAED1C-BE5D-41AB-89B8-B370C1F9A345}"/>
              </a:ext>
            </a:extLst>
          </p:cNvPr>
          <p:cNvSpPr/>
          <p:nvPr/>
        </p:nvSpPr>
        <p:spPr>
          <a:xfrm>
            <a:off x="476815" y="1903741"/>
            <a:ext cx="3777067" cy="4400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dirty="0"/>
              <a:t>基本工具 </a:t>
            </a:r>
            <a:endParaRPr lang="en-US" altLang="zh-CN" sz="2800" dirty="0"/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dirty="0"/>
              <a:t>集合</a:t>
            </a:r>
            <a:endParaRPr lang="en-US" altLang="zh-CN" sz="2800" dirty="0"/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dirty="0"/>
              <a:t>缓存</a:t>
            </a:r>
            <a:endParaRPr lang="en-US" altLang="zh-CN" sz="2800" dirty="0"/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dirty="0"/>
              <a:t>函数式风格</a:t>
            </a:r>
            <a:endParaRPr lang="en-US" altLang="zh-CN" sz="2800" dirty="0"/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dirty="0"/>
              <a:t>并发</a:t>
            </a:r>
            <a:endParaRPr lang="en-US" altLang="zh-CN" sz="2800" dirty="0"/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dirty="0"/>
              <a:t>字符串处理</a:t>
            </a:r>
            <a:endParaRPr lang="en-US" altLang="zh-CN" sz="2800" dirty="0"/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dirty="0"/>
              <a:t>原生类型</a:t>
            </a:r>
            <a:endParaRPr lang="en-US" altLang="zh-CN" sz="2800" dirty="0"/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dirty="0"/>
              <a:t>区间</a:t>
            </a: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u"/>
            </a:pP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29427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/>
              <a:t>新集合类型（</a:t>
            </a:r>
            <a:r>
              <a:rPr lang="en-US" altLang="zh-CN" dirty="0"/>
              <a:t> Multimap </a:t>
            </a:r>
            <a:r>
              <a:rPr lang="zh-CN" altLang="en-US" b="0" dirty="0"/>
              <a:t>）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864795-4AEA-4B25-8AEA-BF59C4CE2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60" y="2380264"/>
            <a:ext cx="7348786" cy="339828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D0F053F-35A4-42F8-94A9-1384DC1FDB30}"/>
              </a:ext>
            </a:extLst>
          </p:cNvPr>
          <p:cNvSpPr txBox="1"/>
          <p:nvPr/>
        </p:nvSpPr>
        <p:spPr>
          <a:xfrm>
            <a:off x="335560" y="2014211"/>
            <a:ext cx="7239699" cy="32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除了两个不可变形式的实现，其他所有实现都支持</a:t>
            </a:r>
            <a:r>
              <a:rPr lang="en-US" altLang="zh-CN" dirty="0"/>
              <a:t>null</a:t>
            </a:r>
            <a:r>
              <a:rPr lang="zh-CN" altLang="en-US" dirty="0"/>
              <a:t>键和</a:t>
            </a:r>
            <a:r>
              <a:rPr lang="en-US" altLang="zh-CN" dirty="0"/>
              <a:t>null</a:t>
            </a:r>
            <a:r>
              <a:rPr lang="zh-CN" altLang="en-US" dirty="0"/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87844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缓存</a:t>
            </a:r>
            <a:br>
              <a:rPr lang="en-US" altLang="zh-CN" dirty="0"/>
            </a:br>
            <a:r>
              <a:rPr lang="en-US" altLang="zh-CN" dirty="0"/>
              <a:t>catch</a:t>
            </a:r>
            <a:r>
              <a:rPr lang="zh-CN" altLang="en-US" dirty="0"/>
              <a:t> 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本地缓存实现，支持多种缓存过期策略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972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适用场景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B2D24A-4749-4077-A8ED-F22D8B46D606}"/>
              </a:ext>
            </a:extLst>
          </p:cNvPr>
          <p:cNvSpPr txBox="1"/>
          <p:nvPr/>
        </p:nvSpPr>
        <p:spPr>
          <a:xfrm>
            <a:off x="486561" y="2239861"/>
            <a:ext cx="6132353" cy="12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通常来说，</a:t>
            </a:r>
            <a:r>
              <a:rPr lang="zh-CN" altLang="zh-CN" sz="1600" dirty="0">
                <a:solidFill>
                  <a:srgbClr val="666666"/>
                </a:solidFill>
                <a:latin typeface="Arial Unicode MS" panose="020B0604020202020204"/>
              </a:rPr>
              <a:t>Guava Cache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适用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于：</a:t>
            </a:r>
            <a:endParaRPr lang="en-US" altLang="zh-CN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你愿意消耗一些内存空间来提升速度。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你预料到某些键会被查询一次以上。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缓存中存放的数据总量不会超出内存容量。</a:t>
            </a:r>
          </a:p>
        </p:txBody>
      </p:sp>
    </p:spTree>
    <p:extLst>
      <p:ext uri="{BB962C8B-B14F-4D97-AF65-F5344CB8AC3E}">
        <p14:creationId xmlns:p14="http://schemas.microsoft.com/office/powerpoint/2010/main" val="2012494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CacheLoader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8EA4C22-41F8-4099-9E19-8858FCDA8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04" y="3320204"/>
            <a:ext cx="6062691" cy="262536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14D4701-E5CE-4382-8F1C-CC813B92C02E}"/>
              </a:ext>
            </a:extLst>
          </p:cNvPr>
          <p:cNvSpPr txBox="1"/>
          <p:nvPr/>
        </p:nvSpPr>
        <p:spPr>
          <a:xfrm>
            <a:off x="415255" y="1921079"/>
            <a:ext cx="8409963" cy="1255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构建</a:t>
            </a:r>
            <a:r>
              <a:rPr lang="en-US" altLang="zh-CN" dirty="0" err="1"/>
              <a:t>LoadingCache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从</a:t>
            </a:r>
            <a:r>
              <a:rPr lang="en-US" altLang="zh-CN" dirty="0" err="1"/>
              <a:t>LoadingCache</a:t>
            </a:r>
            <a:r>
              <a:rPr lang="zh-CN" altLang="en-US" dirty="0"/>
              <a:t>查询的正规方式是使用</a:t>
            </a:r>
            <a:r>
              <a:rPr lang="en-US" altLang="zh-CN" u="sng" dirty="0">
                <a:hlinkClick r:id="rId3"/>
              </a:rPr>
              <a:t>get(K)</a:t>
            </a:r>
            <a:r>
              <a:rPr lang="zh-CN" altLang="en-US" dirty="0"/>
              <a:t>方法。这个方法要么返回已经缓存的值，要么使用</a:t>
            </a:r>
            <a:r>
              <a:rPr lang="en-US" altLang="zh-CN" dirty="0" err="1"/>
              <a:t>CacheLoader</a:t>
            </a:r>
            <a:r>
              <a:rPr lang="zh-CN" altLang="en-US" dirty="0"/>
              <a:t>向缓存原子地加载新值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getAll</a:t>
            </a:r>
            <a:r>
              <a:rPr lang="en-US" altLang="zh-CN" dirty="0"/>
              <a:t>(</a:t>
            </a:r>
            <a:r>
              <a:rPr lang="en-US" altLang="zh-CN" dirty="0" err="1"/>
              <a:t>Iterable</a:t>
            </a:r>
            <a:r>
              <a:rPr lang="en-US" altLang="zh-CN" dirty="0"/>
              <a:t>&lt;? extends K&gt;)</a:t>
            </a:r>
            <a:r>
              <a:rPr lang="zh-CN" altLang="en-US" dirty="0"/>
              <a:t>方法用来执行批量查询。默认情况下，对每个不在缓存中的键，</a:t>
            </a:r>
            <a:r>
              <a:rPr lang="en-US" altLang="zh-CN" dirty="0" err="1"/>
              <a:t>getAll</a:t>
            </a:r>
            <a:r>
              <a:rPr lang="zh-CN" altLang="en-US" dirty="0"/>
              <a:t>方法会单独调用</a:t>
            </a:r>
            <a:r>
              <a:rPr lang="en-US" altLang="zh-CN" dirty="0" err="1"/>
              <a:t>CacheLoader.load</a:t>
            </a:r>
            <a:r>
              <a:rPr lang="zh-CN" altLang="en-US" dirty="0"/>
              <a:t>来加载缓存项。</a:t>
            </a:r>
          </a:p>
        </p:txBody>
      </p:sp>
    </p:spTree>
    <p:extLst>
      <p:ext uri="{BB962C8B-B14F-4D97-AF65-F5344CB8AC3E}">
        <p14:creationId xmlns:p14="http://schemas.microsoft.com/office/powerpoint/2010/main" val="1858165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Callable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4D4701-E5CE-4382-8F1C-CC813B92C02E}"/>
              </a:ext>
            </a:extLst>
          </p:cNvPr>
          <p:cNvSpPr txBox="1"/>
          <p:nvPr/>
        </p:nvSpPr>
        <p:spPr>
          <a:xfrm>
            <a:off x="415255" y="1921079"/>
            <a:ext cx="8409963" cy="1721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获取缓存：</a:t>
            </a:r>
            <a:endParaRPr lang="en-US" altLang="zh-CN" dirty="0"/>
          </a:p>
          <a:p>
            <a:pPr lvl="1"/>
            <a:r>
              <a:rPr lang="zh-CN" altLang="en-US" dirty="0"/>
              <a:t>所有类型的</a:t>
            </a:r>
            <a:r>
              <a:rPr lang="en-US" altLang="zh-CN" dirty="0"/>
              <a:t>Guava Cache</a:t>
            </a:r>
            <a:r>
              <a:rPr lang="zh-CN" altLang="en-US" dirty="0"/>
              <a:t>，不管有没有自动加载功能，都支持</a:t>
            </a:r>
            <a:r>
              <a:rPr lang="en-US" altLang="zh-CN" u="sng" dirty="0">
                <a:hlinkClick r:id="rId2"/>
              </a:rPr>
              <a:t>get(K, Callable&lt;V&gt;)</a:t>
            </a:r>
            <a:r>
              <a:rPr lang="zh-CN" altLang="en-US" dirty="0"/>
              <a:t>方法。这个方法返回缓存中相应的值，或者用给定的</a:t>
            </a:r>
            <a:r>
              <a:rPr lang="en-US" altLang="zh-CN" dirty="0"/>
              <a:t>Callable</a:t>
            </a:r>
            <a:r>
              <a:rPr lang="zh-CN" altLang="en-US" dirty="0"/>
              <a:t>运算并把结果加入到缓存中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显式插入：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cache.put(key, value</a:t>
            </a:r>
            <a:r>
              <a:rPr lang="en-US" altLang="zh-CN" u="sng" dirty="0"/>
              <a:t>)</a:t>
            </a:r>
            <a:r>
              <a:rPr lang="zh-CN" altLang="en-US" dirty="0"/>
              <a:t>方法可以直接向缓存中插入值，这会直接覆盖掉给定键之前映射的值</a:t>
            </a:r>
            <a:endParaRPr lang="en-US" altLang="zh-CN" dirty="0"/>
          </a:p>
          <a:p>
            <a:pPr marL="726902" lvl="1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7681334-3BAD-44F7-95D0-79295DD40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37" y="3242218"/>
            <a:ext cx="64103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304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缓存回收</a:t>
            </a:r>
            <a:r>
              <a:rPr lang="en-US" altLang="zh-CN" dirty="0"/>
              <a:t>(</a:t>
            </a:r>
            <a:r>
              <a:rPr lang="zh-CN" altLang="en-US" dirty="0"/>
              <a:t>基于容量的回收</a:t>
            </a:r>
            <a:r>
              <a:rPr lang="en-US" altLang="zh-CN" dirty="0"/>
              <a:t>)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4D4701-E5CE-4382-8F1C-CC813B92C02E}"/>
              </a:ext>
            </a:extLst>
          </p:cNvPr>
          <p:cNvSpPr txBox="1"/>
          <p:nvPr/>
        </p:nvSpPr>
        <p:spPr>
          <a:xfrm>
            <a:off x="415255" y="1921079"/>
            <a:ext cx="8409963" cy="1488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基于容量的回收（</a:t>
            </a:r>
            <a:r>
              <a:rPr lang="en-US" altLang="zh-CN" dirty="0"/>
              <a:t>size-based eviction</a:t>
            </a:r>
            <a:r>
              <a:rPr lang="zh-CN" altLang="en-US" dirty="0"/>
              <a:t>）</a:t>
            </a:r>
            <a:endParaRPr lang="en-US" altLang="zh-CN" dirty="0"/>
          </a:p>
          <a:p>
            <a:pPr marL="726902" lvl="1" indent="-342900">
              <a:buFont typeface="+mj-lt"/>
              <a:buAutoNum type="arabicPeriod"/>
            </a:pPr>
            <a:r>
              <a:rPr lang="zh-CN" altLang="en-US" dirty="0"/>
              <a:t>如果要规定缓存项的数目不超过固定值，只需使用</a:t>
            </a:r>
            <a:r>
              <a:rPr lang="en-US" altLang="zh-CN" dirty="0" err="1"/>
              <a:t>CacheBuilder.maximumSize</a:t>
            </a:r>
            <a:r>
              <a:rPr lang="en-US" altLang="zh-CN" dirty="0"/>
              <a:t>(long)</a:t>
            </a:r>
            <a:r>
              <a:rPr lang="zh-CN" altLang="en-US" dirty="0"/>
              <a:t>。缓存将尝试回收最近没有使用或总体上很少使用的缓存项。</a:t>
            </a:r>
            <a:endParaRPr lang="en-US" altLang="zh-CN" dirty="0"/>
          </a:p>
          <a:p>
            <a:pPr marL="726902" lvl="1" indent="-342900">
              <a:buFont typeface="+mj-lt"/>
              <a:buAutoNum type="arabicPeriod"/>
            </a:pPr>
            <a:r>
              <a:rPr lang="zh-CN" altLang="en-US" dirty="0"/>
              <a:t>不同的缓存项有不同的“权重”（</a:t>
            </a:r>
            <a:r>
              <a:rPr lang="en-US" altLang="zh-CN" dirty="0"/>
              <a:t>weights</a:t>
            </a:r>
            <a:r>
              <a:rPr lang="zh-CN" altLang="en-US" dirty="0"/>
              <a:t>）</a:t>
            </a:r>
            <a:r>
              <a:rPr lang="en-US" altLang="zh-CN" dirty="0"/>
              <a:t>——</a:t>
            </a:r>
            <a:r>
              <a:rPr lang="zh-CN" altLang="en-US" dirty="0"/>
              <a:t>例如，如果你的缓存值，占据完全不同的内存空间，你可以使用</a:t>
            </a:r>
            <a:r>
              <a:rPr lang="en-US" altLang="zh-CN" dirty="0" err="1"/>
              <a:t>CacheBuilder.weigher</a:t>
            </a:r>
            <a:r>
              <a:rPr lang="en-US" altLang="zh-CN" dirty="0"/>
              <a:t>(</a:t>
            </a:r>
            <a:r>
              <a:rPr lang="en-US" altLang="zh-CN" dirty="0" err="1"/>
              <a:t>Weigher</a:t>
            </a:r>
            <a:r>
              <a:rPr lang="en-US" altLang="zh-CN" dirty="0"/>
              <a:t>)</a:t>
            </a:r>
            <a:r>
              <a:rPr lang="zh-CN" altLang="en-US" dirty="0"/>
              <a:t>指定一个权重函数，并且用</a:t>
            </a:r>
            <a:r>
              <a:rPr lang="en-US" altLang="zh-CN" dirty="0" err="1"/>
              <a:t>CacheBuilder.maximumWeight</a:t>
            </a:r>
            <a:r>
              <a:rPr lang="en-US" altLang="zh-CN" dirty="0"/>
              <a:t>(long)</a:t>
            </a:r>
            <a:r>
              <a:rPr lang="zh-CN" altLang="en-US" dirty="0"/>
              <a:t>指定最大总重。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3634F3-C31D-404A-9C8E-E7E390AAE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51" y="3409563"/>
            <a:ext cx="67818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2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缓存回收</a:t>
            </a:r>
            <a:r>
              <a:rPr lang="en-US" altLang="zh-CN" dirty="0"/>
              <a:t>(</a:t>
            </a:r>
            <a:r>
              <a:rPr lang="zh-CN" altLang="en-US" dirty="0"/>
              <a:t>定时回收</a:t>
            </a:r>
            <a:r>
              <a:rPr lang="en-US" altLang="zh-CN" dirty="0"/>
              <a:t>)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4D4701-E5CE-4382-8F1C-CC813B92C02E}"/>
              </a:ext>
            </a:extLst>
          </p:cNvPr>
          <p:cNvSpPr txBox="1"/>
          <p:nvPr/>
        </p:nvSpPr>
        <p:spPr>
          <a:xfrm>
            <a:off x="415255" y="1921079"/>
            <a:ext cx="8409963" cy="1255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CacheBuilder</a:t>
            </a:r>
            <a:r>
              <a:rPr lang="zh-CN" altLang="en-US" dirty="0"/>
              <a:t>提供两种定时回收的方法：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expireAfterAccess</a:t>
            </a:r>
            <a:r>
              <a:rPr lang="en-US" altLang="zh-CN" dirty="0"/>
              <a:t>(long, </a:t>
            </a:r>
            <a:r>
              <a:rPr lang="en-US" altLang="zh-CN" dirty="0" err="1"/>
              <a:t>TimeUnit</a:t>
            </a:r>
            <a:r>
              <a:rPr lang="en-US" altLang="zh-CN" dirty="0"/>
              <a:t>)</a:t>
            </a:r>
            <a:r>
              <a:rPr lang="zh-CN" altLang="en-US" dirty="0"/>
              <a:t>：缓存项在给定时间内没有被读</a:t>
            </a:r>
            <a:r>
              <a:rPr lang="en-US" altLang="zh-CN" dirty="0"/>
              <a:t>/</a:t>
            </a:r>
            <a:r>
              <a:rPr lang="zh-CN" altLang="en-US" dirty="0"/>
              <a:t>写访问，则回收。请注意这种缓存的回收顺序和基于大小回收一样。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expireAfterWrite</a:t>
            </a:r>
            <a:r>
              <a:rPr lang="en-US" altLang="zh-CN" dirty="0"/>
              <a:t>(long, </a:t>
            </a:r>
            <a:r>
              <a:rPr lang="en-US" altLang="zh-CN" dirty="0" err="1"/>
              <a:t>TimeUnit</a:t>
            </a:r>
            <a:r>
              <a:rPr lang="en-US" altLang="zh-CN" dirty="0"/>
              <a:t>)</a:t>
            </a:r>
            <a:r>
              <a:rPr lang="zh-CN" altLang="en-US" dirty="0"/>
              <a:t>：缓存项在给定时间内没有被写访问（创建或覆盖），则回收。如果认为缓存数据总是在固定时候后变得陈旧不可用，这种回收方式是可取的。</a:t>
            </a:r>
          </a:p>
        </p:txBody>
      </p:sp>
    </p:spTree>
    <p:extLst>
      <p:ext uri="{BB962C8B-B14F-4D97-AF65-F5344CB8AC3E}">
        <p14:creationId xmlns:p14="http://schemas.microsoft.com/office/powerpoint/2010/main" val="3461903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缓存回收</a:t>
            </a:r>
            <a:r>
              <a:rPr lang="en-US" altLang="zh-CN" dirty="0"/>
              <a:t>(</a:t>
            </a:r>
            <a:r>
              <a:rPr lang="zh-CN" altLang="en-US" dirty="0"/>
              <a:t>基于引用的回收</a:t>
            </a:r>
            <a:r>
              <a:rPr lang="en-US" altLang="zh-CN" dirty="0"/>
              <a:t>)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4D4701-E5CE-4382-8F1C-CC813B92C02E}"/>
              </a:ext>
            </a:extLst>
          </p:cNvPr>
          <p:cNvSpPr txBox="1"/>
          <p:nvPr/>
        </p:nvSpPr>
        <p:spPr>
          <a:xfrm>
            <a:off x="415255" y="1921079"/>
            <a:ext cx="8409963" cy="241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通过使用弱引用的键、或弱引用的值、或软引用的值，</a:t>
            </a:r>
            <a:r>
              <a:rPr lang="en-US" altLang="zh-CN" dirty="0"/>
              <a:t>Guava Cache</a:t>
            </a:r>
            <a:r>
              <a:rPr lang="zh-CN" altLang="en-US" dirty="0"/>
              <a:t>可以把缓存设置为允许垃圾回收：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CacheBuilder.weakKeys</a:t>
            </a:r>
            <a:r>
              <a:rPr lang="en-US" altLang="zh-CN" dirty="0"/>
              <a:t>()</a:t>
            </a:r>
            <a:r>
              <a:rPr lang="zh-CN" altLang="en-US" dirty="0"/>
              <a:t>：使用弱引用存储键。当键没有其它（强或软）引用时，缓存项可以被垃圾回收。因为垃圾回收仅依赖恒等式（</a:t>
            </a:r>
            <a:r>
              <a:rPr lang="en-US" altLang="zh-CN" dirty="0"/>
              <a:t>==</a:t>
            </a:r>
            <a:r>
              <a:rPr lang="zh-CN" altLang="en-US" dirty="0"/>
              <a:t>），使用弱引用键的缓存用</a:t>
            </a:r>
            <a:r>
              <a:rPr lang="en-US" altLang="zh-CN" dirty="0"/>
              <a:t>==</a:t>
            </a:r>
            <a:r>
              <a:rPr lang="zh-CN" altLang="en-US" dirty="0"/>
              <a:t>而不是</a:t>
            </a:r>
            <a:r>
              <a:rPr lang="en-US" altLang="zh-CN" dirty="0"/>
              <a:t>equals</a:t>
            </a:r>
            <a:r>
              <a:rPr lang="zh-CN" altLang="en-US" dirty="0"/>
              <a:t>比较键。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CacheBuilder.weakValues</a:t>
            </a:r>
            <a:r>
              <a:rPr lang="en-US" altLang="zh-CN" dirty="0"/>
              <a:t>()</a:t>
            </a:r>
            <a:r>
              <a:rPr lang="zh-CN" altLang="en-US" dirty="0"/>
              <a:t>：使用弱引用存储值。当值没有其它（强或软）引用时，缓存项可以被垃圾回收。因为垃圾回收仅依赖恒等式（</a:t>
            </a:r>
            <a:r>
              <a:rPr lang="en-US" altLang="zh-CN" dirty="0"/>
              <a:t>==</a:t>
            </a:r>
            <a:r>
              <a:rPr lang="zh-CN" altLang="en-US" dirty="0"/>
              <a:t>），使用弱引用值的缓存用</a:t>
            </a:r>
            <a:r>
              <a:rPr lang="en-US" altLang="zh-CN" dirty="0"/>
              <a:t>==</a:t>
            </a:r>
            <a:r>
              <a:rPr lang="zh-CN" altLang="en-US" dirty="0"/>
              <a:t>而不是</a:t>
            </a:r>
            <a:r>
              <a:rPr lang="en-US" altLang="zh-CN" dirty="0"/>
              <a:t>equals</a:t>
            </a:r>
            <a:r>
              <a:rPr lang="zh-CN" altLang="en-US" dirty="0"/>
              <a:t>比较值。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CacheBuilder.softValues</a:t>
            </a:r>
            <a:r>
              <a:rPr lang="en-US" altLang="zh-CN" dirty="0"/>
              <a:t>()</a:t>
            </a:r>
            <a:r>
              <a:rPr lang="zh-CN" altLang="en-US" dirty="0"/>
              <a:t>：使用软引用存储值。软引用只有在响应内存需要时，才按照全局最近最少使用的顺序回收。考虑到使用软引用的性能影响，我们通常建议使用更有性能预测性的缓存大小限定（见上文，基于容量回收）。使用软引用值的缓存同样用</a:t>
            </a:r>
            <a:r>
              <a:rPr lang="en-US" altLang="zh-CN" dirty="0"/>
              <a:t>==</a:t>
            </a:r>
            <a:r>
              <a:rPr lang="zh-CN" altLang="en-US" dirty="0"/>
              <a:t>而不是</a:t>
            </a:r>
            <a:r>
              <a:rPr lang="en-US" altLang="zh-CN" dirty="0"/>
              <a:t>equals</a:t>
            </a:r>
            <a:r>
              <a:rPr lang="zh-CN" altLang="en-US" dirty="0"/>
              <a:t>比较值。</a:t>
            </a:r>
          </a:p>
        </p:txBody>
      </p:sp>
    </p:spTree>
    <p:extLst>
      <p:ext uri="{BB962C8B-B14F-4D97-AF65-F5344CB8AC3E}">
        <p14:creationId xmlns:p14="http://schemas.microsoft.com/office/powerpoint/2010/main" val="17617300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显式清除</a:t>
            </a:r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4D4701-E5CE-4382-8F1C-CC813B92C02E}"/>
              </a:ext>
            </a:extLst>
          </p:cNvPr>
          <p:cNvSpPr txBox="1"/>
          <p:nvPr/>
        </p:nvSpPr>
        <p:spPr>
          <a:xfrm>
            <a:off x="415255" y="1921079"/>
            <a:ext cx="8409963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个别清除：</a:t>
            </a:r>
            <a:r>
              <a:rPr lang="en-US" altLang="zh-CN" dirty="0" err="1"/>
              <a:t>Cache.invalidate</a:t>
            </a:r>
            <a:r>
              <a:rPr lang="en-US" altLang="zh-CN" dirty="0"/>
              <a:t>(key)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批量清除：</a:t>
            </a:r>
            <a:r>
              <a:rPr lang="en-US" altLang="zh-CN" dirty="0" err="1"/>
              <a:t>Cache.invalidateAll</a:t>
            </a:r>
            <a:r>
              <a:rPr lang="en-US" altLang="zh-CN" dirty="0"/>
              <a:t>(keys)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清除所有缓存项：</a:t>
            </a:r>
            <a:r>
              <a:rPr lang="en-US" altLang="zh-CN" dirty="0" err="1"/>
              <a:t>Cache.invalidateAll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2075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清理什么时候发生？</a:t>
            </a:r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4D4701-E5CE-4382-8F1C-CC813B92C02E}"/>
              </a:ext>
            </a:extLst>
          </p:cNvPr>
          <p:cNvSpPr txBox="1"/>
          <p:nvPr/>
        </p:nvSpPr>
        <p:spPr>
          <a:xfrm>
            <a:off x="243311" y="1992639"/>
            <a:ext cx="8409963" cy="2651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 err="1"/>
              <a:t>CacheBuilder</a:t>
            </a:r>
            <a:r>
              <a:rPr lang="zh-CN" altLang="en-US" dirty="0"/>
              <a:t>构建的缓存不会</a:t>
            </a:r>
            <a:r>
              <a:rPr lang="en-US" altLang="zh-CN" dirty="0"/>
              <a:t>"</a:t>
            </a:r>
            <a:r>
              <a:rPr lang="zh-CN" altLang="en-US" dirty="0"/>
              <a:t>自动</a:t>
            </a:r>
            <a:r>
              <a:rPr lang="en-US" altLang="zh-CN" dirty="0"/>
              <a:t>"</a:t>
            </a:r>
            <a:r>
              <a:rPr lang="zh-CN" altLang="en-US" dirty="0"/>
              <a:t>执行清理和回收工作，也不会在某个缓存项过期后马上清理，也没有诸如此类的清理机制。相反，它会在写操作时顺带做少量的维护工作，或者偶尔在读操作时做</a:t>
            </a:r>
            <a:r>
              <a:rPr lang="en-US" altLang="zh-CN" dirty="0"/>
              <a:t>——</a:t>
            </a:r>
            <a:r>
              <a:rPr lang="zh-CN" altLang="en-US" dirty="0"/>
              <a:t>如果写操作实在太少的话。</a:t>
            </a:r>
          </a:p>
          <a:p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这样做的原因在于：如果要自动地持续清理缓存，就必须有一个线程，这个线程会和用户操作竞争共享锁。此外，某些环境下线程创建可能受限制，这样</a:t>
            </a:r>
            <a:r>
              <a:rPr lang="en-US" altLang="zh-CN" dirty="0" err="1"/>
              <a:t>CacheBuilder</a:t>
            </a:r>
            <a:r>
              <a:rPr lang="zh-CN" altLang="en-US" dirty="0"/>
              <a:t>就不可用了。</a:t>
            </a:r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相反，我们把选择权交到你手里。如果你的缓存是高吞吐的，那就无需担心缓存的维护和清理等工作。如果你的 缓存只会偶尔有写操作，而你又不想清理工作阻碍了读操作，那么可以创建自己的维护线程，以固定的时间间隔调用</a:t>
            </a:r>
            <a:r>
              <a:rPr lang="en-US" altLang="zh-CN" dirty="0" err="1"/>
              <a:t>Cache.cleanUp</a:t>
            </a:r>
            <a:r>
              <a:rPr lang="en-US" altLang="zh-CN" dirty="0"/>
              <a:t>()</a:t>
            </a:r>
            <a:r>
              <a:rPr lang="zh-CN" altLang="en-US" dirty="0"/>
              <a:t>。</a:t>
            </a:r>
            <a:r>
              <a:rPr lang="en-US" altLang="zh-CN" dirty="0" err="1"/>
              <a:t>ScheduledExecutorService</a:t>
            </a:r>
            <a:r>
              <a:rPr lang="zh-CN" altLang="en-US" dirty="0"/>
              <a:t>可以帮助你很好地实现这样的定时调度。</a:t>
            </a:r>
          </a:p>
        </p:txBody>
      </p:sp>
    </p:spTree>
    <p:extLst>
      <p:ext uri="{BB962C8B-B14F-4D97-AF65-F5344CB8AC3E}">
        <p14:creationId xmlns:p14="http://schemas.microsoft.com/office/powerpoint/2010/main" val="210415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基本工具 </a:t>
            </a:r>
            <a:br>
              <a:rPr lang="zh-CN" altLang="en-US" dirty="0"/>
            </a:br>
            <a:r>
              <a:rPr lang="en-US" altLang="zh-CN" dirty="0"/>
              <a:t>Basic utilities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让使用</a:t>
            </a:r>
            <a:r>
              <a:rPr lang="en-US" altLang="zh-CN" dirty="0"/>
              <a:t>Java</a:t>
            </a:r>
            <a:r>
              <a:rPr lang="zh-CN" altLang="en-US" dirty="0"/>
              <a:t>语言变得更舒适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2551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刷新</a:t>
            </a:r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4D4701-E5CE-4382-8F1C-CC813B92C02E}"/>
              </a:ext>
            </a:extLst>
          </p:cNvPr>
          <p:cNvSpPr txBox="1"/>
          <p:nvPr/>
        </p:nvSpPr>
        <p:spPr>
          <a:xfrm>
            <a:off x="243311" y="1992639"/>
            <a:ext cx="8409963" cy="1255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在刷新操作进行时，缓存仍然可以向其他线程返回旧值，而不像回收操作，读缓存的线程必须等待新值加载完成。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如果刷新过程抛出异常，缓存将保留旧值，而异常会在记录到日志后被丢弃</a:t>
            </a:r>
            <a:r>
              <a:rPr lang="en-US" altLang="zh-CN" dirty="0"/>
              <a:t>[swallowed]</a:t>
            </a:r>
            <a:r>
              <a:rPr lang="zh-CN" altLang="en-US" dirty="0"/>
              <a:t>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重载</a:t>
            </a:r>
            <a:r>
              <a:rPr lang="en-US" altLang="zh-CN" dirty="0" err="1"/>
              <a:t>CacheLoader.reload</a:t>
            </a:r>
            <a:r>
              <a:rPr lang="en-US" altLang="zh-CN" dirty="0"/>
              <a:t>(K, V)</a:t>
            </a:r>
            <a:r>
              <a:rPr lang="zh-CN" altLang="en-US" dirty="0"/>
              <a:t>可以扩展刷新时的行为，这个方法允许开发者在计算新值时使用旧的值。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AD9C7E1-A019-43AD-8E41-2745C04E4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739" y="2992674"/>
            <a:ext cx="6976065" cy="386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33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函数式风格</a:t>
            </a:r>
            <a:br>
              <a:rPr lang="en-US" altLang="zh-CN" dirty="0"/>
            </a:br>
            <a:r>
              <a:rPr lang="en-US" altLang="zh-CN" dirty="0"/>
              <a:t>Functional idioms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可以显著简化代码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4867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代码比较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CADA97-3699-4BC3-B583-5CF9AB6F8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1" y="1933942"/>
            <a:ext cx="7562850" cy="22574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D54875D-49F4-4A58-87A1-426855F17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11" y="4521247"/>
            <a:ext cx="5838825" cy="12573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6620C21-4F9C-4C55-A249-E3B771FAC6FB}"/>
              </a:ext>
            </a:extLst>
          </p:cNvPr>
          <p:cNvSpPr txBox="1"/>
          <p:nvPr/>
        </p:nvSpPr>
        <p:spPr>
          <a:xfrm>
            <a:off x="243311" y="1677879"/>
            <a:ext cx="1906291" cy="325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函数式编程</a:t>
            </a:r>
            <a:r>
              <a:rPr lang="en-US" altLang="zh-CN" b="1" dirty="0"/>
              <a:t>(1.8</a:t>
            </a:r>
            <a:r>
              <a:rPr lang="zh-CN" altLang="en-US" b="1" dirty="0"/>
              <a:t>以前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2F4EB0-18CF-4880-911B-06B23713DAE1}"/>
              </a:ext>
            </a:extLst>
          </p:cNvPr>
          <p:cNvSpPr txBox="1"/>
          <p:nvPr/>
        </p:nvSpPr>
        <p:spPr>
          <a:xfrm>
            <a:off x="243311" y="4191367"/>
            <a:ext cx="1589103" cy="32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命令式编程</a:t>
            </a:r>
          </a:p>
        </p:txBody>
      </p:sp>
    </p:spTree>
    <p:extLst>
      <p:ext uri="{BB962C8B-B14F-4D97-AF65-F5344CB8AC3E}">
        <p14:creationId xmlns:p14="http://schemas.microsoft.com/office/powerpoint/2010/main" val="646648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操作</a:t>
            </a:r>
            <a:r>
              <a:rPr lang="en-US" altLang="zh-CN" dirty="0"/>
              <a:t>Functions</a:t>
            </a:r>
            <a:r>
              <a:rPr lang="zh-CN" altLang="en-US" dirty="0"/>
              <a:t>和</a:t>
            </a:r>
            <a:r>
              <a:rPr lang="en-US" altLang="zh-CN" dirty="0"/>
              <a:t>Predicates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F4F49DA-40C2-4B93-947E-6251F15AA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5155"/>
            <a:ext cx="9144000" cy="112746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F982947-5986-4E36-960A-97C236198BEA}"/>
              </a:ext>
            </a:extLst>
          </p:cNvPr>
          <p:cNvSpPr txBox="1"/>
          <p:nvPr/>
        </p:nvSpPr>
        <p:spPr>
          <a:xfrm>
            <a:off x="0" y="1750130"/>
            <a:ext cx="1216241" cy="32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Functions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30B82D-41C6-4D12-AB02-34257AED5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15547"/>
            <a:ext cx="9144000" cy="211633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44962DA-CE83-4B9B-AEE1-45D9BD5A8558}"/>
              </a:ext>
            </a:extLst>
          </p:cNvPr>
          <p:cNvSpPr txBox="1"/>
          <p:nvPr/>
        </p:nvSpPr>
        <p:spPr>
          <a:xfrm>
            <a:off x="0" y="3492869"/>
            <a:ext cx="1384916" cy="32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Predicates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49170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断言</a:t>
            </a:r>
            <a:r>
              <a:rPr lang="en-US" altLang="zh-CN" dirty="0"/>
              <a:t>(Predicates)</a:t>
            </a:r>
            <a:r>
              <a:rPr lang="zh-CN" altLang="en-US" dirty="0"/>
              <a:t>应用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D4FD330-8A75-4D6D-ABC0-FF8F6536D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1" y="2362108"/>
            <a:ext cx="7412854" cy="429556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199DC37-63AF-4002-ABFA-55B843715C5F}"/>
              </a:ext>
            </a:extLst>
          </p:cNvPr>
          <p:cNvSpPr txBox="1"/>
          <p:nvPr/>
        </p:nvSpPr>
        <p:spPr>
          <a:xfrm>
            <a:off x="0" y="1804391"/>
            <a:ext cx="7057747" cy="557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*List</a:t>
            </a:r>
            <a:r>
              <a:rPr lang="zh-CN" altLang="en-US" dirty="0"/>
              <a:t>的过滤视图被省略了，因为不能有效地支持类似</a:t>
            </a:r>
            <a:r>
              <a:rPr lang="en-US" altLang="zh-CN" dirty="0"/>
              <a:t>get(int)</a:t>
            </a:r>
            <a:r>
              <a:rPr lang="zh-CN" altLang="en-US" dirty="0"/>
              <a:t>的操作。请改用</a:t>
            </a:r>
            <a:r>
              <a:rPr lang="en-US" altLang="zh-CN" dirty="0" err="1"/>
              <a:t>Lists.newArrayList</a:t>
            </a:r>
            <a:r>
              <a:rPr lang="en-US" altLang="zh-CN" dirty="0"/>
              <a:t>(Collections2.filter(list, predicate))</a:t>
            </a:r>
            <a:r>
              <a:rPr lang="zh-CN" altLang="en-US" dirty="0"/>
              <a:t>做拷贝过滤。</a:t>
            </a:r>
          </a:p>
        </p:txBody>
      </p:sp>
    </p:spTree>
    <p:extLst>
      <p:ext uri="{BB962C8B-B14F-4D97-AF65-F5344CB8AC3E}">
        <p14:creationId xmlns:p14="http://schemas.microsoft.com/office/powerpoint/2010/main" val="3216122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断言</a:t>
            </a:r>
            <a:r>
              <a:rPr lang="en-US" altLang="zh-CN" dirty="0"/>
              <a:t>(Predicates)</a:t>
            </a:r>
            <a:r>
              <a:rPr lang="zh-CN" altLang="en-US" dirty="0"/>
              <a:t>应用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37311F-0E5F-4F21-829F-32C8EDC8D892}"/>
              </a:ext>
            </a:extLst>
          </p:cNvPr>
          <p:cNvSpPr txBox="1"/>
          <p:nvPr/>
        </p:nvSpPr>
        <p:spPr>
          <a:xfrm>
            <a:off x="168675" y="1846555"/>
            <a:ext cx="8131946" cy="3772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过滤集合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返回的式集合视图，并非一个新的集合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HasBoth hasBoth1 =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HasBoth();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HasBoth hasBoth2 =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HasBoth();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Iterable&lt;TypeA&gt; alist = Lists.</a:t>
            </a: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newArrayList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(hasBoth1,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TypeA(), hasBoth2,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TypeA());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Iterable&lt;TypeB&gt; blist = Iterables.</a:t>
            </a: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filter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(alist, TypeB.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(Iterable&lt;</a:t>
            </a:r>
            <a:r>
              <a:rPr lang="zh-CN" altLang="zh-CN" sz="1600" dirty="0">
                <a:solidFill>
                  <a:srgbClr val="20999D"/>
                </a:solidFill>
                <a:latin typeface="Consolas" panose="020B0609020204030204" pitchFamily="49" charset="0"/>
              </a:rPr>
              <a:t>T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&gt;) </a:t>
            </a: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filter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(unfiltered, Predicates.</a:t>
            </a: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instanceOf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(desiredType));</a:t>
            </a:r>
            <a:endParaRPr lang="zh-CN" altLang="zh-CN" sz="2800" dirty="0">
              <a:latin typeface="Arial" panose="020B0604020202020204" pitchFamily="34" charset="0"/>
            </a:endParaRPr>
          </a:p>
          <a:p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Iterator&lt;TypeB&gt; expectedIterator = Arrays.&lt;TypeB&gt;</a:t>
            </a: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asList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(hasBoth1, hasBoth2).iterator();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blist.forEach(b -&gt; </a:t>
            </a: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assertThat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(b).isEqualTo(</a:t>
            </a:r>
            <a:r>
              <a:rPr lang="zh-CN" altLang="zh-CN" sz="1600" dirty="0">
                <a:solidFill>
                  <a:srgbClr val="660E7A"/>
                </a:solidFill>
                <a:latin typeface="Consolas" panose="020B0609020204030204" pitchFamily="49" charset="0"/>
              </a:rPr>
              <a:t>expectedIterator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.next()));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assertThat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(expectedIterator.hasNext()).isFalse();</a:t>
            </a:r>
            <a:endParaRPr lang="zh-CN" altLang="zh-CN" sz="28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2730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断言</a:t>
            </a:r>
            <a:r>
              <a:rPr lang="en-US" altLang="zh-CN" dirty="0"/>
              <a:t>(Predicates)</a:t>
            </a:r>
            <a:r>
              <a:rPr lang="zh-CN" altLang="en-US" dirty="0"/>
              <a:t>应用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37311F-0E5F-4F21-829F-32C8EDC8D892}"/>
              </a:ext>
            </a:extLst>
          </p:cNvPr>
          <p:cNvSpPr txBox="1"/>
          <p:nvPr/>
        </p:nvSpPr>
        <p:spPr>
          <a:xfrm>
            <a:off x="168675" y="1846555"/>
            <a:ext cx="8131946" cy="1063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Guava另外提供了若干用Predicate处理Iterable的工具——通常在</a:t>
            </a:r>
            <a:r>
              <a:rPr lang="zh-CN" altLang="zh-CN" sz="1600" u="sng" dirty="0">
                <a:solidFill>
                  <a:srgbClr val="00A19E"/>
                </a:solidFill>
                <a:latin typeface="Arial Unicode MS"/>
                <a:cs typeface="Arial" panose="020B0604020202020204" pitchFamily="34" charset="0"/>
                <a:hlinkClick r:id="rId2"/>
              </a:rPr>
              <a:t>Iterables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工具类中，或者是</a:t>
            </a:r>
            <a:r>
              <a:rPr lang="zh-CN" altLang="zh-CN" sz="1600" u="sng" dirty="0">
                <a:solidFill>
                  <a:srgbClr val="00A19E"/>
                </a:solidFill>
                <a:latin typeface="Arial Unicode MS"/>
                <a:cs typeface="Arial" panose="020B0604020202020204" pitchFamily="34" charset="0"/>
                <a:hlinkClick r:id="rId3"/>
              </a:rPr>
              <a:t>FluentIterable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的”fluent”（链式调用）方法。</a:t>
            </a:r>
            <a:r>
              <a:rPr lang="zh-CN" altLang="zh-CN" sz="800" dirty="0"/>
              <a:t> </a:t>
            </a:r>
            <a:endParaRPr lang="en-US" altLang="zh-CN" sz="3600" dirty="0">
              <a:latin typeface="Arial" panose="020B0604020202020204" pitchFamily="34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F9CA68-87BF-427D-99FB-7BC068058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94938"/>
            <a:ext cx="9144000" cy="656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00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函数（</a:t>
            </a:r>
            <a:r>
              <a:rPr lang="en-US" altLang="zh-CN" dirty="0"/>
              <a:t> Functions </a:t>
            </a:r>
            <a:r>
              <a:rPr lang="zh-CN" altLang="en-US" dirty="0"/>
              <a:t>）应用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647145E-D816-480E-BE65-CC52D8EE5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9336"/>
            <a:ext cx="9144000" cy="577986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CAE516B-2B0B-44AC-8872-0FBA9E254657}"/>
              </a:ext>
            </a:extLst>
          </p:cNvPr>
          <p:cNvSpPr txBox="1"/>
          <p:nvPr/>
        </p:nvSpPr>
        <p:spPr>
          <a:xfrm>
            <a:off x="243311" y="1864311"/>
            <a:ext cx="8678747" cy="32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转换集合：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53638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函数（</a:t>
            </a:r>
            <a:r>
              <a:rPr lang="en-US" altLang="zh-CN" dirty="0"/>
              <a:t> Functions </a:t>
            </a:r>
            <a:r>
              <a:rPr lang="zh-CN" altLang="en-US" dirty="0"/>
              <a:t>）应用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AE516B-2B0B-44AC-8872-0FBA9E254657}"/>
              </a:ext>
            </a:extLst>
          </p:cNvPr>
          <p:cNvSpPr txBox="1"/>
          <p:nvPr/>
        </p:nvSpPr>
        <p:spPr>
          <a:xfrm>
            <a:off x="243311" y="1864311"/>
            <a:ext cx="8678747" cy="1282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转换集合：</a:t>
            </a:r>
            <a:endParaRPr lang="en-US" altLang="zh-CN" dirty="0"/>
          </a:p>
          <a:p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*Map和</a:t>
            </a:r>
            <a:r>
              <a:rPr lang="zh-CN" altLang="zh-CN" sz="1600" u="sng" dirty="0">
                <a:solidFill>
                  <a:srgbClr val="00A19E"/>
                </a:solidFill>
                <a:latin typeface="Arial Unicode MS"/>
                <a:cs typeface="Arial" panose="020B0604020202020204" pitchFamily="34" charset="0"/>
                <a:hlinkClick r:id="rId2"/>
              </a:rPr>
              <a:t>Multimap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有特殊的方法，其中有个</a:t>
            </a:r>
            <a:r>
              <a:rPr lang="zh-CN" altLang="zh-CN" sz="1600" u="sng" dirty="0">
                <a:solidFill>
                  <a:srgbClr val="00A19E"/>
                </a:solidFill>
                <a:latin typeface="Arial Unicode MS"/>
                <a:cs typeface="Arial" panose="020B0604020202020204" pitchFamily="34" charset="0"/>
                <a:hlinkClick r:id="rId3"/>
              </a:rPr>
              <a:t>EntryTransformer&lt;K, V1, V2&gt;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参数，它可以使用旧的键值来计算，并且用计算结果替换旧值。</a:t>
            </a:r>
            <a:r>
              <a:rPr lang="zh-CN" altLang="zh-CN" sz="800" dirty="0"/>
              <a:t> </a:t>
            </a:r>
            <a:endParaRPr lang="zh-CN" altLang="zh-CN" sz="3600" dirty="0">
              <a:latin typeface="Arial" panose="020B0604020202020204" pitchFamily="34" charset="0"/>
            </a:endParaRPr>
          </a:p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59E66D-712E-4110-9537-D233F5B24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09" y="2772792"/>
            <a:ext cx="88963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1233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组合应用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AE516B-2B0B-44AC-8872-0FBA9E254657}"/>
              </a:ext>
            </a:extLst>
          </p:cNvPr>
          <p:cNvSpPr txBox="1"/>
          <p:nvPr/>
        </p:nvSpPr>
        <p:spPr>
          <a:xfrm>
            <a:off x="243311" y="1864311"/>
            <a:ext cx="8678747" cy="1282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转换集合：</a:t>
            </a:r>
            <a:endParaRPr lang="en-US" altLang="zh-CN" dirty="0"/>
          </a:p>
          <a:p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*Map和</a:t>
            </a:r>
            <a:r>
              <a:rPr lang="zh-CN" altLang="zh-CN" sz="1600" u="sng" dirty="0">
                <a:solidFill>
                  <a:srgbClr val="00A19E"/>
                </a:solidFill>
                <a:latin typeface="Arial Unicode MS"/>
                <a:cs typeface="Arial" panose="020B0604020202020204" pitchFamily="34" charset="0"/>
                <a:hlinkClick r:id="rId2"/>
              </a:rPr>
              <a:t>Multimap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有特殊的方法，其中有个</a:t>
            </a:r>
            <a:r>
              <a:rPr lang="zh-CN" altLang="zh-CN" sz="1600" u="sng" dirty="0">
                <a:solidFill>
                  <a:srgbClr val="00A19E"/>
                </a:solidFill>
                <a:latin typeface="Arial Unicode MS"/>
                <a:cs typeface="Arial" panose="020B0604020202020204" pitchFamily="34" charset="0"/>
                <a:hlinkClick r:id="rId3"/>
              </a:rPr>
              <a:t>EntryTransformer&lt;K, V1, V2&gt;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参数，它可以使用旧的键值来计算，并且用计算结果替换旧值。</a:t>
            </a:r>
            <a:r>
              <a:rPr lang="zh-CN" altLang="zh-CN" sz="800" dirty="0"/>
              <a:t> </a:t>
            </a:r>
            <a:endParaRPr lang="zh-CN" altLang="zh-CN" sz="3600" dirty="0">
              <a:latin typeface="Arial" panose="020B0604020202020204" pitchFamily="34" charset="0"/>
            </a:endParaRPr>
          </a:p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BDE6D86-45FD-4257-9EFA-360EC1F53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11" y="2758061"/>
            <a:ext cx="8900689" cy="262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9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/>
              <a:t>使用和避免</a:t>
            </a:r>
            <a:r>
              <a:rPr lang="en-US" altLang="zh-CN" b="0" dirty="0"/>
              <a:t>null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7A6FE74-EC09-42D2-8370-F10597C70094}"/>
              </a:ext>
            </a:extLst>
          </p:cNvPr>
          <p:cNvSpPr txBox="1"/>
          <p:nvPr/>
        </p:nvSpPr>
        <p:spPr>
          <a:xfrm>
            <a:off x="243311" y="1811045"/>
            <a:ext cx="2384479" cy="3855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Guava</a:t>
            </a:r>
            <a:r>
              <a:rPr lang="zh-CN" altLang="en-US" dirty="0"/>
              <a:t>用</a:t>
            </a:r>
            <a:r>
              <a:rPr lang="en-US" altLang="zh-CN" dirty="0"/>
              <a:t>Optional&lt;T&gt;</a:t>
            </a:r>
            <a:r>
              <a:rPr lang="zh-CN" altLang="en-US" dirty="0"/>
              <a:t>表示可能为</a:t>
            </a:r>
            <a:r>
              <a:rPr lang="en-US" altLang="zh-CN" dirty="0"/>
              <a:t>null</a:t>
            </a:r>
            <a:r>
              <a:rPr lang="zh-CN" altLang="en-US" dirty="0"/>
              <a:t>的</a:t>
            </a:r>
            <a:r>
              <a:rPr lang="en-US" altLang="zh-CN" dirty="0"/>
              <a:t>T</a:t>
            </a:r>
            <a:r>
              <a:rPr lang="zh-CN" altLang="en-US" dirty="0"/>
              <a:t>类型引用。一个</a:t>
            </a:r>
            <a:r>
              <a:rPr lang="en-US" altLang="zh-CN" dirty="0"/>
              <a:t>Optional</a:t>
            </a:r>
            <a:r>
              <a:rPr lang="zh-CN" altLang="en-US" dirty="0"/>
              <a:t>实例可能包含非</a:t>
            </a:r>
            <a:r>
              <a:rPr lang="en-US" altLang="zh-CN" dirty="0"/>
              <a:t>null</a:t>
            </a:r>
            <a:r>
              <a:rPr lang="zh-CN" altLang="en-US" dirty="0"/>
              <a:t>的引用（我们称之为引用存在），也可能什么也不包括（称之为引用缺失）。它从不说包含的是</a:t>
            </a:r>
            <a:r>
              <a:rPr lang="en-US" altLang="zh-CN" dirty="0"/>
              <a:t>null</a:t>
            </a:r>
            <a:r>
              <a:rPr lang="zh-CN" altLang="en-US" dirty="0"/>
              <a:t>值，而是用存在或缺失来表示。但</a:t>
            </a:r>
            <a:r>
              <a:rPr lang="en-US" altLang="zh-CN" dirty="0"/>
              <a:t>Optional</a:t>
            </a:r>
            <a:r>
              <a:rPr lang="zh-CN" altLang="en-US" dirty="0"/>
              <a:t>从不会包含</a:t>
            </a:r>
            <a:r>
              <a:rPr lang="en-US" altLang="zh-CN" dirty="0"/>
              <a:t>null</a:t>
            </a:r>
            <a:r>
              <a:rPr lang="zh-CN" altLang="en-US" dirty="0"/>
              <a:t>值引用。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例子：</a:t>
            </a:r>
            <a:r>
              <a:rPr lang="zh-CN" altLang="zh-CN" sz="1600" dirty="0">
                <a:solidFill>
                  <a:srgbClr val="A9B7C6"/>
                </a:solidFill>
                <a:latin typeface="Consolas" panose="020B0609020204030204" pitchFamily="49" charset="0"/>
              </a:rPr>
              <a:t> Optional.</a:t>
            </a:r>
            <a:r>
              <a:rPr lang="zh-CN" altLang="zh-CN" sz="1600" i="1" dirty="0">
                <a:solidFill>
                  <a:srgbClr val="A9B7C6"/>
                </a:solidFill>
                <a:latin typeface="Consolas" panose="020B0609020204030204" pitchFamily="49" charset="0"/>
              </a:rPr>
              <a:t>fromNullable</a:t>
            </a:r>
            <a:r>
              <a:rPr lang="zh-CN" altLang="zh-CN" sz="1600" dirty="0">
                <a:solidFill>
                  <a:srgbClr val="A9B7C6"/>
                </a:solidFill>
                <a:latin typeface="Consolas" panose="020B0609020204030204" pitchFamily="49" charset="0"/>
              </a:rPr>
              <a:t>(a).or(b)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1D35228-BD04-4FBB-8433-47848EC21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94" y="1882067"/>
            <a:ext cx="6332273" cy="399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734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组合应用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AE516B-2B0B-44AC-8872-0FBA9E254657}"/>
              </a:ext>
            </a:extLst>
          </p:cNvPr>
          <p:cNvSpPr txBox="1"/>
          <p:nvPr/>
        </p:nvSpPr>
        <p:spPr>
          <a:xfrm>
            <a:off x="243311" y="1864311"/>
            <a:ext cx="8678747" cy="1282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转换集合：</a:t>
            </a:r>
            <a:endParaRPr lang="en-US" altLang="zh-CN" dirty="0"/>
          </a:p>
          <a:p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*Map和</a:t>
            </a:r>
            <a:r>
              <a:rPr lang="zh-CN" altLang="zh-CN" sz="1600" u="sng" dirty="0">
                <a:solidFill>
                  <a:srgbClr val="00A19E"/>
                </a:solidFill>
                <a:latin typeface="Arial Unicode MS"/>
                <a:cs typeface="Arial" panose="020B0604020202020204" pitchFamily="34" charset="0"/>
                <a:hlinkClick r:id="rId2"/>
              </a:rPr>
              <a:t>Multimap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有特殊的方法，其中有个</a:t>
            </a:r>
            <a:r>
              <a:rPr lang="zh-CN" altLang="zh-CN" sz="1600" u="sng" dirty="0">
                <a:solidFill>
                  <a:srgbClr val="00A19E"/>
                </a:solidFill>
                <a:latin typeface="Arial Unicode MS"/>
                <a:cs typeface="Arial" panose="020B0604020202020204" pitchFamily="34" charset="0"/>
                <a:hlinkClick r:id="rId3"/>
              </a:rPr>
              <a:t>EntryTransformer&lt;K, V1, V2&gt;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参数，它可以使用旧的键值来计算，并且用计算结果替换旧值。</a:t>
            </a:r>
            <a:r>
              <a:rPr lang="zh-CN" altLang="zh-CN" sz="800" dirty="0"/>
              <a:t> </a:t>
            </a:r>
            <a:endParaRPr lang="zh-CN" altLang="zh-CN" sz="3600" dirty="0">
              <a:latin typeface="Arial" panose="020B0604020202020204" pitchFamily="34" charset="0"/>
            </a:endParaRPr>
          </a:p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BDE6D86-45FD-4257-9EFA-360EC1F53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11" y="2758061"/>
            <a:ext cx="8900689" cy="262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1383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异步支持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AE516B-2B0B-44AC-8872-0FBA9E254657}"/>
              </a:ext>
            </a:extLst>
          </p:cNvPr>
          <p:cNvSpPr txBox="1"/>
          <p:nvPr/>
        </p:nvSpPr>
        <p:spPr>
          <a:xfrm>
            <a:off x="243311" y="1864311"/>
            <a:ext cx="8678747" cy="1309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6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ListenableFuture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API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支持转换</a:t>
            </a:r>
            <a:r>
              <a:rPr lang="en-US" altLang="zh-CN" sz="16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ListenableFuture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Futures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也提供了接受</a:t>
            </a:r>
            <a:r>
              <a:rPr lang="en-US" altLang="zh-CN" sz="16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AsyncFunction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参数的方法。</a:t>
            </a:r>
            <a:r>
              <a:rPr lang="en-US" altLang="zh-CN" sz="16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AsyncFunction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是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的变种，它允许异步计算值。</a:t>
            </a:r>
            <a:r>
              <a:rPr lang="zh-CN" altLang="en-US" dirty="0"/>
              <a:t>转换集合：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05BA34B-BEAD-4776-8366-B95DD372F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0414"/>
            <a:ext cx="9144000" cy="208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2126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并发</a:t>
            </a:r>
            <a:br>
              <a:rPr lang="en-US" altLang="zh-CN" dirty="0"/>
            </a:br>
            <a:r>
              <a:rPr lang="en-US" altLang="zh-CN" dirty="0"/>
              <a:t>Concurrency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强大而简单的抽象，让编写正确的并发代码更简单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9388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接口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AE516B-2B0B-44AC-8872-0FBA9E254657}"/>
              </a:ext>
            </a:extLst>
          </p:cNvPr>
          <p:cNvSpPr txBox="1"/>
          <p:nvPr/>
        </p:nvSpPr>
        <p:spPr>
          <a:xfrm>
            <a:off x="243311" y="1864311"/>
            <a:ext cx="8678747" cy="3525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强烈地建议你在代码中多使用</a:t>
            </a:r>
            <a:r>
              <a:rPr lang="en-US" altLang="zh-CN" sz="16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ListenableFuture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来代替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JDK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 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Future, 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因为 </a:t>
            </a:r>
          </a:p>
          <a:p>
            <a:endParaRPr lang="zh-CN" altLang="en-US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大多数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Futures 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方法中需要它，它继承了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转到</a:t>
            </a:r>
            <a:r>
              <a:rPr lang="en-US" altLang="zh-CN" sz="16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ListenableFuture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编程比较容易。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Guava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提供的通用公共类封装了公共的操作方方法，不需要提供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16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ListenableFuture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的扩展方法。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传统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JDK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中的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通过异步的方式计算返回结果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在多线程运算中可能或者可能在没有结束返回结果，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是运行中的多线程的一个引用句柄，确保在服务执行返回一个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ListenableFuture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可以允许你注册回调方法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(callbacks)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，在运算（多线程执行）完成的时候进行调用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 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或者在运算（多线程执行）完成后立即执行。这样简单的改进，使得可以明显的支持更多的操作，这样的功能在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JDK concurrent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中的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是不支持的 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02153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0" dirty="0" err="1"/>
              <a:t>ListenableFuture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C21D2A-A118-4452-BF6B-535DA7CDB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68" y="2259734"/>
            <a:ext cx="4076700" cy="3724275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63CD583-C722-440C-A9F8-0901D73D227A}"/>
              </a:ext>
            </a:extLst>
          </p:cNvPr>
          <p:cNvSpPr txBox="1"/>
          <p:nvPr/>
        </p:nvSpPr>
        <p:spPr>
          <a:xfrm>
            <a:off x="308867" y="1851000"/>
            <a:ext cx="8195939" cy="817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u="sng" dirty="0">
                <a:solidFill>
                  <a:srgbClr val="00A19E"/>
                </a:solidFill>
                <a:latin typeface="Arial Unicode MS" panose="020B0604020202020204"/>
                <a:cs typeface="Arial" panose="020B0604020202020204" pitchFamily="34" charset="0"/>
                <a:hlinkClick r:id="rId3"/>
              </a:rPr>
              <a:t>addListener(Runnable, Executor)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该方法会在多线程运算完的时候，指定的Runnable参数传入的对象会被指定的Executor执行</a:t>
            </a:r>
            <a:r>
              <a:rPr lang="zh-CN" altLang="zh-CN" sz="800" dirty="0"/>
              <a:t> </a:t>
            </a:r>
            <a:endParaRPr lang="zh-CN" altLang="zh-CN" sz="36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C4F4BF2-2814-45C8-BA87-D2D4EB79F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1733" y="2915405"/>
            <a:ext cx="49149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223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0" dirty="0" err="1"/>
              <a:t>ListenableFuture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C21D2A-A118-4452-BF6B-535DA7CDB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68" y="2259734"/>
            <a:ext cx="4076700" cy="3724275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63CD583-C722-440C-A9F8-0901D73D227A}"/>
              </a:ext>
            </a:extLst>
          </p:cNvPr>
          <p:cNvSpPr txBox="1"/>
          <p:nvPr/>
        </p:nvSpPr>
        <p:spPr>
          <a:xfrm>
            <a:off x="308867" y="1851000"/>
            <a:ext cx="8195939" cy="817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u="sng" dirty="0">
                <a:solidFill>
                  <a:srgbClr val="00A19E"/>
                </a:solidFill>
                <a:latin typeface="Arial Unicode MS" panose="020B0604020202020204"/>
                <a:cs typeface="Arial" panose="020B0604020202020204" pitchFamily="34" charset="0"/>
                <a:hlinkClick r:id="rId3"/>
              </a:rPr>
              <a:t>addListener(Runnable, Executor)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该方法会在多线程运算完的时候，指定的Runnable参数传入的对象会被指定的Executor执行</a:t>
            </a:r>
            <a:r>
              <a:rPr lang="zh-CN" altLang="zh-CN" sz="800" dirty="0"/>
              <a:t> </a:t>
            </a:r>
            <a:endParaRPr lang="zh-CN" altLang="zh-CN" sz="36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C4F4BF2-2814-45C8-BA87-D2D4EB79F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1733" y="2915405"/>
            <a:ext cx="49149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669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添加回调（</a:t>
            </a:r>
            <a:r>
              <a:rPr lang="en-US" altLang="zh-CN" dirty="0"/>
              <a:t>Callbacks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C97862-92F1-4C9E-8AF0-6453876EF697}"/>
              </a:ext>
            </a:extLst>
          </p:cNvPr>
          <p:cNvSpPr txBox="1"/>
          <p:nvPr/>
        </p:nvSpPr>
        <p:spPr>
          <a:xfrm>
            <a:off x="88776" y="1643675"/>
            <a:ext cx="6653040" cy="1255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onSuccess</a:t>
            </a:r>
            <a:r>
              <a:rPr lang="en-US" altLang="zh-CN" dirty="0"/>
              <a:t>(V),</a:t>
            </a:r>
            <a:r>
              <a:rPr lang="zh-CN" altLang="en-US" dirty="0"/>
              <a:t>在</a:t>
            </a:r>
            <a:r>
              <a:rPr lang="en-US" altLang="zh-CN" dirty="0"/>
              <a:t>Future</a:t>
            </a:r>
            <a:r>
              <a:rPr lang="zh-CN" altLang="en-US" dirty="0"/>
              <a:t>成功的时候执行，根据</a:t>
            </a:r>
            <a:r>
              <a:rPr lang="en-US" altLang="zh-CN" dirty="0"/>
              <a:t>Future</a:t>
            </a:r>
            <a:r>
              <a:rPr lang="zh-CN" altLang="en-US" dirty="0"/>
              <a:t>结果来判断。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onFailure</a:t>
            </a:r>
            <a:r>
              <a:rPr lang="en-US" altLang="zh-CN" dirty="0"/>
              <a:t>(Throwable), </a:t>
            </a:r>
            <a:r>
              <a:rPr lang="zh-CN" altLang="en-US" dirty="0"/>
              <a:t>在</a:t>
            </a:r>
            <a:r>
              <a:rPr lang="en-US" altLang="zh-CN" dirty="0"/>
              <a:t>Future</a:t>
            </a:r>
            <a:r>
              <a:rPr lang="zh-CN" altLang="en-US" dirty="0"/>
              <a:t>失败的时候执行，根据</a:t>
            </a:r>
            <a:r>
              <a:rPr lang="en-US" altLang="zh-CN" dirty="0"/>
              <a:t>Future</a:t>
            </a:r>
            <a:r>
              <a:rPr lang="zh-CN" altLang="en-US" dirty="0"/>
              <a:t>结果来判断。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B18DDEE-A144-4C72-9BAE-2DD9C02AFF02}"/>
              </a:ext>
            </a:extLst>
          </p:cNvPr>
          <p:cNvSpPr txBox="1"/>
          <p:nvPr/>
        </p:nvSpPr>
        <p:spPr>
          <a:xfrm>
            <a:off x="426128" y="2498850"/>
            <a:ext cx="7119891" cy="401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SettableFuture&lt;String&gt; f = SettableFuture.</a:t>
            </a: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create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FutureCallback&lt;String&gt; callback =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FutureCallback&lt;String&gt;() {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boolean </a:t>
            </a:r>
            <a:r>
              <a:rPr lang="zh-CN" altLang="zh-CN" sz="1600" b="1" dirty="0">
                <a:solidFill>
                  <a:srgbClr val="660E7A"/>
                </a:solidFill>
                <a:latin typeface="Consolas" panose="020B0609020204030204" pitchFamily="49" charset="0"/>
              </a:rPr>
              <a:t>called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false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zh-CN" altLang="zh-CN" sz="1600" dirty="0">
                <a:solidFill>
                  <a:srgbClr val="808000"/>
                </a:solidFill>
                <a:latin typeface="Consolas" panose="020B0609020204030204" pitchFamily="49" charset="0"/>
              </a:rPr>
              <a:t>@Override</a:t>
            </a:r>
            <a:br>
              <a:rPr lang="zh-CN" altLang="zh-CN" sz="1600" dirty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808000"/>
                </a:solidFill>
                <a:latin typeface="Consolas" panose="020B0609020204030204" pitchFamily="49" charset="0"/>
              </a:rPr>
              <a:t>     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onSuccess(String result) {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fail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"Was not expecting onSuccess() to be called."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zh-CN" altLang="zh-CN" sz="1600" dirty="0">
                <a:solidFill>
                  <a:srgbClr val="808000"/>
                </a:solidFill>
                <a:latin typeface="Consolas" panose="020B0609020204030204" pitchFamily="49" charset="0"/>
              </a:rPr>
              <a:t>@Override</a:t>
            </a:r>
            <a:br>
              <a:rPr lang="zh-CN" altLang="zh-CN" sz="1600" dirty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808000"/>
                </a:solidFill>
                <a:latin typeface="Consolas" panose="020B0609020204030204" pitchFamily="49" charset="0"/>
              </a:rPr>
              <a:t>     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synchronized void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onFailure(Throwable t) {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assertFalse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600" b="1" dirty="0">
                <a:solidFill>
                  <a:srgbClr val="660E7A"/>
                </a:solidFill>
                <a:latin typeface="Consolas" panose="020B0609020204030204" pitchFamily="49" charset="0"/>
              </a:rPr>
              <a:t>called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zh-CN" altLang="zh-CN" sz="1600" b="1" dirty="0">
                <a:solidFill>
                  <a:srgbClr val="660E7A"/>
                </a:solidFill>
                <a:latin typeface="Consolas" panose="020B0609020204030204" pitchFamily="49" charset="0"/>
              </a:rPr>
              <a:t>called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true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addCallback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(f, callback, </a:t>
            </a: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directExecutor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f.cancel(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true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CN" altLang="zh-CN" sz="28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0352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ListenableFuture</a:t>
            </a:r>
            <a:r>
              <a:rPr lang="zh-CN" altLang="en-US" dirty="0"/>
              <a:t>的创建</a:t>
            </a:r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1858B2-07B6-4B49-9F84-3DC5EC17AC2A}"/>
              </a:ext>
            </a:extLst>
          </p:cNvPr>
          <p:cNvSpPr txBox="1"/>
          <p:nvPr/>
        </p:nvSpPr>
        <p:spPr>
          <a:xfrm>
            <a:off x="243311" y="1914075"/>
            <a:ext cx="65428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6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ListeningExecutorService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接口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该接口返回 </a:t>
            </a:r>
            <a:r>
              <a:rPr lang="en-US" altLang="zh-CN" sz="16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ListenableFuture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而相应的 </a:t>
            </a:r>
            <a:r>
              <a:rPr lang="en-US" altLang="zh-CN" sz="16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ExecutorService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返回普通的 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1A7BF15-3B61-4A41-ACC0-BF64E8BBD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78" y="2644080"/>
            <a:ext cx="5837708" cy="13144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4351C37-A071-4652-89BF-1209DAE0C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23" y="4029537"/>
            <a:ext cx="78962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5749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ListenableFuture</a:t>
            </a:r>
            <a:r>
              <a:rPr lang="zh-CN" altLang="en-US" dirty="0"/>
              <a:t>的创建</a:t>
            </a:r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2787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</a:pP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另外, 假如你是从 </a:t>
            </a:r>
            <a:r>
              <a:rPr lang="zh-CN" altLang="zh-CN" sz="1600" u="sng" dirty="0">
                <a:solidFill>
                  <a:srgbClr val="00A19E"/>
                </a:solidFill>
                <a:latin typeface="Arial Unicode MS"/>
                <a:cs typeface="Arial" panose="020B0604020202020204" pitchFamily="34" charset="0"/>
                <a:hlinkClick r:id="rId2"/>
              </a:rPr>
              <a:t>FutureTask</a:t>
            </a:r>
            <a:r>
              <a:rPr lang="zh-CN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转换而来的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Guava 提供</a:t>
            </a:r>
            <a:r>
              <a:rPr lang="zh-CN" altLang="zh-CN" sz="1600" u="sng" dirty="0">
                <a:solidFill>
                  <a:srgbClr val="00A19E"/>
                </a:solidFill>
                <a:latin typeface="Arial Unicode MS"/>
                <a:cs typeface="Arial" panose="020B0604020202020204" pitchFamily="34" charset="0"/>
                <a:hlinkClick r:id="rId3"/>
              </a:rPr>
              <a:t>ListenableFutureTask.create(Callable&lt;V&gt;)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和</a:t>
            </a:r>
            <a:r>
              <a:rPr lang="zh-CN" altLang="zh-CN" sz="1600" u="sng" dirty="0">
                <a:solidFill>
                  <a:srgbClr val="00A19E"/>
                </a:solidFill>
                <a:latin typeface="Arial Unicode MS"/>
                <a:cs typeface="Arial" panose="020B0604020202020204" pitchFamily="34" charset="0"/>
                <a:hlinkClick r:id="rId4"/>
              </a:rPr>
              <a:t>ListenableFutureTask.create(Runnable, V)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和 JDK不同的是, </a:t>
            </a:r>
            <a:r>
              <a:rPr lang="zh-CN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ListenableFutureTask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不能随意被继承（译者注：ListenableFutureTask中的done方法实现了调用listener的操作）。</a:t>
            </a:r>
            <a:endParaRPr lang="en-US" altLang="zh-CN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</a:pPr>
            <a:endParaRPr lang="en-US" altLang="zh-CN" sz="800" dirty="0"/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</a:pP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假如你喜欢抽象的方式来设置future的值，而不是想实现接口中的方法，可以考虑继承抽象类</a:t>
            </a:r>
            <a:r>
              <a:rPr lang="zh-CN" altLang="zh-CN" sz="1600" u="sng" dirty="0">
                <a:solidFill>
                  <a:srgbClr val="00A19E"/>
                </a:solidFill>
                <a:latin typeface="Arial Unicode MS"/>
                <a:cs typeface="Arial" panose="020B0604020202020204" pitchFamily="34" charset="0"/>
                <a:hlinkClick r:id="rId5"/>
              </a:rPr>
              <a:t>AbstractFuture&lt;V&gt;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或者直接使用 </a:t>
            </a:r>
            <a:r>
              <a:rPr lang="zh-CN" altLang="zh-CN" sz="1600" u="sng" dirty="0">
                <a:solidFill>
                  <a:srgbClr val="00A19E"/>
                </a:solidFill>
                <a:latin typeface="Arial Unicode MS"/>
                <a:cs typeface="Arial" panose="020B0604020202020204" pitchFamily="34" charset="0"/>
                <a:hlinkClick r:id="rId6"/>
              </a:rPr>
              <a:t>SettableFuture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。</a:t>
            </a:r>
            <a:endParaRPr lang="en-US" altLang="zh-CN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</a:pPr>
            <a:endParaRPr lang="en-US" altLang="zh-CN" sz="800" dirty="0"/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</a:pPr>
            <a:r>
              <a:rPr lang="zh-CN" altLang="zh-CN" sz="1600" dirty="0">
                <a:solidFill>
                  <a:srgbClr val="666666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假如你必须将其他API提供的</a:t>
            </a:r>
            <a:r>
              <a:rPr lang="zh-CN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Future转换成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zh-CN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ListenableFuture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，你没有别的方法只能采用硬编码的方式</a:t>
            </a:r>
            <a:r>
              <a:rPr lang="zh-CN" altLang="zh-CN" sz="1600" u="sng" dirty="0">
                <a:solidFill>
                  <a:srgbClr val="00A19E"/>
                </a:solidFill>
                <a:latin typeface="Arial Unicode MS"/>
                <a:cs typeface="Arial" panose="020B0604020202020204" pitchFamily="34" charset="0"/>
                <a:hlinkClick r:id="rId7"/>
              </a:rPr>
              <a:t>JdkFutureAdapters.listenInPoolThread(Future)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来将 </a:t>
            </a:r>
            <a:r>
              <a:rPr lang="zh-CN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Future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转换成 </a:t>
            </a:r>
            <a:r>
              <a:rPr lang="zh-CN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ListenableFuture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。尽可能地采用修改原生的代码返回 </a:t>
            </a:r>
            <a:r>
              <a:rPr lang="zh-CN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ListenableFuture会更好一些。</a:t>
            </a:r>
            <a:endParaRPr lang="zh-CN" altLang="zh-CN" sz="36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12887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Application</a:t>
            </a:r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E7C409A-9400-488E-AF29-B623EFCEA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136568"/>
              </p:ext>
            </p:extLst>
          </p:nvPr>
        </p:nvGraphicFramePr>
        <p:xfrm>
          <a:off x="8878" y="1740642"/>
          <a:ext cx="9135122" cy="6495850"/>
        </p:xfrm>
        <a:graphic>
          <a:graphicData uri="http://schemas.openxmlformats.org/drawingml/2006/table">
            <a:tbl>
              <a:tblPr/>
              <a:tblGrid>
                <a:gridCol w="2976531">
                  <a:extLst>
                    <a:ext uri="{9D8B030D-6E8A-4147-A177-3AD203B41FA5}">
                      <a16:colId xmlns:a16="http://schemas.microsoft.com/office/drawing/2014/main" val="2397335513"/>
                    </a:ext>
                  </a:extLst>
                </a:gridCol>
                <a:gridCol w="2963482">
                  <a:extLst>
                    <a:ext uri="{9D8B030D-6E8A-4147-A177-3AD203B41FA5}">
                      <a16:colId xmlns:a16="http://schemas.microsoft.com/office/drawing/2014/main" val="539061975"/>
                    </a:ext>
                  </a:extLst>
                </a:gridCol>
                <a:gridCol w="3195109">
                  <a:extLst>
                    <a:ext uri="{9D8B030D-6E8A-4147-A177-3AD203B41FA5}">
                      <a16:colId xmlns:a16="http://schemas.microsoft.com/office/drawing/2014/main" val="3334065542"/>
                    </a:ext>
                  </a:extLst>
                </a:gridCol>
              </a:tblGrid>
              <a:tr h="277691">
                <a:tc>
                  <a:txBody>
                    <a:bodyPr/>
                    <a:lstStyle/>
                    <a:p>
                      <a:r>
                        <a:rPr lang="zh-CN" alt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方法</a:t>
                      </a: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描述</a:t>
                      </a: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参考</a:t>
                      </a: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915208"/>
                  </a:ext>
                </a:extLst>
              </a:tr>
              <a:tr h="1186388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transform(</a:t>
                      </a:r>
                      <a:r>
                        <a:rPr lang="en-US" sz="1600" kern="1200" dirty="0" err="1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ListenableFuture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&lt;A&gt;, </a:t>
                      </a:r>
                      <a:r>
                        <a:rPr lang="en-US" sz="1600" kern="1200" dirty="0" err="1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AsyncFunction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&lt;A, B&gt;, Executor)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返回一个新的</a:t>
                      </a:r>
                      <a:r>
                        <a:rPr lang="en-US" sz="1600" kern="1200" dirty="0" err="1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ListenableFuture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，</a:t>
                      </a:r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该</a:t>
                      </a:r>
                      <a:r>
                        <a:rPr lang="en-US" sz="1600" kern="1200" dirty="0" err="1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ListenableFuture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返回的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result</a:t>
                      </a:r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是由传入的</a:t>
                      </a:r>
                      <a:r>
                        <a:rPr lang="en-US" sz="1600" kern="1200" dirty="0" err="1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AsyncFunction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参数指派到传入的 </a:t>
                      </a:r>
                      <a:r>
                        <a:rPr lang="en-US" sz="1600" kern="1200" dirty="0" err="1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ListenableFuture</a:t>
                      </a:r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中</a:t>
                      </a:r>
                      <a:r>
                        <a:rPr lang="en-US" altLang="zh-CN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transform(ListenableFuture&lt;A&gt;, AsyncFunction&lt;A, B&gt;)</a:t>
                      </a:r>
                      <a:endParaRPr lang="en-US" sz="1600" kern="1200">
                        <a:solidFill>
                          <a:srgbClr val="666666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2363170"/>
                  </a:ext>
                </a:extLst>
              </a:tr>
              <a:tr h="1004649"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transform(ListenableFuture&lt;A&gt;, Function&lt;A, B&gt;, Executor)</a:t>
                      </a:r>
                      <a:endParaRPr lang="en-US" sz="1600" kern="1200">
                        <a:solidFill>
                          <a:srgbClr val="666666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返回一个新的</a:t>
                      </a:r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ListenableFuture ，</a:t>
                      </a:r>
                      <a:r>
                        <a:rPr lang="zh-CN" alt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该</a:t>
                      </a:r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ListenableFuture </a:t>
                      </a:r>
                      <a:r>
                        <a:rPr lang="zh-CN" alt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返回的</a:t>
                      </a:r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result</a:t>
                      </a:r>
                      <a:r>
                        <a:rPr lang="zh-CN" alt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是由传入的</a:t>
                      </a:r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Function </a:t>
                      </a:r>
                      <a:r>
                        <a:rPr lang="zh-CN" alt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参数指派到传入的 </a:t>
                      </a:r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ListenableFuture</a:t>
                      </a:r>
                      <a:r>
                        <a:rPr lang="zh-CN" alt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中</a:t>
                      </a:r>
                      <a:r>
                        <a:rPr lang="en-US" altLang="zh-CN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transform(</a:t>
                      </a:r>
                      <a:r>
                        <a:rPr lang="en-US" sz="1600" kern="1200" dirty="0" err="1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ListenableFuture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&lt;A&gt;, Function&lt;A, B&gt;)</a:t>
                      </a:r>
                      <a:endParaRPr lang="en-US" sz="1600" kern="1200" dirty="0">
                        <a:solidFill>
                          <a:srgbClr val="666666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319051"/>
                  </a:ext>
                </a:extLst>
              </a:tr>
              <a:tr h="1368128">
                <a:tc>
                  <a:txBody>
                    <a:bodyPr/>
                    <a:lstStyle/>
                    <a:p>
                      <a:r>
                        <a:rPr lang="en-US" sz="1600" kern="1200" dirty="0" err="1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allAsList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</a:t>
                      </a:r>
                      <a:r>
                        <a:rPr lang="en-US" sz="1600" kern="1200" dirty="0" err="1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Iterable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&lt;</a:t>
                      </a:r>
                      <a:r>
                        <a:rPr lang="en-US" sz="1600" kern="1200" dirty="0" err="1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ListenableFuture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&lt;V&gt;&gt;)</a:t>
                      </a:r>
                      <a:endParaRPr lang="en-US" sz="1600" kern="1200" dirty="0">
                        <a:solidFill>
                          <a:srgbClr val="666666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返回一个</a:t>
                      </a:r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ListenableFuture ，</a:t>
                      </a:r>
                      <a:r>
                        <a:rPr lang="zh-CN" alt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该</a:t>
                      </a:r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ListenableFuture </a:t>
                      </a:r>
                      <a:r>
                        <a:rPr lang="zh-CN" alt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返回的</a:t>
                      </a:r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result</a:t>
                      </a:r>
                      <a:r>
                        <a:rPr lang="zh-CN" alt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是一个</a:t>
                      </a:r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List，List</a:t>
                      </a:r>
                      <a:r>
                        <a:rPr lang="zh-CN" alt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中的值是每个</a:t>
                      </a:r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ListenableFuture</a:t>
                      </a:r>
                      <a:r>
                        <a:rPr lang="zh-CN" alt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的返回值，假如传入的其中之一</a:t>
                      </a:r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fails</a:t>
                      </a:r>
                      <a:r>
                        <a:rPr lang="zh-CN" alt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或者</a:t>
                      </a:r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cancel，</a:t>
                      </a:r>
                      <a:r>
                        <a:rPr lang="zh-CN" alt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这个</a:t>
                      </a:r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Future fails </a:t>
                      </a:r>
                      <a:r>
                        <a:rPr lang="zh-CN" alt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或者</a:t>
                      </a:r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canceled</a:t>
                      </a: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allAsList(ListenableFuture&lt;V&gt;...)</a:t>
                      </a:r>
                      <a:endParaRPr lang="en-US" sz="1600" kern="1200">
                        <a:solidFill>
                          <a:srgbClr val="666666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150201"/>
                  </a:ext>
                </a:extLst>
              </a:tr>
              <a:tr h="1004649"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successfulAsList(Iterable&lt;ListenableFuture&lt;V&gt;&gt;)</a:t>
                      </a:r>
                      <a:endParaRPr lang="en-US" sz="1600" kern="1200">
                        <a:solidFill>
                          <a:srgbClr val="666666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返回一个</a:t>
                      </a:r>
                      <a:r>
                        <a:rPr lang="en-US" sz="1600" kern="1200" dirty="0" err="1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ListenableFuture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，</a:t>
                      </a:r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该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Future</a:t>
                      </a:r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的结果包含所有成功的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Future，</a:t>
                      </a:r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按照原来的顺序，当其中之一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Failed</a:t>
                      </a:r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或者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cancel，</a:t>
                      </a:r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则用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null</a:t>
                      </a:r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替代</a:t>
                      </a: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successfulAsList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</a:t>
                      </a:r>
                      <a:r>
                        <a:rPr lang="en-US" sz="1600" kern="1200" dirty="0" err="1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ListenableFuture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&lt;V&gt;...)</a:t>
                      </a:r>
                      <a:endParaRPr lang="en-US" sz="1600" kern="1200" dirty="0">
                        <a:solidFill>
                          <a:srgbClr val="666666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613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014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/>
              <a:t>前置条件</a:t>
            </a:r>
            <a:r>
              <a:rPr lang="en-US" altLang="zh-CN" b="0" dirty="0"/>
              <a:t>(</a:t>
            </a:r>
            <a:r>
              <a:rPr lang="zh-CN" altLang="zh-CN" b="0" i="1" dirty="0">
                <a:solidFill>
                  <a:srgbClr val="629755"/>
                </a:solidFill>
                <a:latin typeface="Consolas" panose="020B0609020204030204" pitchFamily="49" charset="0"/>
              </a:rPr>
              <a:t>Preconditions</a:t>
            </a:r>
            <a:r>
              <a:rPr lang="en-US" altLang="zh-CN" b="0" dirty="0"/>
              <a:t>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942831-FE3E-4885-8167-2D2840B176FB}"/>
              </a:ext>
            </a:extLst>
          </p:cNvPr>
          <p:cNvSpPr txBox="1"/>
          <p:nvPr/>
        </p:nvSpPr>
        <p:spPr>
          <a:xfrm>
            <a:off x="407253" y="1874904"/>
            <a:ext cx="8368447" cy="2429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Guava</a:t>
            </a:r>
            <a:r>
              <a:rPr lang="zh-CN" altLang="en-US" dirty="0"/>
              <a:t>在</a:t>
            </a:r>
            <a:r>
              <a:rPr lang="en-US" altLang="zh-CN" dirty="0"/>
              <a:t>Preconditions</a:t>
            </a:r>
            <a:r>
              <a:rPr lang="zh-CN" altLang="en-US" dirty="0"/>
              <a:t>类中提供了若干前置条件判断的实用方法，每个方法都有三个变种：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没有额外参数：抛出的异常中没有错误消息；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有一个</a:t>
            </a:r>
            <a:r>
              <a:rPr lang="en-US" altLang="zh-CN" dirty="0"/>
              <a:t>Object</a:t>
            </a:r>
            <a:r>
              <a:rPr lang="zh-CN" altLang="en-US" dirty="0"/>
              <a:t>对象作为额外参数：抛出的异常使用</a:t>
            </a:r>
            <a:r>
              <a:rPr lang="en-US" altLang="zh-CN" dirty="0" err="1"/>
              <a:t>Object.toString</a:t>
            </a:r>
            <a:r>
              <a:rPr lang="en-US" altLang="zh-CN" dirty="0"/>
              <a:t>() </a:t>
            </a:r>
            <a:r>
              <a:rPr lang="zh-CN" altLang="en-US" dirty="0"/>
              <a:t>作为错误消息；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有一个</a:t>
            </a:r>
            <a:r>
              <a:rPr lang="en-US" altLang="zh-CN" dirty="0"/>
              <a:t>String</a:t>
            </a:r>
            <a:r>
              <a:rPr lang="zh-CN" altLang="en-US" dirty="0"/>
              <a:t>对象作为额外参数，并且有一组任意数量的附加</a:t>
            </a:r>
            <a:r>
              <a:rPr lang="en-US" altLang="zh-CN" dirty="0"/>
              <a:t>Object</a:t>
            </a:r>
            <a:r>
              <a:rPr lang="zh-CN" altLang="en-US" dirty="0"/>
              <a:t>对象：这个变种处理异常消息的方式有点类似</a:t>
            </a:r>
            <a:r>
              <a:rPr lang="en-US" altLang="zh-CN" dirty="0" err="1"/>
              <a:t>printf</a:t>
            </a:r>
            <a:r>
              <a:rPr lang="zh-CN" altLang="en-US" dirty="0"/>
              <a:t>，但考虑</a:t>
            </a:r>
            <a:r>
              <a:rPr lang="en-US" altLang="zh-CN" dirty="0"/>
              <a:t>GWT</a:t>
            </a:r>
            <a:r>
              <a:rPr lang="zh-CN" altLang="en-US" dirty="0"/>
              <a:t>的兼容性和效率，只支持</a:t>
            </a:r>
            <a:r>
              <a:rPr lang="en-US" altLang="zh-CN" dirty="0"/>
              <a:t>%s</a:t>
            </a:r>
            <a:r>
              <a:rPr lang="zh-CN" altLang="en-US" dirty="0"/>
              <a:t>指示符</a:t>
            </a:r>
            <a:endParaRPr lang="en-US" altLang="zh-CN" sz="16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endParaRPr lang="en-US" altLang="zh-CN" sz="16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r>
              <a:rPr lang="zh-CN" altLang="zh-CN" sz="1600" dirty="0">
                <a:solidFill>
                  <a:srgbClr val="A9B7C6"/>
                </a:solidFill>
                <a:latin typeface="Consolas" panose="020B0609020204030204" pitchFamily="49" charset="0"/>
              </a:rPr>
              <a:t>Prec</a:t>
            </a: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</a:rPr>
              <a:t>onditions.</a:t>
            </a:r>
            <a:r>
              <a:rPr lang="zh-CN" altLang="zh-CN" sz="1400" i="1" dirty="0">
                <a:solidFill>
                  <a:srgbClr val="A9B7C6"/>
                </a:solidFill>
                <a:latin typeface="Consolas" panose="020B0609020204030204" pitchFamily="49" charset="0"/>
              </a:rPr>
              <a:t>checkArgument</a:t>
            </a: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</a:rPr>
              <a:t>(i &gt;= </a:t>
            </a:r>
            <a:r>
              <a:rPr lang="zh-CN" altLang="zh-CN" sz="14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zh-CN" altLang="zh-CN" sz="1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dirty="0">
                <a:solidFill>
                  <a:srgbClr val="6A8759"/>
                </a:solidFill>
                <a:latin typeface="Consolas" panose="020B0609020204030204" pitchFamily="49" charset="0"/>
              </a:rPr>
              <a:t>"Argument was %s but expected nonnegative"</a:t>
            </a:r>
            <a:r>
              <a:rPr lang="zh-CN" altLang="zh-CN" sz="1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</a:rPr>
              <a:t>i)</a:t>
            </a:r>
            <a:r>
              <a:rPr lang="zh-CN" altLang="zh-CN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</a:rPr>
              <a:t>Preconditions.</a:t>
            </a:r>
            <a:r>
              <a:rPr lang="zh-CN" altLang="zh-CN" sz="1400" i="1" dirty="0">
                <a:solidFill>
                  <a:srgbClr val="A9B7C6"/>
                </a:solidFill>
                <a:latin typeface="Consolas" panose="020B0609020204030204" pitchFamily="49" charset="0"/>
              </a:rPr>
              <a:t>checkArgument</a:t>
            </a: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</a:rPr>
              <a:t>(i &gt; j</a:t>
            </a:r>
            <a:r>
              <a:rPr lang="zh-CN" altLang="zh-CN" sz="1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dirty="0">
                <a:solidFill>
                  <a:srgbClr val="6A8759"/>
                </a:solidFill>
                <a:latin typeface="Consolas" panose="020B0609020204030204" pitchFamily="49" charset="0"/>
              </a:rPr>
              <a:t>"Expected i &lt; j, but %s &gt; %s"</a:t>
            </a:r>
            <a:r>
              <a:rPr lang="zh-CN" altLang="zh-CN" sz="1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</a:rPr>
              <a:t>i</a:t>
            </a:r>
            <a:r>
              <a:rPr lang="zh-CN" altLang="zh-CN" sz="1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</a:rPr>
              <a:t>j)</a:t>
            </a:r>
            <a:r>
              <a:rPr lang="zh-CN" altLang="zh-CN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endParaRPr lang="zh-CN" altLang="zh-CN" sz="24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8259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CheckedFuture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2035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Guava</a:t>
            </a:r>
            <a:r>
              <a:rPr lang="zh-CN" altLang="en-US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也提供了 </a:t>
            </a:r>
            <a:r>
              <a:rPr lang="en-US" altLang="zh-CN" sz="1600" dirty="0" err="1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CheckedFuture</a:t>
            </a:r>
            <a:r>
              <a:rPr lang="en-US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&lt;V, X extends Exception&gt; </a:t>
            </a:r>
            <a:r>
              <a:rPr lang="zh-CN" altLang="en-US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接口。</a:t>
            </a:r>
            <a:r>
              <a:rPr lang="en-US" altLang="zh-CN" sz="1600" dirty="0" err="1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CheckedFuture</a:t>
            </a:r>
            <a:r>
              <a:rPr lang="en-US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 </a:t>
            </a:r>
            <a:r>
              <a:rPr lang="zh-CN" altLang="en-US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是一个</a:t>
            </a:r>
            <a:r>
              <a:rPr lang="en-US" altLang="zh-CN" sz="1600" dirty="0" err="1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ListenableFuture</a:t>
            </a:r>
            <a:r>
              <a:rPr lang="en-US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 </a:t>
            </a:r>
            <a:r>
              <a:rPr lang="zh-CN" altLang="en-US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，其中包含了多个版本的</a:t>
            </a:r>
            <a:r>
              <a:rPr lang="en-US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get </a:t>
            </a:r>
            <a:r>
              <a:rPr lang="zh-CN" altLang="en-US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方法，方法声明抛出检查异常</a:t>
            </a:r>
            <a:r>
              <a:rPr lang="en-US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.</a:t>
            </a:r>
            <a:r>
              <a:rPr lang="zh-CN" altLang="en-US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这样使得创建一个在执行逻辑中可以抛出异常的</a:t>
            </a:r>
            <a:r>
              <a:rPr lang="en-US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Future</a:t>
            </a:r>
            <a:r>
              <a:rPr lang="zh-CN" altLang="en-US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更加容易 。</a:t>
            </a:r>
            <a:endParaRPr lang="en-US" altLang="zh-CN" sz="1600" dirty="0">
              <a:solidFill>
                <a:srgbClr val="666666"/>
              </a:solidFill>
              <a:latin typeface="Arial Unicode MS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将 </a:t>
            </a:r>
            <a:r>
              <a:rPr lang="en-US" altLang="zh-CN" sz="1600" dirty="0" err="1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ListenableFuture</a:t>
            </a:r>
            <a:r>
              <a:rPr lang="en-US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 </a:t>
            </a:r>
            <a:r>
              <a:rPr lang="zh-CN" altLang="en-US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转换成</a:t>
            </a:r>
            <a:r>
              <a:rPr lang="en-US" altLang="zh-CN" sz="1600" dirty="0" err="1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CheckedFuture</a:t>
            </a:r>
            <a:r>
              <a:rPr lang="zh-CN" altLang="en-US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，可以使用 </a:t>
            </a:r>
            <a:r>
              <a:rPr lang="en-US" altLang="zh-CN" sz="1600" dirty="0" err="1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Futures.makeChecked</a:t>
            </a:r>
            <a:r>
              <a:rPr lang="en-US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ListenableFuture</a:t>
            </a:r>
            <a:r>
              <a:rPr lang="en-US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&lt;V&gt;, Function&lt;Exception, X&gt;) </a:t>
            </a:r>
          </a:p>
          <a:p>
            <a:endParaRPr lang="en-US" altLang="zh-CN" dirty="0"/>
          </a:p>
          <a:p>
            <a:endParaRPr lang="zh-CN" altLang="en-US" sz="1600" dirty="0">
              <a:solidFill>
                <a:srgbClr val="666666"/>
              </a:solidFill>
              <a:latin typeface="Arial Unicode MS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4463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字符串处理</a:t>
            </a:r>
            <a:br>
              <a:rPr lang="zh-CN" altLang="en-US" dirty="0"/>
            </a:br>
            <a:r>
              <a:rPr lang="en-US" altLang="zh-CN" dirty="0"/>
              <a:t>Strings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字符串工具，包括分割、连接、填充等操作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06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01913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连接器</a:t>
            </a:r>
            <a:r>
              <a:rPr lang="en-US" altLang="zh-CN" dirty="0"/>
              <a:t>[Joiner]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FE33BAA-3099-4650-908E-1ED1B597A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1" y="2189287"/>
            <a:ext cx="5076825" cy="6191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1DDB7EA-DFE1-4775-AD78-08A26394E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11" y="2902687"/>
            <a:ext cx="6048375" cy="4095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11330E6-E001-40CA-9807-75D47377334E}"/>
              </a:ext>
            </a:extLst>
          </p:cNvPr>
          <p:cNvSpPr txBox="1"/>
          <p:nvPr/>
        </p:nvSpPr>
        <p:spPr>
          <a:xfrm>
            <a:off x="168675" y="1789160"/>
            <a:ext cx="3684233" cy="32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用分隔符把字符串序列连接起来</a:t>
            </a:r>
          </a:p>
        </p:txBody>
      </p:sp>
    </p:spTree>
    <p:extLst>
      <p:ext uri="{BB962C8B-B14F-4D97-AF65-F5344CB8AC3E}">
        <p14:creationId xmlns:p14="http://schemas.microsoft.com/office/powerpoint/2010/main" val="22603575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拆分器</a:t>
            </a:r>
            <a:r>
              <a:rPr lang="en-US" altLang="zh-CN" dirty="0"/>
              <a:t>[Splitter]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11330E6-E001-40CA-9807-75D47377334E}"/>
              </a:ext>
            </a:extLst>
          </p:cNvPr>
          <p:cNvSpPr txBox="1"/>
          <p:nvPr/>
        </p:nvSpPr>
        <p:spPr>
          <a:xfrm>
            <a:off x="168675" y="1789160"/>
            <a:ext cx="8732014" cy="557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代码返回</a:t>
            </a:r>
            <a:r>
              <a:rPr lang="en-US" altLang="zh-CN" dirty="0" err="1"/>
              <a:t>Iterable</a:t>
            </a:r>
            <a:r>
              <a:rPr lang="en-US" altLang="zh-CN" dirty="0"/>
              <a:t>&lt;String&gt;</a:t>
            </a:r>
            <a:r>
              <a:rPr lang="zh-CN" altLang="en-US" dirty="0"/>
              <a:t>，其中包含”</a:t>
            </a:r>
            <a:r>
              <a:rPr lang="en-US" altLang="zh-CN" dirty="0"/>
              <a:t>foo”</a:t>
            </a:r>
            <a:r>
              <a:rPr lang="zh-CN" altLang="en-US" dirty="0"/>
              <a:t>、”</a:t>
            </a:r>
            <a:r>
              <a:rPr lang="en-US" altLang="zh-CN" dirty="0"/>
              <a:t>bar”</a:t>
            </a:r>
            <a:r>
              <a:rPr lang="zh-CN" altLang="en-US" dirty="0"/>
              <a:t>和”</a:t>
            </a:r>
            <a:r>
              <a:rPr lang="en-US" altLang="zh-CN" dirty="0" err="1"/>
              <a:t>qux</a:t>
            </a:r>
            <a:r>
              <a:rPr lang="en-US" altLang="zh-CN" dirty="0"/>
              <a:t>”</a:t>
            </a:r>
            <a:r>
              <a:rPr lang="zh-CN" altLang="en-US" dirty="0"/>
              <a:t>。</a:t>
            </a:r>
            <a:r>
              <a:rPr lang="en-US" altLang="zh-CN" dirty="0"/>
              <a:t>Splitter</a:t>
            </a:r>
            <a:r>
              <a:rPr lang="zh-CN" altLang="en-US" dirty="0"/>
              <a:t>可以被设置为按照任何模式、字符、字符串或字符匹配器拆分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98C9AAF-A407-4025-8EAC-EDAB48B30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1" y="2346877"/>
            <a:ext cx="33909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924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拆分器</a:t>
            </a:r>
            <a:r>
              <a:rPr lang="en-US" altLang="zh-CN" dirty="0"/>
              <a:t>[Splitter]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6E5EED4-50FE-42F2-AB41-02B017CB8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318" y="1789160"/>
            <a:ext cx="9144000" cy="421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122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拆分器</a:t>
            </a:r>
            <a:r>
              <a:rPr lang="en-US" altLang="zh-CN" dirty="0"/>
              <a:t>[Splitter]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E0DB6E-182F-494B-84D3-56C69A88D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3898"/>
            <a:ext cx="9144000" cy="311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4866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字符匹配器</a:t>
            </a:r>
            <a:r>
              <a:rPr lang="en-US" altLang="zh-CN" dirty="0"/>
              <a:t>[</a:t>
            </a:r>
            <a:r>
              <a:rPr lang="en-US" altLang="zh-CN" dirty="0" err="1"/>
              <a:t>CharMatcher</a:t>
            </a:r>
            <a:r>
              <a:rPr lang="en-US" altLang="zh-CN" dirty="0"/>
              <a:t>]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FC8CC76-B5E3-4BFF-81CC-D6F7AED6C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2267"/>
            <a:ext cx="9144000" cy="492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271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字符匹配器</a:t>
            </a:r>
            <a:r>
              <a:rPr lang="en-US" altLang="zh-CN" dirty="0"/>
              <a:t>[</a:t>
            </a:r>
            <a:r>
              <a:rPr lang="en-US" altLang="zh-CN" dirty="0" err="1"/>
              <a:t>CharMatcher</a:t>
            </a:r>
            <a:r>
              <a:rPr lang="en-US" altLang="zh-CN" dirty="0"/>
              <a:t>]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0880A0-A9E6-417C-94BD-D6FBE5EF0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3889"/>
            <a:ext cx="9144000" cy="477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036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r>
              <a:rPr lang="en-US" altLang="zh-CN" dirty="0"/>
              <a:t>[Charsets]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90D08E7-0713-4112-B08B-4F701F442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1" y="1813144"/>
            <a:ext cx="48387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054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大小写格式</a:t>
            </a:r>
            <a:r>
              <a:rPr lang="en-US" altLang="zh-CN" dirty="0"/>
              <a:t>[</a:t>
            </a:r>
            <a:r>
              <a:rPr lang="en-US" altLang="zh-CN" dirty="0" err="1"/>
              <a:t>CaseFormat</a:t>
            </a:r>
            <a:r>
              <a:rPr lang="en-US" altLang="zh-CN" dirty="0"/>
              <a:t>]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DA5BD3-0BF6-49D7-8BCE-D4EE5269A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9159"/>
            <a:ext cx="9144000" cy="421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59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/>
              <a:t>前置条件</a:t>
            </a:r>
            <a:r>
              <a:rPr lang="en-US" altLang="zh-CN" b="0" dirty="0"/>
              <a:t>(</a:t>
            </a:r>
            <a:r>
              <a:rPr lang="zh-CN" altLang="zh-CN" b="0" i="1" dirty="0">
                <a:solidFill>
                  <a:srgbClr val="629755"/>
                </a:solidFill>
                <a:latin typeface="Consolas" panose="020B0609020204030204" pitchFamily="49" charset="0"/>
              </a:rPr>
              <a:t>Preconditions</a:t>
            </a:r>
            <a:r>
              <a:rPr lang="en-US" altLang="zh-CN" b="0" dirty="0"/>
              <a:t>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942831-FE3E-4885-8167-2D2840B176FB}"/>
              </a:ext>
            </a:extLst>
          </p:cNvPr>
          <p:cNvSpPr txBox="1"/>
          <p:nvPr/>
        </p:nvSpPr>
        <p:spPr>
          <a:xfrm>
            <a:off x="407253" y="1874904"/>
            <a:ext cx="8406333" cy="32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37D5EA8-9FC3-464B-AC35-97EA12578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391598"/>
              </p:ext>
            </p:extLst>
          </p:nvPr>
        </p:nvGraphicFramePr>
        <p:xfrm>
          <a:off x="215156" y="1707096"/>
          <a:ext cx="7422777" cy="4311963"/>
        </p:xfrm>
        <a:graphic>
          <a:graphicData uri="http://schemas.openxmlformats.org/drawingml/2006/table">
            <a:tbl>
              <a:tblPr/>
              <a:tblGrid>
                <a:gridCol w="2340940">
                  <a:extLst>
                    <a:ext uri="{9D8B030D-6E8A-4147-A177-3AD203B41FA5}">
                      <a16:colId xmlns:a16="http://schemas.microsoft.com/office/drawing/2014/main" val="2022965911"/>
                    </a:ext>
                  </a:extLst>
                </a:gridCol>
                <a:gridCol w="2611500">
                  <a:extLst>
                    <a:ext uri="{9D8B030D-6E8A-4147-A177-3AD203B41FA5}">
                      <a16:colId xmlns:a16="http://schemas.microsoft.com/office/drawing/2014/main" val="1329702936"/>
                    </a:ext>
                  </a:extLst>
                </a:gridCol>
                <a:gridCol w="2470337">
                  <a:extLst>
                    <a:ext uri="{9D8B030D-6E8A-4147-A177-3AD203B41FA5}">
                      <a16:colId xmlns:a16="http://schemas.microsoft.com/office/drawing/2014/main" val="1163792035"/>
                    </a:ext>
                  </a:extLst>
                </a:gridCol>
              </a:tblGrid>
              <a:tr h="447757"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effectLst/>
                        </a:rPr>
                        <a:t>方法声明（不包括额外参数）</a:t>
                      </a:r>
                      <a:endParaRPr lang="zh-CN" altLang="en-US" sz="1200">
                        <a:effectLst/>
                      </a:endParaRP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effectLst/>
                        </a:rPr>
                        <a:t>描述</a:t>
                      </a:r>
                      <a:endParaRPr lang="zh-CN" altLang="en-US" sz="1200">
                        <a:effectLst/>
                      </a:endParaRPr>
                    </a:p>
                  </a:txBody>
                  <a:tcPr marL="77371" marR="77371" marT="77371" marB="773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effectLst/>
                        </a:rPr>
                        <a:t>检查失败时抛出的异常</a:t>
                      </a:r>
                      <a:endParaRPr lang="zh-CN" altLang="en-US" sz="1200">
                        <a:effectLst/>
                      </a:endParaRPr>
                    </a:p>
                  </a:txBody>
                  <a:tcPr marL="77371" marR="77371" marT="77371" marB="773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7017331"/>
                  </a:ext>
                </a:extLst>
              </a:tr>
              <a:tr h="594965">
                <a:tc>
                  <a:txBody>
                    <a:bodyPr/>
                    <a:lstStyle/>
                    <a:p>
                      <a:r>
                        <a:rPr lang="en-US" sz="1200" u="none" dirty="0">
                          <a:solidFill>
                            <a:srgbClr val="00A19E"/>
                          </a:solidFill>
                          <a:effectLst/>
                        </a:rPr>
                        <a:t>checkArgument(boolean)</a:t>
                      </a:r>
                      <a:endParaRPr lang="en-US" sz="1200" u="none" dirty="0">
                        <a:effectLst/>
                      </a:endParaRP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检查</a:t>
                      </a:r>
                      <a:r>
                        <a:rPr lang="en-US" altLang="zh-CN" sz="1200" dirty="0">
                          <a:effectLst/>
                        </a:rPr>
                        <a:t>boolean</a:t>
                      </a:r>
                      <a:r>
                        <a:rPr lang="zh-CN" altLang="en-US" sz="1200" dirty="0">
                          <a:effectLst/>
                        </a:rPr>
                        <a:t>是否为</a:t>
                      </a:r>
                      <a:r>
                        <a:rPr lang="en-US" altLang="zh-CN" sz="1200" dirty="0">
                          <a:effectLst/>
                        </a:rPr>
                        <a:t>true</a:t>
                      </a:r>
                      <a:r>
                        <a:rPr lang="zh-CN" altLang="en-US" sz="1200" dirty="0">
                          <a:effectLst/>
                        </a:rPr>
                        <a:t>，用来检查传递给方法的参数。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IllegalArgumentException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747040"/>
                  </a:ext>
                </a:extLst>
              </a:tr>
              <a:tr h="742173">
                <a:tc>
                  <a:txBody>
                    <a:bodyPr/>
                    <a:lstStyle/>
                    <a:p>
                      <a:r>
                        <a:rPr lang="en-US" sz="1200" u="none" dirty="0">
                          <a:solidFill>
                            <a:srgbClr val="00A19E"/>
                          </a:solidFill>
                          <a:effectLst/>
                        </a:rPr>
                        <a:t>checkNotNull(T)</a:t>
                      </a:r>
                      <a:endParaRPr lang="en-US" sz="1200" u="none" dirty="0">
                        <a:effectLst/>
                      </a:endParaRP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检查</a:t>
                      </a:r>
                      <a:r>
                        <a:rPr lang="en-US" sz="1200" dirty="0">
                          <a:effectLst/>
                        </a:rPr>
                        <a:t>value</a:t>
                      </a:r>
                      <a:r>
                        <a:rPr lang="zh-CN" altLang="en-US" sz="1200" dirty="0">
                          <a:effectLst/>
                        </a:rPr>
                        <a:t>是否为</a:t>
                      </a:r>
                      <a:r>
                        <a:rPr lang="en-US" sz="1200" dirty="0">
                          <a:effectLst/>
                        </a:rPr>
                        <a:t>null，</a:t>
                      </a:r>
                      <a:r>
                        <a:rPr lang="zh-CN" altLang="en-US" sz="1200" dirty="0">
                          <a:effectLst/>
                        </a:rPr>
                        <a:t>该方法直接返回</a:t>
                      </a:r>
                      <a:r>
                        <a:rPr lang="en-US" sz="1200" dirty="0">
                          <a:effectLst/>
                        </a:rPr>
                        <a:t>value，</a:t>
                      </a:r>
                      <a:r>
                        <a:rPr lang="zh-CN" altLang="en-US" sz="1200" dirty="0">
                          <a:effectLst/>
                        </a:rPr>
                        <a:t>因此可以内嵌使用</a:t>
                      </a:r>
                      <a:r>
                        <a:rPr lang="en-US" sz="1200" dirty="0">
                          <a:effectLst/>
                        </a:rPr>
                        <a:t>checkNotNull。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NullPointerException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076057"/>
                  </a:ext>
                </a:extLst>
              </a:tr>
              <a:tr h="447757">
                <a:tc>
                  <a:txBody>
                    <a:bodyPr/>
                    <a:lstStyle/>
                    <a:p>
                      <a:r>
                        <a:rPr lang="en-US" sz="1200" u="none" dirty="0">
                          <a:solidFill>
                            <a:srgbClr val="00A19E"/>
                          </a:solidFill>
                          <a:effectLst/>
                        </a:rPr>
                        <a:t>checkState(boolean)</a:t>
                      </a:r>
                      <a:endParaRPr lang="en-US" sz="1200" u="none" dirty="0">
                        <a:effectLst/>
                      </a:endParaRP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用来检查对象的某些状态。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IllegalStateException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547573"/>
                  </a:ext>
                </a:extLst>
              </a:tr>
              <a:tr h="742173">
                <a:tc>
                  <a:txBody>
                    <a:bodyPr/>
                    <a:lstStyle/>
                    <a:p>
                      <a:r>
                        <a:rPr lang="en-US" sz="1200" u="none" dirty="0">
                          <a:solidFill>
                            <a:srgbClr val="00A19E"/>
                          </a:solidFill>
                          <a:effectLst/>
                        </a:rPr>
                        <a:t>checkElementIndex(int index, int size)</a:t>
                      </a:r>
                      <a:endParaRPr lang="en-US" sz="1200" u="none" dirty="0">
                        <a:effectLst/>
                      </a:endParaRP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检查</a:t>
                      </a:r>
                      <a:r>
                        <a:rPr lang="en-US" sz="1200" dirty="0">
                          <a:effectLst/>
                        </a:rPr>
                        <a:t>index</a:t>
                      </a:r>
                      <a:r>
                        <a:rPr lang="zh-CN" altLang="en-US" sz="1200" dirty="0">
                          <a:effectLst/>
                        </a:rPr>
                        <a:t>作为索引值对某个列表、字符串或数组是否有效。</a:t>
                      </a:r>
                      <a:r>
                        <a:rPr lang="en-US" sz="1200" dirty="0">
                          <a:effectLst/>
                        </a:rPr>
                        <a:t>index&gt;=0 &amp;&amp; index&lt;size *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IndexOutOfBoundsException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123296"/>
                  </a:ext>
                </a:extLst>
              </a:tr>
              <a:tr h="742173">
                <a:tc>
                  <a:txBody>
                    <a:bodyPr/>
                    <a:lstStyle/>
                    <a:p>
                      <a:r>
                        <a:rPr lang="en-US" sz="1200" u="none" dirty="0">
                          <a:solidFill>
                            <a:srgbClr val="00A19E"/>
                          </a:solidFill>
                          <a:effectLst/>
                        </a:rPr>
                        <a:t>checkPositionIndex(int index, int size)</a:t>
                      </a:r>
                      <a:endParaRPr lang="en-US" sz="1200" u="none" dirty="0">
                        <a:effectLst/>
                      </a:endParaRP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检查</a:t>
                      </a:r>
                      <a:r>
                        <a:rPr lang="en-US" sz="1200" dirty="0">
                          <a:effectLst/>
                        </a:rPr>
                        <a:t>index</a:t>
                      </a:r>
                      <a:r>
                        <a:rPr lang="zh-CN" altLang="en-US" sz="1200" dirty="0">
                          <a:effectLst/>
                        </a:rPr>
                        <a:t>作为位置值对某个列表、字符串或数组是否有效。</a:t>
                      </a:r>
                      <a:r>
                        <a:rPr lang="en-US" sz="1200" dirty="0">
                          <a:effectLst/>
                        </a:rPr>
                        <a:t>index&gt;=0 &amp;&amp; index&lt;=size *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IndexOutOfBoundsException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5647697"/>
                  </a:ext>
                </a:extLst>
              </a:tr>
              <a:tr h="594965">
                <a:tc>
                  <a:txBody>
                    <a:bodyPr/>
                    <a:lstStyle/>
                    <a:p>
                      <a:r>
                        <a:rPr lang="en-US" sz="1200" u="none" dirty="0">
                          <a:solidFill>
                            <a:srgbClr val="00A19E"/>
                          </a:solidFill>
                          <a:effectLst/>
                        </a:rPr>
                        <a:t>checkPositionIndexes(int start, int end, int size)</a:t>
                      </a:r>
                      <a:endParaRPr lang="en-US" sz="1200" u="none" dirty="0">
                        <a:effectLst/>
                      </a:endParaRP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检查</a:t>
                      </a:r>
                      <a:r>
                        <a:rPr lang="en-US" altLang="zh-CN" sz="1200" dirty="0">
                          <a:effectLst/>
                        </a:rPr>
                        <a:t>[start, end]</a:t>
                      </a:r>
                      <a:r>
                        <a:rPr lang="zh-CN" altLang="en-US" sz="1200" dirty="0">
                          <a:effectLst/>
                        </a:rPr>
                        <a:t>表示的位置范围对某个列表、字符串或数组是否有效*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IndexOutOfBoundsException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8927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2163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原生类型</a:t>
            </a:r>
            <a:r>
              <a:rPr lang="en-US" altLang="zh-CN" dirty="0"/>
              <a:t>Primitives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扩展 </a:t>
            </a:r>
            <a:r>
              <a:rPr lang="en-US" altLang="zh-CN" dirty="0"/>
              <a:t>JDK </a:t>
            </a:r>
            <a:r>
              <a:rPr lang="zh-CN" altLang="en-US" dirty="0"/>
              <a:t>未提供的原生类型（如</a:t>
            </a:r>
            <a:r>
              <a:rPr lang="en-US" altLang="zh-CN" dirty="0"/>
              <a:t>int</a:t>
            </a:r>
            <a:r>
              <a:rPr lang="zh-CN" altLang="en-US" dirty="0"/>
              <a:t>、</a:t>
            </a:r>
            <a:r>
              <a:rPr lang="en-US" altLang="zh-CN" dirty="0"/>
              <a:t>char</a:t>
            </a:r>
            <a:r>
              <a:rPr lang="zh-CN" altLang="en-US" dirty="0"/>
              <a:t>）操作， 包括某些类型的无符号形式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2447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工具包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AE411AD-1B9E-4EDD-B365-DB26BCF7E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1976"/>
            <a:ext cx="9144000" cy="472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584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AE411AD-1B9E-4EDD-B365-DB26BCF7E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1976"/>
            <a:ext cx="9144000" cy="472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463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方法符号相关性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F6FA94-1FF5-4B42-80BF-32677877FACE}"/>
              </a:ext>
            </a:extLst>
          </p:cNvPr>
          <p:cNvSpPr/>
          <p:nvPr/>
        </p:nvSpPr>
        <p:spPr>
          <a:xfrm>
            <a:off x="377300" y="1789160"/>
            <a:ext cx="7861177" cy="1023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符号无关方法存在于</a:t>
            </a:r>
            <a:r>
              <a:rPr lang="en-US" altLang="zh-CN" dirty="0"/>
              <a:t>Bytes, Shorts, </a:t>
            </a:r>
            <a:r>
              <a:rPr lang="en-US" altLang="zh-CN" dirty="0" err="1"/>
              <a:t>Ints</a:t>
            </a:r>
            <a:r>
              <a:rPr lang="en-US" altLang="zh-CN" dirty="0"/>
              <a:t>, Longs, Floats, Doubles, Chars, Booleans</a:t>
            </a:r>
            <a:r>
              <a:rPr lang="zh-CN" altLang="en-US" dirty="0"/>
              <a:t>。而</a:t>
            </a:r>
            <a:r>
              <a:rPr lang="en-US" altLang="zh-CN" dirty="0" err="1"/>
              <a:t>UnsignedInts</a:t>
            </a:r>
            <a:r>
              <a:rPr lang="en-US" altLang="zh-CN" dirty="0"/>
              <a:t>, </a:t>
            </a:r>
            <a:r>
              <a:rPr lang="en-US" altLang="zh-CN" dirty="0" err="1"/>
              <a:t>UnsignedLongs</a:t>
            </a:r>
            <a:r>
              <a:rPr lang="en-US" altLang="zh-CN" dirty="0"/>
              <a:t>, </a:t>
            </a:r>
            <a:r>
              <a:rPr lang="en-US" altLang="zh-CN" dirty="0" err="1"/>
              <a:t>SignedBytes</a:t>
            </a:r>
            <a:r>
              <a:rPr lang="en-US" altLang="zh-CN" dirty="0"/>
              <a:t>, </a:t>
            </a:r>
            <a:r>
              <a:rPr lang="zh-CN" altLang="en-US" dirty="0"/>
              <a:t>或</a:t>
            </a:r>
            <a:r>
              <a:rPr lang="en-US" altLang="zh-CN" dirty="0" err="1"/>
              <a:t>UnsignedBytes</a:t>
            </a:r>
            <a:r>
              <a:rPr lang="zh-CN" altLang="en-US" dirty="0"/>
              <a:t>不存在。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符号相关方法存在于</a:t>
            </a:r>
            <a:r>
              <a:rPr lang="en-US" altLang="zh-CN" dirty="0" err="1"/>
              <a:t>SignedBytes</a:t>
            </a:r>
            <a:r>
              <a:rPr lang="en-US" altLang="zh-CN" dirty="0"/>
              <a:t>, </a:t>
            </a:r>
            <a:r>
              <a:rPr lang="en-US" altLang="zh-CN" dirty="0" err="1"/>
              <a:t>UnsignedBytes</a:t>
            </a:r>
            <a:r>
              <a:rPr lang="en-US" altLang="zh-CN" dirty="0"/>
              <a:t>, Shorts, </a:t>
            </a:r>
            <a:r>
              <a:rPr lang="en-US" altLang="zh-CN" dirty="0" err="1"/>
              <a:t>Ints</a:t>
            </a:r>
            <a:r>
              <a:rPr lang="en-US" altLang="zh-CN" dirty="0"/>
              <a:t>, Longs, Floats, Doubles, Chars, Booleans, </a:t>
            </a:r>
            <a:r>
              <a:rPr lang="en-US" altLang="zh-CN" dirty="0" err="1"/>
              <a:t>UnsignedInts</a:t>
            </a:r>
            <a:r>
              <a:rPr lang="en-US" altLang="zh-CN" dirty="0"/>
              <a:t>, </a:t>
            </a:r>
            <a:r>
              <a:rPr lang="en-US" altLang="zh-CN" dirty="0" err="1"/>
              <a:t>UnsignedLongs</a:t>
            </a:r>
            <a:r>
              <a:rPr lang="zh-CN" altLang="en-US" dirty="0"/>
              <a:t>。而</a:t>
            </a:r>
            <a:r>
              <a:rPr lang="en-US" altLang="zh-CN" dirty="0"/>
              <a:t>Bytes</a:t>
            </a:r>
            <a:r>
              <a:rPr lang="zh-CN" altLang="en-US" dirty="0"/>
              <a:t>不存在。</a:t>
            </a:r>
          </a:p>
        </p:txBody>
      </p:sp>
    </p:spTree>
    <p:extLst>
      <p:ext uri="{BB962C8B-B14F-4D97-AF65-F5344CB8AC3E}">
        <p14:creationId xmlns:p14="http://schemas.microsoft.com/office/powerpoint/2010/main" val="20469852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字节转换方法</a:t>
            </a:r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F6FA94-1FF5-4B42-80BF-32677877FACE}"/>
              </a:ext>
            </a:extLst>
          </p:cNvPr>
          <p:cNvSpPr/>
          <p:nvPr/>
        </p:nvSpPr>
        <p:spPr>
          <a:xfrm>
            <a:off x="377300" y="1789160"/>
            <a:ext cx="7861177" cy="557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Guava</a:t>
            </a:r>
            <a:r>
              <a:rPr lang="zh-CN" altLang="en-US" dirty="0"/>
              <a:t>提供了若干方法，用来把原生类型按</a:t>
            </a:r>
            <a:r>
              <a:rPr lang="zh-CN" altLang="en-US" b="1" dirty="0"/>
              <a:t>大字节序</a:t>
            </a:r>
            <a:r>
              <a:rPr lang="zh-CN" altLang="en-US" dirty="0"/>
              <a:t>与字节数组相互转换。所有这些方法都是符号无关的，此外</a:t>
            </a:r>
            <a:r>
              <a:rPr lang="en-US" altLang="zh-CN" dirty="0"/>
              <a:t>Booleans</a:t>
            </a:r>
            <a:r>
              <a:rPr lang="zh-CN" altLang="en-US" dirty="0"/>
              <a:t>没有提供任何下面的方法。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8C46A9A-F2E7-4748-AFCC-23E96DBCE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8850"/>
            <a:ext cx="9144000" cy="300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187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区间</a:t>
            </a:r>
            <a:br>
              <a:rPr lang="en-US" altLang="zh-CN" dirty="0"/>
            </a:br>
            <a:r>
              <a:rPr lang="en-US" altLang="zh-CN" dirty="0"/>
              <a:t>Ranges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可比较类型的区间</a:t>
            </a:r>
            <a:r>
              <a:rPr lang="en-US" altLang="zh-CN" dirty="0"/>
              <a:t>API</a:t>
            </a:r>
            <a:r>
              <a:rPr lang="zh-CN" altLang="en-US" dirty="0"/>
              <a:t>，包括连续和离散类型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50508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I/o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简化</a:t>
            </a:r>
            <a:r>
              <a:rPr lang="en-US" altLang="zh-CN" dirty="0"/>
              <a:t>I/O</a:t>
            </a:r>
            <a:r>
              <a:rPr lang="zh-CN" altLang="en-US" dirty="0"/>
              <a:t>尤其是</a:t>
            </a:r>
            <a:r>
              <a:rPr lang="en-US" altLang="zh-CN" dirty="0"/>
              <a:t>I/O</a:t>
            </a:r>
            <a:r>
              <a:rPr lang="zh-CN" altLang="en-US" dirty="0"/>
              <a:t>流和文件的操作，针对</a:t>
            </a:r>
            <a:r>
              <a:rPr lang="en-US" altLang="zh-CN" dirty="0"/>
              <a:t>Java5</a:t>
            </a:r>
            <a:r>
              <a:rPr lang="zh-CN" altLang="en-US" dirty="0"/>
              <a:t>和</a:t>
            </a:r>
            <a:r>
              <a:rPr lang="en-US" altLang="zh-CN" dirty="0"/>
              <a:t>6</a:t>
            </a:r>
            <a:r>
              <a:rPr lang="zh-CN" altLang="en-US" dirty="0"/>
              <a:t>版本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5048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字节流和字符流</a:t>
            </a:r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F6FA94-1FF5-4B42-80BF-32677877FACE}"/>
              </a:ext>
            </a:extLst>
          </p:cNvPr>
          <p:cNvSpPr/>
          <p:nvPr/>
        </p:nvSpPr>
        <p:spPr>
          <a:xfrm>
            <a:off x="377300" y="1789160"/>
            <a:ext cx="7861177" cy="790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ByteStreams</a:t>
            </a:r>
            <a:r>
              <a:rPr lang="zh-CN" altLang="en-US" dirty="0"/>
              <a:t>、</a:t>
            </a:r>
            <a:r>
              <a:rPr lang="en-US" altLang="zh-CN" dirty="0" err="1"/>
              <a:t>CharStreams</a:t>
            </a:r>
            <a:r>
              <a:rPr lang="zh-CN" altLang="en-US" dirty="0"/>
              <a:t>以及</a:t>
            </a:r>
            <a:r>
              <a:rPr lang="en-US" altLang="zh-CN" dirty="0"/>
              <a:t>com.google.common.io</a:t>
            </a:r>
            <a:r>
              <a:rPr lang="zh-CN" altLang="en-US" dirty="0"/>
              <a:t>包中的一些其他类中，某些方法仍然在使用</a:t>
            </a:r>
            <a:r>
              <a:rPr lang="en-US" altLang="zh-CN" dirty="0" err="1"/>
              <a:t>InputSupplier</a:t>
            </a:r>
            <a:r>
              <a:rPr lang="zh-CN" altLang="en-US" dirty="0"/>
              <a:t>和</a:t>
            </a:r>
            <a:r>
              <a:rPr lang="en-US" altLang="zh-CN" dirty="0" err="1"/>
              <a:t>OutputSupplier</a:t>
            </a:r>
            <a:r>
              <a:rPr lang="zh-CN" altLang="en-US" dirty="0"/>
              <a:t>接口。这两个借口和相关的方法是不推荐使用的：它们已经被下面描述的</a:t>
            </a:r>
            <a:r>
              <a:rPr lang="en-US" altLang="zh-CN" dirty="0"/>
              <a:t>source</a:t>
            </a:r>
            <a:r>
              <a:rPr lang="zh-CN" altLang="en-US" dirty="0"/>
              <a:t>和</a:t>
            </a:r>
            <a:r>
              <a:rPr lang="en-US" altLang="zh-CN" dirty="0"/>
              <a:t>sink</a:t>
            </a:r>
            <a:r>
              <a:rPr lang="zh-CN" altLang="en-US" dirty="0"/>
              <a:t>类型取代了，并且最终会被移除。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71000B-1E9E-4B04-A135-0FA1662B3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1056"/>
            <a:ext cx="9144000" cy="33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2165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源与汇</a:t>
            </a:r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F6FA94-1FF5-4B42-80BF-32677877FACE}"/>
              </a:ext>
            </a:extLst>
          </p:cNvPr>
          <p:cNvSpPr/>
          <p:nvPr/>
        </p:nvSpPr>
        <p:spPr>
          <a:xfrm>
            <a:off x="377300" y="1789160"/>
            <a:ext cx="7861177" cy="557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Guava</a:t>
            </a:r>
            <a:r>
              <a:rPr lang="zh-CN" altLang="en-US" dirty="0"/>
              <a:t>有一系列关于源与汇的抽象。源或汇指某个你知道如何从中打开流的资源，比如</a:t>
            </a:r>
            <a:r>
              <a:rPr lang="en-US" altLang="zh-CN" dirty="0"/>
              <a:t>File</a:t>
            </a:r>
            <a:r>
              <a:rPr lang="zh-CN" altLang="en-US" dirty="0"/>
              <a:t>或</a:t>
            </a:r>
            <a:r>
              <a:rPr lang="en-US" altLang="zh-CN" dirty="0"/>
              <a:t>URL</a:t>
            </a:r>
            <a:r>
              <a:rPr lang="zh-CN" altLang="en-US" dirty="0"/>
              <a:t>。源是可读的，汇是可写的。此外，源与汇按照字节和字符划分类型。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4AFB72-2BA7-441B-84FE-7589FF040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9764"/>
            <a:ext cx="9144000" cy="165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4935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创建源与汇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F6FA94-1FF5-4B42-80BF-32677877FACE}"/>
              </a:ext>
            </a:extLst>
          </p:cNvPr>
          <p:cNvSpPr/>
          <p:nvPr/>
        </p:nvSpPr>
        <p:spPr>
          <a:xfrm>
            <a:off x="377300" y="1789160"/>
            <a:ext cx="7861177" cy="1023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源与汇的实现应该在每次</a:t>
            </a:r>
            <a:r>
              <a:rPr lang="en-US" altLang="zh-CN" dirty="0" err="1"/>
              <a:t>openStream</a:t>
            </a:r>
            <a:r>
              <a:rPr lang="en-US" altLang="zh-CN" dirty="0"/>
              <a:t>()</a:t>
            </a:r>
            <a:r>
              <a:rPr lang="zh-CN" altLang="en-US" dirty="0"/>
              <a:t>方法被调用时都创建一个新的流。始终创建新的流可以让源或汇管理流的整个生命周期，并且让多次调用</a:t>
            </a:r>
            <a:r>
              <a:rPr lang="en-US" altLang="zh-CN" dirty="0" err="1"/>
              <a:t>openStream</a:t>
            </a:r>
            <a:r>
              <a:rPr lang="en-US" altLang="zh-CN" dirty="0"/>
              <a:t>()</a:t>
            </a:r>
            <a:r>
              <a:rPr lang="zh-CN" altLang="en-US" dirty="0"/>
              <a:t>返回的流都是可用的。此外，如果你在创建源或汇之前创建了流，你不得不在异常的时候自己保证关闭流，这压根就违背了发挥源与汇</a:t>
            </a:r>
            <a:r>
              <a:rPr lang="en-US" altLang="zh-CN" dirty="0"/>
              <a:t>API</a:t>
            </a:r>
            <a:r>
              <a:rPr lang="zh-CN" altLang="en-US" dirty="0"/>
              <a:t>优点的初衷。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E37F88-2C1B-4171-87BE-7573BB940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2261"/>
            <a:ext cx="9144000" cy="396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8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/>
              <a:t>常见</a:t>
            </a:r>
            <a:r>
              <a:rPr lang="en-US" altLang="zh-CN" b="0" dirty="0"/>
              <a:t>Object</a:t>
            </a:r>
            <a:r>
              <a:rPr lang="zh-CN" altLang="en-US" b="0" dirty="0"/>
              <a:t>方法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942831-FE3E-4885-8167-2D2840B176FB}"/>
              </a:ext>
            </a:extLst>
          </p:cNvPr>
          <p:cNvSpPr txBox="1"/>
          <p:nvPr/>
        </p:nvSpPr>
        <p:spPr>
          <a:xfrm>
            <a:off x="368833" y="1940516"/>
            <a:ext cx="8406333" cy="3896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equals()</a:t>
            </a:r>
          </a:p>
          <a:p>
            <a:pPr lvl="1"/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assertTrue(Objects.equal(1, 1));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assertTrue(Objects.equal(null, null));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s1 = "foobar";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s2 = new String(s1);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assertTrue(Objects.equal(s1, s2));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hashCode</a:t>
            </a:r>
          </a:p>
          <a:p>
            <a:pPr lvl="1"/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assertTrue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(Objects.</a:t>
            </a: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hashCode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null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 != Objects.</a:t>
            </a: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hashCode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compare/compareTo</a:t>
            </a:r>
          </a:p>
          <a:p>
            <a:pPr lvl="1"/>
            <a:r>
              <a:rPr lang="en-US" altLang="zh-CN" dirty="0"/>
              <a:t>Guava</a:t>
            </a:r>
            <a:r>
              <a:rPr lang="zh-CN" altLang="en-US" dirty="0"/>
              <a:t>提供了</a:t>
            </a:r>
            <a:r>
              <a:rPr lang="en-US" altLang="zh-CN" dirty="0"/>
              <a:t>ComparisonChain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/>
              <a:t>ComparisonChain</a:t>
            </a:r>
            <a:r>
              <a:rPr lang="zh-CN" altLang="en-US" dirty="0"/>
              <a:t>执行一种懒比较：它执行比较操作直至发现非零的结果，在那之后的比较输入将被忽略。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110115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使用源与汇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417E3D1-9314-40F7-A741-075B2B6B3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7834"/>
            <a:ext cx="9144000" cy="568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34382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使用源与汇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590B7B-73FE-4ABD-9357-7ABDD7226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1" y="2044747"/>
            <a:ext cx="74866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719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文件操作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0D32459-CD82-4490-8FDA-973B2DA2D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1" y="1824314"/>
            <a:ext cx="74961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269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散列</a:t>
            </a:r>
            <a:br>
              <a:rPr lang="en-US" altLang="zh-CN" dirty="0"/>
            </a:br>
            <a:r>
              <a:rPr lang="en-US" altLang="zh-CN" dirty="0"/>
              <a:t>Hash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提供比</a:t>
            </a:r>
            <a:r>
              <a:rPr lang="en-US" altLang="zh-CN" dirty="0" err="1"/>
              <a:t>Object.hashCode</a:t>
            </a:r>
            <a:r>
              <a:rPr lang="en-US" altLang="zh-CN" dirty="0"/>
              <a:t>()</a:t>
            </a:r>
            <a:r>
              <a:rPr lang="zh-CN" altLang="en-US" dirty="0"/>
              <a:t>更复杂的散列实现，并提供布鲁姆过滤器的实现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310152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事件总线</a:t>
            </a:r>
            <a:r>
              <a:rPr lang="en-US" altLang="zh-CN" dirty="0"/>
              <a:t>EventBus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发布</a:t>
            </a:r>
            <a:r>
              <a:rPr lang="en-US" altLang="zh-CN" dirty="0"/>
              <a:t>-</a:t>
            </a:r>
            <a:r>
              <a:rPr lang="zh-CN" altLang="en-US" dirty="0"/>
              <a:t>订阅模式的组件通信，但组件不需要显式地注册到其他组件中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04056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数学运算</a:t>
            </a:r>
            <a:br>
              <a:rPr lang="en-US" altLang="zh-CN" dirty="0"/>
            </a:br>
            <a:r>
              <a:rPr lang="en-US" altLang="zh-CN" dirty="0"/>
              <a:t>Math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优化的、充分测试的数学工具类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434447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</a:t>
            </a:r>
            <a:br>
              <a:rPr lang="en-US" altLang="zh-CN" dirty="0"/>
            </a:br>
            <a:r>
              <a:rPr lang="en-US" altLang="zh-CN" dirty="0"/>
              <a:t>Reflection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Guava </a:t>
            </a:r>
            <a:r>
              <a:rPr lang="zh-CN" altLang="en-US" dirty="0"/>
              <a:t>的 </a:t>
            </a:r>
            <a:r>
              <a:rPr lang="en-US" altLang="zh-CN" dirty="0"/>
              <a:t>Java </a:t>
            </a:r>
            <a:r>
              <a:rPr lang="zh-CN" altLang="en-US" dirty="0"/>
              <a:t>反射机制工具类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47990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1654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0" dirty="0"/>
              <a:t>Guava</a:t>
            </a:r>
            <a:r>
              <a:rPr lang="zh-CN" altLang="en-US" b="0" dirty="0"/>
              <a:t>强大的”流畅风格比较器</a:t>
            </a:r>
            <a:r>
              <a:rPr lang="en-US" altLang="zh-CN" b="0" dirty="0"/>
              <a:t>(</a:t>
            </a:r>
            <a:r>
              <a:rPr lang="en-US" altLang="zh-CN" b="0" i="1" dirty="0">
                <a:solidFill>
                  <a:srgbClr val="629755"/>
                </a:solidFill>
                <a:latin typeface="Consolas" panose="020B0609020204030204" pitchFamily="49" charset="0"/>
              </a:rPr>
              <a:t>Ordering</a:t>
            </a:r>
            <a:r>
              <a:rPr lang="en-US" altLang="zh-CN" b="0" dirty="0"/>
              <a:t>)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942831-FE3E-4885-8167-2D2840B176FB}"/>
              </a:ext>
            </a:extLst>
          </p:cNvPr>
          <p:cNvSpPr txBox="1"/>
          <p:nvPr/>
        </p:nvSpPr>
        <p:spPr>
          <a:xfrm>
            <a:off x="243311" y="1896127"/>
            <a:ext cx="8406333" cy="1023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创建排序器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6CEC4F-94D7-4953-A055-5CE1A9251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0174"/>
            <a:ext cx="9144000" cy="223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2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0" dirty="0"/>
              <a:t>Guava</a:t>
            </a:r>
            <a:r>
              <a:rPr lang="zh-CN" altLang="en-US" b="0" dirty="0"/>
              <a:t>强大的”流畅风格比较器</a:t>
            </a:r>
            <a:r>
              <a:rPr lang="en-US" altLang="zh-CN" b="0" dirty="0"/>
              <a:t>(</a:t>
            </a:r>
            <a:r>
              <a:rPr lang="en-US" altLang="zh-CN" b="0" i="1" dirty="0">
                <a:solidFill>
                  <a:srgbClr val="629755"/>
                </a:solidFill>
                <a:latin typeface="Consolas" panose="020B0609020204030204" pitchFamily="49" charset="0"/>
              </a:rPr>
              <a:t>Ordering</a:t>
            </a:r>
            <a:r>
              <a:rPr lang="en-US" altLang="zh-CN" b="0" dirty="0"/>
              <a:t>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8655A8-9940-4E60-80B3-4B481E12CD96}"/>
              </a:ext>
            </a:extLst>
          </p:cNvPr>
          <p:cNvSpPr txBox="1"/>
          <p:nvPr/>
        </p:nvSpPr>
        <p:spPr>
          <a:xfrm>
            <a:off x="243311" y="1997476"/>
            <a:ext cx="6628006" cy="32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2. </a:t>
            </a:r>
            <a:r>
              <a:rPr lang="zh-CN" altLang="en-US" b="1" dirty="0"/>
              <a:t>链式调用方法</a:t>
            </a:r>
            <a:r>
              <a:rPr lang="zh-CN" altLang="en-US" dirty="0"/>
              <a:t>：通过链式调用，可以由给定的排序器衍生出其它排序器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3F28D8-6A0B-48E0-BEF5-B5091B2EC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0" y="2414726"/>
            <a:ext cx="8900689" cy="361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71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6278</TotalTime>
  <Words>3236</Words>
  <Application>Microsoft Office PowerPoint</Application>
  <PresentationFormat>全屏显示(4:3)</PresentationFormat>
  <Paragraphs>325</Paragraphs>
  <Slides>77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88" baseType="lpstr">
      <vt:lpstr>Arial Unicode MS</vt:lpstr>
      <vt:lpstr>Meiryo UI</vt:lpstr>
      <vt:lpstr>宋体</vt:lpstr>
      <vt:lpstr>微软雅黑</vt:lpstr>
      <vt:lpstr>Arial</vt:lpstr>
      <vt:lpstr>Calibri</vt:lpstr>
      <vt:lpstr>Calibri Light</vt:lpstr>
      <vt:lpstr>Consolas</vt:lpstr>
      <vt:lpstr>Georgia</vt:lpstr>
      <vt:lpstr>Wingdings</vt:lpstr>
      <vt:lpstr>Office 主题</vt:lpstr>
      <vt:lpstr>PowerPoint 演示文稿</vt:lpstr>
      <vt:lpstr>PowerPoint 演示文稿</vt:lpstr>
      <vt:lpstr>基本工具  Basic utilities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集合 Collections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缓存 catch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函数式风格 Functional idioms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并发 Concurrency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字符串处理 Strings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原生类型Primitives</vt:lpstr>
      <vt:lpstr>PowerPoint 演示文稿</vt:lpstr>
      <vt:lpstr>PowerPoint 演示文稿</vt:lpstr>
      <vt:lpstr>PowerPoint 演示文稿</vt:lpstr>
      <vt:lpstr>PowerPoint 演示文稿</vt:lpstr>
      <vt:lpstr>区间 Ranges</vt:lpstr>
      <vt:lpstr>I/o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散列 Hash</vt:lpstr>
      <vt:lpstr>事件总线EventBus</vt:lpstr>
      <vt:lpstr>数学运算 Math</vt:lpstr>
      <vt:lpstr>反射 Reflection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huangqun</dc:creator>
  <cp:lastModifiedBy>guo bingxia</cp:lastModifiedBy>
  <cp:revision>124</cp:revision>
  <dcterms:created xsi:type="dcterms:W3CDTF">2016-04-26T03:07:34Z</dcterms:created>
  <dcterms:modified xsi:type="dcterms:W3CDTF">2018-11-30T09:52:37Z</dcterms:modified>
</cp:coreProperties>
</file>