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15"/>
  </p:notesMasterIdLst>
  <p:sldIdLst>
    <p:sldId id="256" r:id="rId2"/>
    <p:sldId id="304" r:id="rId3"/>
    <p:sldId id="257" r:id="rId4"/>
    <p:sldId id="263" r:id="rId5"/>
    <p:sldId id="317" r:id="rId6"/>
    <p:sldId id="318" r:id="rId7"/>
    <p:sldId id="319" r:id="rId8"/>
    <p:sldId id="320" r:id="rId9"/>
    <p:sldId id="321" r:id="rId10"/>
    <p:sldId id="305" r:id="rId11"/>
    <p:sldId id="322" r:id="rId12"/>
    <p:sldId id="323" r:id="rId13"/>
    <p:sldId id="324" r:id="rId14"/>
    <p:sldId id="327" r:id="rId15"/>
    <p:sldId id="328" r:id="rId16"/>
    <p:sldId id="329" r:id="rId17"/>
    <p:sldId id="325" r:id="rId18"/>
    <p:sldId id="330" r:id="rId19"/>
    <p:sldId id="331" r:id="rId20"/>
    <p:sldId id="332" r:id="rId21"/>
    <p:sldId id="306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  <p:sldId id="307" r:id="rId32"/>
    <p:sldId id="343" r:id="rId33"/>
    <p:sldId id="344" r:id="rId34"/>
    <p:sldId id="345" r:id="rId35"/>
    <p:sldId id="347" r:id="rId36"/>
    <p:sldId id="348" r:id="rId37"/>
    <p:sldId id="346" r:id="rId38"/>
    <p:sldId id="349" r:id="rId39"/>
    <p:sldId id="350" r:id="rId40"/>
    <p:sldId id="351" r:id="rId41"/>
    <p:sldId id="352" r:id="rId42"/>
    <p:sldId id="308" r:id="rId43"/>
    <p:sldId id="353" r:id="rId44"/>
    <p:sldId id="354" r:id="rId45"/>
    <p:sldId id="355" r:id="rId46"/>
    <p:sldId id="356" r:id="rId47"/>
    <p:sldId id="357" r:id="rId48"/>
    <p:sldId id="358" r:id="rId49"/>
    <p:sldId id="360" r:id="rId50"/>
    <p:sldId id="361" r:id="rId51"/>
    <p:sldId id="309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10" r:id="rId61"/>
    <p:sldId id="370" r:id="rId62"/>
    <p:sldId id="372" r:id="rId63"/>
    <p:sldId id="371" r:id="rId64"/>
    <p:sldId id="373" r:id="rId65"/>
    <p:sldId id="311" r:id="rId66"/>
    <p:sldId id="380" r:id="rId67"/>
    <p:sldId id="381" r:id="rId68"/>
    <p:sldId id="382" r:id="rId69"/>
    <p:sldId id="385" r:id="rId70"/>
    <p:sldId id="383" r:id="rId71"/>
    <p:sldId id="386" r:id="rId72"/>
    <p:sldId id="384" r:id="rId73"/>
    <p:sldId id="387" r:id="rId74"/>
    <p:sldId id="388" r:id="rId75"/>
    <p:sldId id="389" r:id="rId76"/>
    <p:sldId id="312" r:id="rId77"/>
    <p:sldId id="374" r:id="rId78"/>
    <p:sldId id="376" r:id="rId79"/>
    <p:sldId id="375" r:id="rId80"/>
    <p:sldId id="377" r:id="rId81"/>
    <p:sldId id="378" r:id="rId82"/>
    <p:sldId id="379" r:id="rId83"/>
    <p:sldId id="313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14" r:id="rId92"/>
    <p:sldId id="315" r:id="rId93"/>
    <p:sldId id="397" r:id="rId94"/>
    <p:sldId id="398" r:id="rId95"/>
    <p:sldId id="399" r:id="rId96"/>
    <p:sldId id="400" r:id="rId97"/>
    <p:sldId id="401" r:id="rId98"/>
    <p:sldId id="316" r:id="rId99"/>
    <p:sldId id="402" r:id="rId100"/>
    <p:sldId id="403" r:id="rId101"/>
    <p:sldId id="404" r:id="rId102"/>
    <p:sldId id="405" r:id="rId103"/>
    <p:sldId id="406" r:id="rId104"/>
    <p:sldId id="407" r:id="rId105"/>
    <p:sldId id="408" r:id="rId106"/>
    <p:sldId id="409" r:id="rId107"/>
    <p:sldId id="410" r:id="rId108"/>
    <p:sldId id="411" r:id="rId109"/>
    <p:sldId id="412" r:id="rId110"/>
    <p:sldId id="413" r:id="rId111"/>
    <p:sldId id="414" r:id="rId112"/>
    <p:sldId id="415" r:id="rId113"/>
    <p:sldId id="262" r:id="rId114"/>
  </p:sldIdLst>
  <p:sldSz cx="9144000" cy="6858000" type="screen4x3"/>
  <p:notesSz cx="6858000" cy="9144000"/>
  <p:defaultTextStyle>
    <a:defPPr>
      <a:defRPr lang="zh-CN"/>
    </a:defPPr>
    <a:lvl1pPr marL="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A8E"/>
    <a:srgbClr val="68ABDD"/>
    <a:srgbClr val="F8D35E"/>
    <a:srgbClr val="63A8DC"/>
    <a:srgbClr val="96C0E7"/>
    <a:srgbClr val="1B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5" autoAdjust="0"/>
    <p:restoredTop sz="96824" autoAdjust="0"/>
  </p:normalViewPr>
  <p:slideViewPr>
    <p:cSldViewPr snapToGrid="0">
      <p:cViewPr varScale="1">
        <p:scale>
          <a:sx n="114" d="100"/>
          <a:sy n="114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2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7BAD-BF52-48AF-9499-9AC6D410CEF6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04AC-D49A-43B5-A422-AF0D121D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yefulpresentations.co.uk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8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" y="-22034"/>
            <a:ext cx="9143120" cy="689656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" y="1619481"/>
            <a:ext cx="9146381" cy="1696596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143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请输入项目汇报标题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98106" y="3429000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/>
            </a:lvl1pPr>
          </a:lstStyle>
          <a:p>
            <a:pPr lvl="0"/>
            <a:r>
              <a:rPr lang="en-US" altLang="zh-CN" dirty="0"/>
              <a:t>2016.04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1481" y="1213081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深圳</a:t>
            </a:r>
            <a:r>
              <a:rPr lang="en-US" altLang="zh-CN" dirty="0"/>
              <a:t>•</a:t>
            </a:r>
            <a:r>
              <a:rPr lang="zh-CN" altLang="en-US" dirty="0"/>
              <a:t>广东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-24384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603834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扉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1099" y="1823100"/>
            <a:ext cx="3183287" cy="1426149"/>
          </a:xfrm>
        </p:spPr>
        <p:txBody>
          <a:bodyPr>
            <a:normAutofit/>
          </a:bodyPr>
          <a:lstStyle>
            <a:lvl1pPr>
              <a:defRPr sz="2857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2" y="1823100"/>
            <a:ext cx="5380892" cy="1430599"/>
            <a:chOff x="0" y="1950097"/>
            <a:chExt cx="7174523" cy="1430599"/>
          </a:xfrm>
          <a:effectLst>
            <a:reflection stA="40000" endPos="31000" dist="25400" dir="5400000" sy="-100000" algn="bl" rotWithShape="0"/>
          </a:effectLst>
        </p:grpSpPr>
        <p:sp>
          <p:nvSpPr>
            <p:cNvPr id="7" name="矩形 6"/>
            <p:cNvSpPr/>
            <p:nvPr userDrawn="1"/>
          </p:nvSpPr>
          <p:spPr>
            <a:xfrm>
              <a:off x="0" y="1950098"/>
              <a:ext cx="6995712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7057152" y="1950097"/>
              <a:ext cx="117371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379" r="12095" b="2288"/>
          <a:stretch/>
        </p:blipFill>
        <p:spPr>
          <a:xfrm>
            <a:off x="138050" y="1930750"/>
            <a:ext cx="1151285" cy="116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/>
          <a:stretch/>
        </p:blipFill>
        <p:spPr>
          <a:xfrm>
            <a:off x="2631870" y="1942015"/>
            <a:ext cx="1161047" cy="1165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09" y="1936674"/>
            <a:ext cx="1161864" cy="1161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192" r="3696" b="-1"/>
          <a:stretch/>
        </p:blipFill>
        <p:spPr>
          <a:xfrm>
            <a:off x="3880811" y="1947203"/>
            <a:ext cx="1247660" cy="1154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Connector 13"/>
          <p:cNvCxnSpPr/>
          <p:nvPr userDrawn="1"/>
        </p:nvCxnSpPr>
        <p:spPr>
          <a:xfrm flipH="1">
            <a:off x="5517357" y="3286094"/>
            <a:ext cx="3184084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17358" y="3395665"/>
            <a:ext cx="3184083" cy="2581562"/>
          </a:xfrm>
        </p:spPr>
        <p:txBody>
          <a:bodyPr>
            <a:normAutofit/>
          </a:bodyPr>
          <a:lstStyle>
            <a:lvl1pPr marL="0" marR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29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副标题</a:t>
            </a:r>
          </a:p>
          <a:p>
            <a:pPr lvl="0"/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17359" y="789414"/>
            <a:ext cx="1102898" cy="1001288"/>
          </a:xfrm>
        </p:spPr>
        <p:txBody>
          <a:bodyPr>
            <a:noAutofit/>
          </a:bodyPr>
          <a:lstStyle>
            <a:lvl1pPr marL="0" indent="0">
              <a:buNone/>
              <a:defRPr sz="6286" b="1">
                <a:solidFill>
                  <a:srgbClr val="F8D3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14"/>
            <a:ext cx="9144000" cy="843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16676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16926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6" y="1163047"/>
            <a:ext cx="1102901" cy="42009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3311" y="1079453"/>
            <a:ext cx="6979775" cy="524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1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169524" y="5419629"/>
            <a:ext cx="236330" cy="391121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Line 33"/>
          <p:cNvSpPr>
            <a:spLocks noChangeShapeType="1"/>
          </p:cNvSpPr>
          <p:nvPr userDrawn="1"/>
        </p:nvSpPr>
        <p:spPr bwMode="auto">
          <a:xfrm flipH="1" flipV="1">
            <a:off x="5278292" y="1828800"/>
            <a:ext cx="24076" cy="3788569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0" y="5691983"/>
            <a:ext cx="2887468" cy="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2887469" y="4800803"/>
            <a:ext cx="112529" cy="891183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3569784" y="4666853"/>
            <a:ext cx="3577" cy="950516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1"/>
          <p:cNvSpPr>
            <a:spLocks/>
          </p:cNvSpPr>
          <p:nvPr userDrawn="1"/>
        </p:nvSpPr>
        <p:spPr bwMode="auto">
          <a:xfrm>
            <a:off x="2455218" y="479901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Freeform 13"/>
          <p:cNvSpPr>
            <a:spLocks/>
          </p:cNvSpPr>
          <p:nvPr userDrawn="1"/>
        </p:nvSpPr>
        <p:spPr bwMode="auto">
          <a:xfrm>
            <a:off x="2989280" y="459006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Freeform 15"/>
          <p:cNvSpPr>
            <a:spLocks/>
          </p:cNvSpPr>
          <p:nvPr userDrawn="1"/>
        </p:nvSpPr>
        <p:spPr bwMode="auto">
          <a:xfrm>
            <a:off x="2515056" y="345509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" name="Freeform 16"/>
          <p:cNvSpPr>
            <a:spLocks/>
          </p:cNvSpPr>
          <p:nvPr userDrawn="1"/>
        </p:nvSpPr>
        <p:spPr bwMode="auto">
          <a:xfrm>
            <a:off x="2333754" y="407928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Freeform 17"/>
          <p:cNvSpPr>
            <a:spLocks/>
          </p:cNvSpPr>
          <p:nvPr userDrawn="1"/>
        </p:nvSpPr>
        <p:spPr bwMode="auto">
          <a:xfrm>
            <a:off x="3872540" y="345956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3566214" y="5617369"/>
            <a:ext cx="1727777" cy="178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TextBox 20"/>
          <p:cNvSpPr txBox="1"/>
          <p:nvPr userDrawn="1"/>
        </p:nvSpPr>
        <p:spPr>
          <a:xfrm rot="20578407">
            <a:off x="2624553" y="3947046"/>
            <a:ext cx="1599315" cy="500215"/>
          </a:xfrm>
          <a:prstGeom prst="rect">
            <a:avLst/>
          </a:prstGeom>
          <a:noFill/>
        </p:spPr>
        <p:txBody>
          <a:bodyPr wrap="none" lIns="48974" tIns="24486" rIns="48974" bIns="24486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29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37" y="943341"/>
            <a:ext cx="3050732" cy="94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4"/>
            <a:ext cx="9144000" cy="843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13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155"/>
            <a:ext cx="9144000" cy="843928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740842" y="1078624"/>
            <a:ext cx="1662315" cy="36272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23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35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64148" y="889288"/>
            <a:ext cx="2842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5207434" y="2718776"/>
            <a:ext cx="1389674" cy="522440"/>
            <a:chOff x="2029634" y="1947922"/>
            <a:chExt cx="2470530" cy="696585"/>
          </a:xfrm>
        </p:grpSpPr>
        <p:sp>
          <p:nvSpPr>
            <p:cNvPr id="15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3770756" y="3390464"/>
            <a:ext cx="1426259" cy="522440"/>
            <a:chOff x="3624225" y="2814671"/>
            <a:chExt cx="2535570" cy="696585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3624225" y="2910239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47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79416" y="2814671"/>
              <a:ext cx="1780379" cy="679332"/>
              <a:chOff x="2948385" y="1921931"/>
              <a:chExt cx="1780379" cy="67933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89397" y="1921931"/>
                <a:ext cx="1537195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 userDrawn="1"/>
        </p:nvGrpSpPr>
        <p:grpSpPr>
          <a:xfrm>
            <a:off x="2338845" y="3992900"/>
            <a:ext cx="1426259" cy="522440"/>
            <a:chOff x="5211470" y="3626246"/>
            <a:chExt cx="2535570" cy="696585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5211470" y="3721814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29B9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966661" y="3626246"/>
              <a:ext cx="1780379" cy="679332"/>
              <a:chOff x="2948385" y="1921931"/>
              <a:chExt cx="1780379" cy="67933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89397" y="1921931"/>
                <a:ext cx="1739367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937811" y="4599936"/>
            <a:ext cx="1426259" cy="522440"/>
            <a:chOff x="6795957" y="4623028"/>
            <a:chExt cx="2535570" cy="696585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6795957" y="4718596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51148" y="4623028"/>
              <a:ext cx="1780379" cy="679332"/>
              <a:chOff x="2948385" y="1921931"/>
              <a:chExt cx="1780379" cy="67933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89397" y="1921931"/>
                <a:ext cx="1556326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4" name="Straight Connector 13"/>
          <p:cNvCxnSpPr/>
          <p:nvPr userDrawn="1"/>
        </p:nvCxnSpPr>
        <p:spPr>
          <a:xfrm>
            <a:off x="5415823" y="3347663"/>
            <a:ext cx="0" cy="3296057"/>
          </a:xfrm>
          <a:prstGeom prst="line">
            <a:avLst/>
          </a:prstGeom>
          <a:ln w="22225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 userDrawn="1"/>
        </p:nvCxnSpPr>
        <p:spPr>
          <a:xfrm>
            <a:off x="3979145" y="4047358"/>
            <a:ext cx="0" cy="2634386"/>
          </a:xfrm>
          <a:prstGeom prst="line">
            <a:avLst/>
          </a:prstGeom>
          <a:ln w="22225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/>
          <p:cNvCxnSpPr/>
          <p:nvPr userDrawn="1"/>
        </p:nvCxnSpPr>
        <p:spPr>
          <a:xfrm>
            <a:off x="2554714" y="4581673"/>
            <a:ext cx="0" cy="2087894"/>
          </a:xfrm>
          <a:prstGeom prst="line">
            <a:avLst/>
          </a:prstGeom>
          <a:ln w="22225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/>
          <p:cNvCxnSpPr/>
          <p:nvPr userDrawn="1"/>
        </p:nvCxnSpPr>
        <p:spPr>
          <a:xfrm>
            <a:off x="1146199" y="5169662"/>
            <a:ext cx="0" cy="1473285"/>
          </a:xfrm>
          <a:prstGeom prst="line">
            <a:avLst/>
          </a:prstGeom>
          <a:ln w="22225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 userDrawn="1"/>
        </p:nvGrpSpPr>
        <p:grpSpPr>
          <a:xfrm>
            <a:off x="6697885" y="1890591"/>
            <a:ext cx="1389674" cy="522440"/>
            <a:chOff x="2029634" y="1947922"/>
            <a:chExt cx="2470530" cy="696585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3" name="Straight Connector 13"/>
          <p:cNvCxnSpPr/>
          <p:nvPr userDrawn="1"/>
        </p:nvCxnSpPr>
        <p:spPr>
          <a:xfrm>
            <a:off x="6905179" y="2503118"/>
            <a:ext cx="0" cy="4178629"/>
          </a:xfrm>
          <a:prstGeom prst="line">
            <a:avLst/>
          </a:prstGeom>
          <a:ln w="22225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295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509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85" y="1657459"/>
            <a:ext cx="3599752" cy="1073549"/>
          </a:xfrm>
          <a:prstGeom prst="rect">
            <a:avLst/>
          </a:prstGeom>
        </p:spPr>
      </p:pic>
      <p:sp>
        <p:nvSpPr>
          <p:cNvPr id="9" name="Line 33"/>
          <p:cNvSpPr>
            <a:spLocks noChangeShapeType="1"/>
          </p:cNvSpPr>
          <p:nvPr userDrawn="1"/>
        </p:nvSpPr>
        <p:spPr bwMode="auto">
          <a:xfrm flipH="1" flipV="1">
            <a:off x="3472643" y="2003369"/>
            <a:ext cx="8503" cy="2932779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" y="4592358"/>
            <a:ext cx="1081817" cy="1160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081820" y="3712783"/>
            <a:ext cx="112529" cy="891183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1764133" y="3578833"/>
            <a:ext cx="4466" cy="135463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649568" y="371099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83629" y="350204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Freeform 15"/>
          <p:cNvSpPr>
            <a:spLocks/>
          </p:cNvSpPr>
          <p:nvPr userDrawn="1"/>
        </p:nvSpPr>
        <p:spPr bwMode="auto">
          <a:xfrm>
            <a:off x="709406" y="236707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28104" y="299126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066890" y="237154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Line 51"/>
          <p:cNvSpPr>
            <a:spLocks noChangeShapeType="1"/>
          </p:cNvSpPr>
          <p:nvPr userDrawn="1"/>
        </p:nvSpPr>
        <p:spPr bwMode="auto">
          <a:xfrm>
            <a:off x="1760564" y="4931685"/>
            <a:ext cx="1727777" cy="178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"/>
            <a:ext cx="9144000" cy="843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960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63-546F-41A6-910A-172E050DEC49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1" r:id="rId16"/>
    <p:sldLayoutId id="21474836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/javadoc/com/google/common/cache/LoadingCache.html#get(K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ocs.guava-libraries.googlecode.com/git/javadoc/com/google/common/cache/Cache.html#get%28java.lang.Object,java.util.concurrent.Callable%29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12/javadoc/com/google/common/collect/FluentIterable.html" TargetMode="External"/><Relationship Id="rId2" Type="http://schemas.openxmlformats.org/officeDocument/2006/relationships/hyperlink" Target="http://docs.guava-libraries.googlecode.com/git-history/release12/javadoc/com/google/common/collect/Iterables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.html#addListener(java.lang.Runnable,%20java.util.concurrent.Executor)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.html#addListener(java.lang.Runnable,%20java.util.concurrent.Executor)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Task.html#create(java.util.concurrent.Callable)" TargetMode="External"/><Relationship Id="rId7" Type="http://schemas.openxmlformats.org/officeDocument/2006/relationships/hyperlink" Target="http://docs.guava-libraries.googlecode.com/git-history/release/javadoc/com/google/common/util/concurrent/JdkFutureAdapters.html" TargetMode="External"/><Relationship Id="rId2" Type="http://schemas.openxmlformats.org/officeDocument/2006/relationships/hyperlink" Target="http://docs.oracle.com/javase/1.5.0/docs/api/java/util/concurrent/FutureTask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guava-libraries.googlecode.com/git-history/release/javadoc/com/google/common/util/concurrent/SettableFuture.html" TargetMode="External"/><Relationship Id="rId5" Type="http://schemas.openxmlformats.org/officeDocument/2006/relationships/hyperlink" Target="http://docs.guava-libraries.googlecode.com/git-history/release/javadoc/com/google/common/util/concurrent/AbstractFuture.html" TargetMode="External"/><Relationship Id="rId4" Type="http://schemas.openxmlformats.org/officeDocument/2006/relationships/hyperlink" Target="http://docs.guava-libraries.googlecode.com/git-history/release/javadoc/com/google/common/util/concurrent/ListenableFutureTask.html#create(java.lang.Runnable,%20V)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guava-libraries.googlecode.com/git-history/release/javadoc/com/google/common/util/concurrent/Futures.html#successfulAsList(java.lang.Iterable)" TargetMode="External"/><Relationship Id="rId3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util.concurrent.AsyncFunction)" TargetMode="External"/><Relationship Id="rId7" Type="http://schemas.openxmlformats.org/officeDocument/2006/relationships/hyperlink" Target="http://docs.guava-libraries.googlecode.com/git-history/release/javadoc/com/google/common/util/concurrent/Futures.html#allAsList(com.google.common.util.concurrent.ListenableFuture...)" TargetMode="External"/><Relationship Id="rId2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util.concurrent.AsyncFunction,%20java.util.concurrent.Executor)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guava-libraries.googlecode.com/git-history/release/javadoc/com/google/common/util/concurrent/Futures.html#allAsList(java.lang.Iterable)" TargetMode="External"/><Relationship Id="rId5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base.Function)" TargetMode="External"/><Relationship Id="rId4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base.Function,%20java.util.concurrent.Executor)" TargetMode="External"/><Relationship Id="rId9" Type="http://schemas.openxmlformats.org/officeDocument/2006/relationships/hyperlink" Target="http://docs.guava-libraries.googlecode.com/git-history/release/javadoc/com/google/common/util/concurrent/Futures.html#successfulAsList(com.google.common.util.concurrent.ListenableFuture...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lang/reflect/ParameterizedType.html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541"/>
            <a:ext cx="9144000" cy="517291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altLang="zh-CN" dirty="0"/>
            </a:br>
            <a:r>
              <a:rPr lang="en-US" altLang="zh-CN" dirty="0"/>
              <a:t>Guava</a:t>
            </a:r>
            <a:r>
              <a:rPr lang="zh-CN" altLang="en-US" dirty="0"/>
              <a:t>介绍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2018.11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深圳</a:t>
            </a:r>
            <a:endParaRPr lang="zh-CN" altLang="en-US" dirty="0"/>
          </a:p>
        </p:txBody>
      </p:sp>
      <p:sp>
        <p:nvSpPr>
          <p:cNvPr id="6" name="矩形 5" hidden="1"/>
          <p:cNvSpPr/>
          <p:nvPr/>
        </p:nvSpPr>
        <p:spPr>
          <a:xfrm>
            <a:off x="3347358" y="3437468"/>
            <a:ext cx="2494643" cy="53991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32" y="1133805"/>
            <a:ext cx="1570350" cy="45041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A3946B-B75E-4D2D-B5EB-D480F1F90782}"/>
              </a:ext>
            </a:extLst>
          </p:cNvPr>
          <p:cNvSpPr/>
          <p:nvPr/>
        </p:nvSpPr>
        <p:spPr>
          <a:xfrm>
            <a:off x="3921789" y="3266488"/>
            <a:ext cx="1300421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666666"/>
                </a:solidFill>
                <a:latin typeface="Arial" panose="020B0604020202020204" pitchFamily="34" charset="0"/>
              </a:rPr>
              <a:t>resolveType</a:t>
            </a:r>
            <a:endParaRPr lang="en-US" altLang="zh-CN" b="1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br>
              <a:rPr lang="en-US" altLang="zh-CN" dirty="0"/>
            </a:br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</a:t>
            </a:r>
            <a:r>
              <a:rPr lang="zh-CN" altLang="en-US" dirty="0"/>
              <a:t>对</a:t>
            </a:r>
            <a:r>
              <a:rPr lang="en-US" altLang="zh-CN" dirty="0"/>
              <a:t>JDK</a:t>
            </a:r>
            <a:r>
              <a:rPr lang="zh-CN" altLang="en-US" dirty="0"/>
              <a:t>集合的扩展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914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7381A-2C39-42D9-9EAF-124A18B0D73B}"/>
              </a:ext>
            </a:extLst>
          </p:cNvPr>
          <p:cNvSpPr/>
          <p:nvPr/>
        </p:nvSpPr>
        <p:spPr>
          <a:xfrm>
            <a:off x="243311" y="1995761"/>
            <a:ext cx="8607074" cy="265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获取一个基本的、原始类的</a:t>
            </a:r>
            <a:r>
              <a:rPr lang="en-US" altLang="zh-CN" dirty="0" err="1"/>
              <a:t>TypeToken</a:t>
            </a:r>
            <a:endParaRPr lang="en-US" altLang="zh-CN" dirty="0"/>
          </a:p>
          <a:p>
            <a:pPr lvl="1"/>
            <a:r>
              <a:rPr lang="zh-CN" altLang="zh-CN" dirty="0"/>
              <a:t>TypeToken&lt;String&gt; stringTok = TypeToken.of(String.class); TypeToken&lt;Integer&gt; intTok = TypeToken.of(Integer.class);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为获得一个含有泛型的类型的</a:t>
            </a:r>
            <a:r>
              <a:rPr lang="en-US" altLang="zh-CN" dirty="0" err="1"/>
              <a:t>TypeToken</a:t>
            </a:r>
            <a:r>
              <a:rPr lang="en-US" altLang="zh-CN" dirty="0"/>
              <a:t> —— </a:t>
            </a:r>
            <a:r>
              <a:rPr lang="zh-CN" altLang="en-US" dirty="0"/>
              <a:t>当你知道在编译时的泛型参数类型 </a:t>
            </a:r>
            <a:r>
              <a:rPr lang="en-US" altLang="zh-CN" dirty="0"/>
              <a:t>—— </a:t>
            </a:r>
            <a:r>
              <a:rPr lang="zh-CN" altLang="en-US" dirty="0"/>
              <a:t>你使用一个空的匿名内部类：</a:t>
            </a:r>
            <a:endParaRPr lang="en-US" altLang="zh-CN" dirty="0"/>
          </a:p>
          <a:p>
            <a:pPr lvl="1"/>
            <a:r>
              <a:rPr lang="en-US" altLang="zh-CN" dirty="0" err="1"/>
              <a:t>TypeToken</a:t>
            </a:r>
            <a:r>
              <a:rPr lang="en-US" altLang="zh-CN" dirty="0"/>
              <a:t>&lt;List&lt;String&gt;&gt; </a:t>
            </a:r>
            <a:r>
              <a:rPr lang="en-US" altLang="zh-CN" dirty="0" err="1"/>
              <a:t>stringListTok</a:t>
            </a:r>
            <a:r>
              <a:rPr lang="en-US" altLang="zh-CN" dirty="0"/>
              <a:t> = new </a:t>
            </a:r>
            <a:r>
              <a:rPr lang="en-US" altLang="zh-CN" dirty="0" err="1"/>
              <a:t>TypeToken</a:t>
            </a:r>
            <a:r>
              <a:rPr lang="en-US" altLang="zh-CN" dirty="0"/>
              <a:t>&lt;List&lt;String&gt;&gt;() {} </a:t>
            </a:r>
          </a:p>
          <a:p>
            <a:pPr lvl="1"/>
            <a:r>
              <a:rPr lang="zh-CN" altLang="en-US" dirty="0"/>
              <a:t>或者你想故意指向一个通配符类型：</a:t>
            </a:r>
            <a:endParaRPr lang="en-US" altLang="zh-CN" dirty="0"/>
          </a:p>
          <a:p>
            <a:pPr lvl="1"/>
            <a:r>
              <a:rPr lang="en-US" altLang="zh-CN" dirty="0" err="1"/>
              <a:t>TypeToken</a:t>
            </a:r>
            <a:r>
              <a:rPr lang="en-US" altLang="zh-CN" dirty="0"/>
              <a:t>&lt;Map&lt;?, ?&gt;&gt; </a:t>
            </a:r>
            <a:r>
              <a:rPr lang="en-US" altLang="zh-CN" dirty="0" err="1"/>
              <a:t>wildMapTok</a:t>
            </a:r>
            <a:r>
              <a:rPr lang="en-US" altLang="zh-CN" dirty="0"/>
              <a:t> = new </a:t>
            </a:r>
            <a:r>
              <a:rPr lang="en-US" altLang="zh-CN" dirty="0" err="1"/>
              <a:t>TypeToken</a:t>
            </a:r>
            <a:r>
              <a:rPr lang="en-US" altLang="zh-CN" dirty="0"/>
              <a:t>&lt;Map&lt;?, ?&gt;&gt;() {}; </a:t>
            </a: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TypeToken</a:t>
            </a:r>
            <a:r>
              <a:rPr lang="zh-CN" altLang="en-US" dirty="0"/>
              <a:t>提供了一种方法来动态的解决泛型类型参数，如下所示：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607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7381A-2C39-42D9-9EAF-124A18B0D73B}"/>
              </a:ext>
            </a:extLst>
          </p:cNvPr>
          <p:cNvSpPr/>
          <p:nvPr/>
        </p:nvSpPr>
        <p:spPr>
          <a:xfrm>
            <a:off x="0" y="1723521"/>
            <a:ext cx="8607074" cy="32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TypeToken</a:t>
            </a:r>
            <a:r>
              <a:rPr lang="zh-CN" altLang="en-US" dirty="0"/>
              <a:t>提供了一种方法来动态的解决泛型类型参数，如下所示：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B034B3-A296-4D6A-865C-9B63B1A9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546"/>
            <a:ext cx="9144000" cy="46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54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119450-AE8F-4A7F-ADB2-D05DF835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781"/>
            <a:ext cx="9144000" cy="58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42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831BE7-C3BB-4387-B3FF-53E4B715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299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12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resolveType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67F35F-B3EC-4EA3-BD2A-E42AE79E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545"/>
            <a:ext cx="9144000" cy="46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1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Invokable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2F4E4A-EB48-4247-9561-4B62D548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267"/>
            <a:ext cx="9144000" cy="36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24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Invokable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8BED7A-90E4-4AB5-B508-6E8D87D1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993"/>
            <a:ext cx="9144000" cy="28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149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Invokable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ABEE9D-4441-4243-BC40-B9146A70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640"/>
            <a:ext cx="9144000" cy="37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27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Invokable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A6D99D-01B4-4003-A32F-BD56BC58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811"/>
            <a:ext cx="9144000" cy="43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209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Invokable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F9634B-F554-4931-9C36-DE3B3EF5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778"/>
            <a:ext cx="9144000" cy="46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311" y="1079453"/>
            <a:ext cx="6979775" cy="524610"/>
          </a:xfrm>
        </p:spPr>
        <p:txBody>
          <a:bodyPr/>
          <a:lstStyle/>
          <a:p>
            <a:r>
              <a:rPr lang="zh-CN" altLang="en-US" dirty="0"/>
              <a:t>不可变集合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47CA9-5771-42D6-9149-3C3E0AE043D4}"/>
              </a:ext>
            </a:extLst>
          </p:cNvPr>
          <p:cNvSpPr txBox="1"/>
          <p:nvPr/>
        </p:nvSpPr>
        <p:spPr>
          <a:xfrm>
            <a:off x="243311" y="1837267"/>
            <a:ext cx="8019211" cy="335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当对象被不可信的库调用时，不可变形式是安全的；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不可变对象被多个线程调用时，不存在竞态条件问题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不可变集合不需要考虑变化，因此可以节省时间和空间。所有不可变的集合都比它们的可变形式有更好的内存利用率（分析和测试细节）；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不可变对象因为有固定不变，可以作为常量来安全使用。</a:t>
            </a:r>
          </a:p>
          <a:p>
            <a:endParaRPr lang="en-US" altLang="zh-CN" dirty="0"/>
          </a:p>
          <a:p>
            <a:r>
              <a:rPr lang="zh-CN" altLang="en-US" dirty="0"/>
              <a:t>使用方式：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copyOf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ImmutableSet.copyOf</a:t>
            </a:r>
            <a:r>
              <a:rPr lang="en-US" altLang="zh-CN" dirty="0"/>
              <a:t>(set);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ImmutableSet.of</a:t>
            </a:r>
            <a:r>
              <a:rPr lang="en-US" altLang="zh-CN" dirty="0"/>
              <a:t>(“a”, “b”, “c”)</a:t>
            </a:r>
            <a:r>
              <a:rPr lang="zh-CN" altLang="en-US" dirty="0"/>
              <a:t>或 </a:t>
            </a:r>
            <a:r>
              <a:rPr lang="en-US" altLang="zh-CN" dirty="0" err="1"/>
              <a:t>ImmutableMap.of</a:t>
            </a:r>
            <a:r>
              <a:rPr lang="en-US" altLang="zh-CN" dirty="0"/>
              <a:t>(“a”, 1, “b”, 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Builder</a:t>
            </a:r>
            <a:r>
              <a:rPr lang="zh-CN" altLang="en-US" dirty="0"/>
              <a:t>工具，如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asList</a:t>
            </a:r>
            <a:r>
              <a:rPr lang="zh-CN" altLang="en-US" dirty="0"/>
              <a:t>视图：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sortedSet.asList</a:t>
            </a:r>
            <a:r>
              <a:rPr lang="en-US" altLang="zh-CN" dirty="0"/>
              <a:t>().get(k)    //</a:t>
            </a:r>
            <a:r>
              <a:rPr lang="en-US" altLang="zh-CN" dirty="0" err="1"/>
              <a:t>ImmutableSortedSet</a:t>
            </a:r>
            <a:r>
              <a:rPr lang="zh-CN" altLang="en-US" dirty="0"/>
              <a:t>中读取第</a:t>
            </a:r>
            <a:r>
              <a:rPr lang="en-US" altLang="zh-CN" dirty="0"/>
              <a:t>k</a:t>
            </a:r>
            <a:r>
              <a:rPr lang="zh-CN" altLang="en-US" dirty="0"/>
              <a:t>个最小元素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8914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Dynamic Proxies</a:t>
            </a:r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24572A-AAC5-4796-A34C-18FE7C2C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420"/>
            <a:ext cx="9144000" cy="47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78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Dynamic Proxies</a:t>
            </a:r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1EAC33-ED15-4C07-90AD-4A8DC3D4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668"/>
            <a:ext cx="9144000" cy="32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201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ClassPath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7A7ACB-CA3E-4B97-897B-205229E5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0"/>
            <a:ext cx="9144000" cy="424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564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5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关联可变集合和不可变集合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6836E-E7D8-48FF-945D-81452CA3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667932"/>
            <a:ext cx="7505423" cy="51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1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Multiset</a:t>
            </a:r>
            <a:r>
              <a:rPr lang="zh-CN" altLang="en-US" b="1" dirty="0"/>
              <a:t>（无序的</a:t>
            </a:r>
            <a:r>
              <a:rPr lang="en-US" altLang="zh-CN" dirty="0" err="1"/>
              <a:t>ArrayList</a:t>
            </a:r>
            <a:r>
              <a:rPr lang="en-US" altLang="zh-CN" dirty="0"/>
              <a:t>  &amp;&amp; Map&lt;E, Integer&gt;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无序的</a:t>
            </a:r>
            <a:r>
              <a:rPr lang="en-US" altLang="zh-CN" dirty="0" err="1"/>
              <a:t>ArrayList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add(E)</a:t>
            </a:r>
            <a:r>
              <a:rPr lang="zh-CN" altLang="en-US" dirty="0"/>
              <a:t>添加单个给定元素，</a:t>
            </a:r>
            <a:r>
              <a:rPr lang="en-US" altLang="zh-CN" dirty="0" err="1"/>
              <a:t>addAll</a:t>
            </a:r>
            <a:r>
              <a:rPr lang="en-US" altLang="zh-CN" dirty="0"/>
              <a:t>(Collection</a:t>
            </a:r>
            <a:r>
              <a:rPr lang="zh-CN" altLang="en-US" dirty="0"/>
              <a:t>添加集合中所有元素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iterator()</a:t>
            </a:r>
            <a:r>
              <a:rPr lang="zh-CN" altLang="en-US" dirty="0"/>
              <a:t>返回一个迭代器，包含</a:t>
            </a:r>
            <a:r>
              <a:rPr lang="en-US" altLang="zh-CN" dirty="0"/>
              <a:t>Multiset</a:t>
            </a:r>
            <a:r>
              <a:rPr lang="zh-CN" altLang="en-US" dirty="0"/>
              <a:t>的所有元素（包括重复的元素）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size()</a:t>
            </a:r>
            <a:r>
              <a:rPr lang="zh-CN" altLang="en-US" dirty="0"/>
              <a:t>返回所有元素的总个数（包括重复的元素）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当把</a:t>
            </a:r>
            <a:r>
              <a:rPr lang="en-US" altLang="zh-CN" dirty="0"/>
              <a:t>Multiset</a:t>
            </a:r>
            <a:r>
              <a:rPr lang="zh-CN" altLang="en-US" dirty="0"/>
              <a:t>看作</a:t>
            </a:r>
            <a:r>
              <a:rPr lang="en-US" altLang="zh-CN" dirty="0"/>
              <a:t>Map&lt;E, Integer&gt;</a:t>
            </a:r>
            <a:r>
              <a:rPr lang="zh-CN" altLang="en-US" dirty="0"/>
              <a:t>时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count(Object)</a:t>
            </a:r>
            <a:r>
              <a:rPr lang="zh-CN" altLang="en-US" dirty="0"/>
              <a:t>返回给定元素的计数。</a:t>
            </a:r>
            <a:r>
              <a:rPr lang="en-US" altLang="zh-CN" dirty="0" err="1"/>
              <a:t>HashMultiset.count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O(1)</a:t>
            </a:r>
            <a:r>
              <a:rPr lang="zh-CN" altLang="en-US" dirty="0"/>
              <a:t>，</a:t>
            </a:r>
            <a:r>
              <a:rPr lang="en-US" altLang="zh-CN" dirty="0" err="1"/>
              <a:t>TreeMultiset.count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Set&lt;</a:t>
            </a:r>
            <a:r>
              <a:rPr lang="en-US" altLang="zh-CN" dirty="0" err="1"/>
              <a:t>Multiset.Entry</a:t>
            </a:r>
            <a:r>
              <a:rPr lang="en-US" altLang="zh-CN" dirty="0"/>
              <a:t>&lt;E&gt;&gt;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entrySet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返回所有不重复元素的</a:t>
            </a:r>
            <a:r>
              <a:rPr lang="en-US" altLang="zh-CN" dirty="0"/>
              <a:t>Set&lt;E&gt;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keySet</a:t>
            </a:r>
            <a:r>
              <a:rPr lang="en-US" altLang="zh-CN" dirty="0"/>
              <a:t>()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Multiset</a:t>
            </a:r>
            <a:r>
              <a:rPr lang="zh-CN" altLang="en-US" dirty="0"/>
              <a:t>实现的内存消耗随着不重复元素的个数线性增长。</a:t>
            </a:r>
          </a:p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1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1142D-C434-4E5B-81B2-00D66217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3" y="1700742"/>
            <a:ext cx="3305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2" y="1854201"/>
            <a:ext cx="4066222" cy="474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r>
              <a:rPr lang="zh-CN" altLang="en-US" b="1" dirty="0"/>
              <a:t>特别注意：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中的元素计数只能是正数。任何元素的计数都不能为负，也不能是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视图中也不会有这样的元素。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返回集合的大小，等同于所有元素计数的总和。对于不重复元素的个数，应使用</a:t>
            </a:r>
            <a:r>
              <a:rPr lang="en-US" altLang="zh-CN" dirty="0" err="1"/>
              <a:t>elementSet</a:t>
            </a:r>
            <a:r>
              <a:rPr lang="en-US" altLang="zh-CN" dirty="0"/>
              <a:t>().size()</a:t>
            </a:r>
            <a:r>
              <a:rPr lang="zh-CN" altLang="en-US" dirty="0"/>
              <a:t>方法。（因此，</a:t>
            </a:r>
            <a:r>
              <a:rPr lang="en-US" altLang="zh-CN" dirty="0"/>
              <a:t>add(E)</a:t>
            </a:r>
            <a:r>
              <a:rPr lang="zh-CN" altLang="en-US" dirty="0"/>
              <a:t>把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增加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multiset.iterator</a:t>
            </a:r>
            <a:r>
              <a:rPr lang="en-US" altLang="zh-CN" dirty="0"/>
              <a:t>()</a:t>
            </a:r>
            <a:r>
              <a:rPr lang="zh-CN" altLang="en-US" dirty="0"/>
              <a:t>会迭代重复元素，因此迭代长度等于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支持直接增加、减少或设置元素的计数。</a:t>
            </a:r>
            <a:r>
              <a:rPr lang="en-US" altLang="zh-CN" dirty="0" err="1"/>
              <a:t>setCount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, 0)</a:t>
            </a:r>
            <a:r>
              <a:rPr lang="zh-CN" altLang="en-US" dirty="0"/>
              <a:t>等同于移除所有</a:t>
            </a:r>
            <a:r>
              <a:rPr lang="en-US" altLang="zh-CN" dirty="0" err="1"/>
              <a:t>elem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multiset </a:t>
            </a:r>
            <a:r>
              <a:rPr lang="zh-CN" altLang="en-US" dirty="0"/>
              <a:t>中没有的元素，</a:t>
            </a:r>
            <a:r>
              <a:rPr lang="en-US" altLang="zh-CN" dirty="0" err="1"/>
              <a:t>multiset.count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)</a:t>
            </a:r>
            <a:r>
              <a:rPr lang="zh-CN" altLang="en-US" dirty="0"/>
              <a:t>始终返回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35EE0-DAC9-4CA9-89DE-B0A9BBBB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79" y="1854201"/>
            <a:ext cx="33051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Multiset </a:t>
            </a:r>
            <a:r>
              <a:rPr lang="zh-CN" altLang="en-US" b="0" dirty="0"/>
              <a:t>的各种实现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EEADA-19A0-438A-83D7-AB830330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425"/>
            <a:ext cx="8715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TreeMultiset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F3C45-4CB8-436B-A93E-AC46B7B8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760743"/>
            <a:ext cx="7103533" cy="46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EA4149-777C-4BFA-90B4-07038FE8694B}"/>
              </a:ext>
            </a:extLst>
          </p:cNvPr>
          <p:cNvSpPr txBox="1"/>
          <p:nvPr/>
        </p:nvSpPr>
        <p:spPr>
          <a:xfrm>
            <a:off x="243311" y="1964267"/>
            <a:ext cx="8519689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概念：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单个值映射”的集合：</a:t>
            </a:r>
            <a:endParaRPr lang="en-US" altLang="zh-CN" dirty="0"/>
          </a:p>
          <a:p>
            <a:pPr lvl="1"/>
            <a:r>
              <a:rPr lang="pt-BR" altLang="zh-CN" dirty="0"/>
              <a:t>a -&gt; 1 a -&gt; 2 a -&gt;4 b -&gt; 3 c -&gt; 5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值集合映射”的映射：</a:t>
            </a:r>
            <a:endParaRPr lang="en-US" altLang="zh-CN" dirty="0"/>
          </a:p>
          <a:p>
            <a:pPr lvl="1"/>
            <a:r>
              <a:rPr lang="pt-BR" altLang="zh-CN" dirty="0"/>
              <a:t>a -&gt; [1, 2, 4] b -&gt; 3 c -&gt; 5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原因：</a:t>
            </a:r>
            <a:r>
              <a:rPr lang="en-US" altLang="zh-CN" dirty="0"/>
              <a:t>asMap()</a:t>
            </a:r>
            <a:r>
              <a:rPr lang="zh-CN" altLang="en-US" dirty="0"/>
              <a:t>视图返回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00404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02AACB-3EDC-4983-9FF5-646CCD2C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8733"/>
            <a:ext cx="4114800" cy="5486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8EE864-5302-4121-9F96-E2F2749577A5}"/>
              </a:ext>
            </a:extLst>
          </p:cNvPr>
          <p:cNvSpPr txBox="1"/>
          <p:nvPr/>
        </p:nvSpPr>
        <p:spPr>
          <a:xfrm>
            <a:off x="243311" y="1870270"/>
            <a:ext cx="3967993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Multimap.get</a:t>
            </a:r>
            <a:r>
              <a:rPr lang="en-US" altLang="zh-CN" dirty="0"/>
              <a:t>(key)</a:t>
            </a:r>
            <a:r>
              <a:rPr lang="zh-CN" altLang="en-US" dirty="0"/>
              <a:t>总是返回非</a:t>
            </a:r>
            <a:r>
              <a:rPr lang="en-US" altLang="zh-CN" dirty="0"/>
              <a:t>null</a:t>
            </a:r>
            <a:r>
              <a:rPr lang="zh-CN" altLang="en-US" dirty="0"/>
              <a:t>、但是可能空的集合。要返回</a:t>
            </a:r>
            <a:r>
              <a:rPr lang="en-US" altLang="zh-CN" dirty="0"/>
              <a:t>null</a:t>
            </a:r>
            <a:r>
              <a:rPr lang="zh-CN" altLang="en-US" dirty="0"/>
              <a:t>，请使用</a:t>
            </a:r>
            <a:r>
              <a:rPr lang="en-US" altLang="zh-CN" dirty="0"/>
              <a:t>asMap()</a:t>
            </a:r>
            <a:r>
              <a:rPr lang="zh-CN" altLang="en-US" dirty="0"/>
              <a:t>视图获取一个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当且仅当有值映射到键时，</a:t>
            </a:r>
            <a:r>
              <a:rPr lang="en-US" altLang="zh-CN" dirty="0" err="1"/>
              <a:t>Multimap.containsKey</a:t>
            </a:r>
            <a:r>
              <a:rPr lang="en-US" altLang="zh-CN" dirty="0"/>
              <a:t>(key)</a:t>
            </a:r>
            <a:r>
              <a:rPr lang="zh-CN" altLang="en-US" dirty="0"/>
              <a:t>才会返回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Multimap.entries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Multimap</a:t>
            </a:r>
            <a:r>
              <a:rPr lang="zh-CN" altLang="en-US" dirty="0"/>
              <a:t>中所有”键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</a:t>
            </a:r>
            <a:r>
              <a:rPr lang="en-US" altLang="zh-CN" dirty="0"/>
              <a:t>——</a:t>
            </a:r>
            <a:r>
              <a:rPr lang="zh-CN" altLang="en-US" dirty="0"/>
              <a:t>包括重复键。如果你想要得到所有”键</a:t>
            </a:r>
            <a:r>
              <a:rPr lang="en-US" altLang="zh-CN" dirty="0"/>
              <a:t>-</a:t>
            </a:r>
            <a:r>
              <a:rPr lang="zh-CN" altLang="en-US" dirty="0"/>
              <a:t>值集合映射”，请使用</a:t>
            </a:r>
            <a:r>
              <a:rPr lang="en-US" altLang="zh-CN" dirty="0"/>
              <a:t>asMap().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Multimap.size</a:t>
            </a:r>
            <a:r>
              <a:rPr lang="en-US" altLang="zh-CN" dirty="0"/>
              <a:t>()</a:t>
            </a:r>
            <a:r>
              <a:rPr lang="zh-CN" altLang="en-US" dirty="0"/>
              <a:t>返回所有”键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单个值映射”的个数，而非不同键的个数。要得到不同键的个数，请改用</a:t>
            </a:r>
            <a:r>
              <a:rPr lang="en-US" altLang="zh-CN" dirty="0" err="1"/>
              <a:t>Multimap.keySet</a:t>
            </a:r>
            <a:r>
              <a:rPr lang="en-US" altLang="zh-CN" dirty="0"/>
              <a:t>().size()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032" y="974091"/>
            <a:ext cx="6979775" cy="5172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</a:rPr>
              <a:t>课程概要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04FDB-134D-4129-BD53-567681123E97}"/>
              </a:ext>
            </a:extLst>
          </p:cNvPr>
          <p:cNvSpPr/>
          <p:nvPr/>
        </p:nvSpPr>
        <p:spPr>
          <a:xfrm>
            <a:off x="4890120" y="1903741"/>
            <a:ext cx="3777067" cy="336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altLang="zh-CN" sz="2800" dirty="0"/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altLang="zh-CN" sz="2800" dirty="0"/>
              <a:t>I/O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散列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事件总线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数学运算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反射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AED1C-BE5D-41AB-89B8-B370C1F9A345}"/>
              </a:ext>
            </a:extLst>
          </p:cNvPr>
          <p:cNvSpPr/>
          <p:nvPr/>
        </p:nvSpPr>
        <p:spPr>
          <a:xfrm>
            <a:off x="476815" y="1903741"/>
            <a:ext cx="3777067" cy="440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基本工具 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集合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缓存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函数式风格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并发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字符串处理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原生类型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区间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942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864795-4AEA-4B25-8AEA-BF59C4CE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2380264"/>
            <a:ext cx="7348786" cy="33982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0F053F-35A4-42F8-94A9-1384DC1FDB30}"/>
              </a:ext>
            </a:extLst>
          </p:cNvPr>
          <p:cNvSpPr txBox="1"/>
          <p:nvPr/>
        </p:nvSpPr>
        <p:spPr>
          <a:xfrm>
            <a:off x="335560" y="2014211"/>
            <a:ext cx="723969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除了两个不可变形式的实现，其他所有实现都支持</a:t>
            </a:r>
            <a:r>
              <a:rPr lang="en-US" altLang="zh-CN" dirty="0"/>
              <a:t>null</a:t>
            </a:r>
            <a:r>
              <a:rPr lang="zh-CN" altLang="en-US" dirty="0"/>
              <a:t>键和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8784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br>
              <a:rPr lang="en-US" altLang="zh-CN" dirty="0"/>
            </a:br>
            <a:r>
              <a:rPr lang="en-US" altLang="zh-CN" dirty="0"/>
              <a:t>catch</a:t>
            </a:r>
            <a:r>
              <a:rPr lang="zh-CN" altLang="en-US" dirty="0"/>
              <a:t>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本地缓存实现，支持多种缓存过期策略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7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B2D24A-4749-4077-A8ED-F22D8B46D606}"/>
              </a:ext>
            </a:extLst>
          </p:cNvPr>
          <p:cNvSpPr txBox="1"/>
          <p:nvPr/>
        </p:nvSpPr>
        <p:spPr>
          <a:xfrm>
            <a:off x="486561" y="2239861"/>
            <a:ext cx="6132353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通常来说，</a:t>
            </a:r>
            <a:r>
              <a:rPr lang="zh-CN" altLang="zh-CN" sz="1600" dirty="0">
                <a:solidFill>
                  <a:srgbClr val="666666"/>
                </a:solidFill>
                <a:latin typeface="Arial Unicode MS" panose="020B0604020202020204"/>
              </a:rPr>
              <a:t>Guava Cache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适用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于：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你愿意消耗一些内存空间来提升速度。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你预料到某些键会被查询一次以上。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缓存中存放的数据总量不会超出内存容量。</a:t>
            </a:r>
          </a:p>
        </p:txBody>
      </p:sp>
    </p:spTree>
    <p:extLst>
      <p:ext uri="{BB962C8B-B14F-4D97-AF65-F5344CB8AC3E}">
        <p14:creationId xmlns:p14="http://schemas.microsoft.com/office/powerpoint/2010/main" val="201249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CacheLoader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EA4C22-41F8-4099-9E19-8858FCDA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4" y="3320204"/>
            <a:ext cx="6062691" cy="26253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 err="1"/>
              <a:t>LoadingCache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LoadingCache</a:t>
            </a:r>
            <a:r>
              <a:rPr lang="zh-CN" altLang="en-US" dirty="0"/>
              <a:t>查询的正规方式是使用</a:t>
            </a:r>
            <a:r>
              <a:rPr lang="en-US" altLang="zh-CN" u="sng" dirty="0">
                <a:hlinkClick r:id="rId3"/>
              </a:rPr>
              <a:t>get(K)</a:t>
            </a:r>
            <a:r>
              <a:rPr lang="zh-CN" altLang="en-US" dirty="0"/>
              <a:t>方法。这个方法要么返回已经缓存的值，要么使用</a:t>
            </a:r>
            <a:r>
              <a:rPr lang="en-US" altLang="zh-CN" dirty="0" err="1"/>
              <a:t>CacheLoader</a:t>
            </a:r>
            <a:r>
              <a:rPr lang="zh-CN" altLang="en-US" dirty="0"/>
              <a:t>向缓存原子地加载新值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getAll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K&gt;)</a:t>
            </a:r>
            <a:r>
              <a:rPr lang="zh-CN" altLang="en-US" dirty="0"/>
              <a:t>方法用来执行批量查询。默认情况下，对每个不在缓存中的键，</a:t>
            </a:r>
            <a:r>
              <a:rPr lang="en-US" altLang="zh-CN" dirty="0" err="1"/>
              <a:t>getAll</a:t>
            </a:r>
            <a:r>
              <a:rPr lang="zh-CN" altLang="en-US" dirty="0"/>
              <a:t>方法会单独调用</a:t>
            </a:r>
            <a:r>
              <a:rPr lang="en-US" altLang="zh-CN" dirty="0" err="1"/>
              <a:t>CacheLoader.load</a:t>
            </a:r>
            <a:r>
              <a:rPr lang="zh-CN" altLang="en-US" dirty="0"/>
              <a:t>来加载缓存项。</a:t>
            </a:r>
          </a:p>
        </p:txBody>
      </p:sp>
    </p:spTree>
    <p:extLst>
      <p:ext uri="{BB962C8B-B14F-4D97-AF65-F5344CB8AC3E}">
        <p14:creationId xmlns:p14="http://schemas.microsoft.com/office/powerpoint/2010/main" val="185816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获取缓存：</a:t>
            </a:r>
            <a:endParaRPr lang="en-US" altLang="zh-CN" dirty="0"/>
          </a:p>
          <a:p>
            <a:pPr lvl="1"/>
            <a:r>
              <a:rPr lang="zh-CN" altLang="en-US" dirty="0"/>
              <a:t>所有类型的</a:t>
            </a:r>
            <a:r>
              <a:rPr lang="en-US" altLang="zh-CN" dirty="0"/>
              <a:t>Guava Cache</a:t>
            </a:r>
            <a:r>
              <a:rPr lang="zh-CN" altLang="en-US" dirty="0"/>
              <a:t>，不管有没有自动加载功能，都支持</a:t>
            </a:r>
            <a:r>
              <a:rPr lang="en-US" altLang="zh-CN" u="sng" dirty="0">
                <a:hlinkClick r:id="rId2"/>
              </a:rPr>
              <a:t>get(K, Callable&lt;V&gt;)</a:t>
            </a:r>
            <a:r>
              <a:rPr lang="zh-CN" altLang="en-US" dirty="0"/>
              <a:t>方法。这个方法返回缓存中相应的值，或者用给定的</a:t>
            </a:r>
            <a:r>
              <a:rPr lang="en-US" altLang="zh-CN" dirty="0"/>
              <a:t>Callable</a:t>
            </a:r>
            <a:r>
              <a:rPr lang="zh-CN" altLang="en-US" dirty="0"/>
              <a:t>运算并把结果加入到缓存中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显式插入：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cache.put(key, value</a:t>
            </a:r>
            <a:r>
              <a:rPr lang="en-US" altLang="zh-CN" u="sng" dirty="0"/>
              <a:t>)</a:t>
            </a:r>
            <a:r>
              <a:rPr lang="zh-CN" altLang="en-US" dirty="0"/>
              <a:t>方法可以直接向缓存中插入值，这会直接覆盖掉给定键之前映射的值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681334-3BAD-44F7-95D0-79295DD4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3242218"/>
            <a:ext cx="64103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基于容量的回收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基于容量的回收（</a:t>
            </a:r>
            <a:r>
              <a:rPr lang="en-US" altLang="zh-CN" dirty="0"/>
              <a:t>size-based eviction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如果要规定缓存项的数目不超过固定值，只需使用</a:t>
            </a:r>
            <a:r>
              <a:rPr lang="en-US" altLang="zh-CN" dirty="0" err="1"/>
              <a:t>CacheBuilder.maximumSize</a:t>
            </a:r>
            <a:r>
              <a:rPr lang="en-US" altLang="zh-CN" dirty="0"/>
              <a:t>(long)</a:t>
            </a:r>
            <a:r>
              <a:rPr lang="zh-CN" altLang="en-US" dirty="0"/>
              <a:t>。缓存将尝试回收最近没有使用或总体上很少使用的缓存项。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不同的缓存项有不同的“权重”（</a:t>
            </a:r>
            <a:r>
              <a:rPr lang="en-US" altLang="zh-CN" dirty="0"/>
              <a:t>weights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例如，如果你的缓存值，占据完全不同的内存空间，你可以使用</a:t>
            </a:r>
            <a:r>
              <a:rPr lang="en-US" altLang="zh-CN" dirty="0" err="1"/>
              <a:t>CacheBuilder.weigher</a:t>
            </a:r>
            <a:r>
              <a:rPr lang="en-US" altLang="zh-CN" dirty="0"/>
              <a:t>(</a:t>
            </a:r>
            <a:r>
              <a:rPr lang="en-US" altLang="zh-CN" dirty="0" err="1"/>
              <a:t>Weigher</a:t>
            </a:r>
            <a:r>
              <a:rPr lang="en-US" altLang="zh-CN" dirty="0"/>
              <a:t>)</a:t>
            </a:r>
            <a:r>
              <a:rPr lang="zh-CN" altLang="en-US" dirty="0"/>
              <a:t>指定一个权重函数，并且用</a:t>
            </a:r>
            <a:r>
              <a:rPr lang="en-US" altLang="zh-CN" dirty="0" err="1"/>
              <a:t>CacheBuilder.maximumWeight</a:t>
            </a:r>
            <a:r>
              <a:rPr lang="en-US" altLang="zh-CN" dirty="0"/>
              <a:t>(long)</a:t>
            </a:r>
            <a:r>
              <a:rPr lang="zh-CN" altLang="en-US" dirty="0"/>
              <a:t>指定最大总重。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3634F3-C31D-404A-9C8E-E7E390AA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1" y="3409563"/>
            <a:ext cx="6781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定时回收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CacheBuilder</a:t>
            </a:r>
            <a:r>
              <a:rPr lang="zh-CN" altLang="en-US" dirty="0"/>
              <a:t>提供两种定时回收的方法：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expireAfterAccess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：缓存项在给定时间内没有被读</a:t>
            </a:r>
            <a:r>
              <a:rPr lang="en-US" altLang="zh-CN" dirty="0"/>
              <a:t>/</a:t>
            </a:r>
            <a:r>
              <a:rPr lang="zh-CN" altLang="en-US" dirty="0"/>
              <a:t>写访问，则回收。请注意这种缓存的回收顺序和基于大小回收一样。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expireAfterWrite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：缓存项在给定时间内没有被写访问（创建或覆盖），则回收。如果认为缓存数据总是在固定时候后变得陈旧不可用，这种回收方式是可取的。</a:t>
            </a:r>
          </a:p>
        </p:txBody>
      </p:sp>
    </p:spTree>
    <p:extLst>
      <p:ext uri="{BB962C8B-B14F-4D97-AF65-F5344CB8AC3E}">
        <p14:creationId xmlns:p14="http://schemas.microsoft.com/office/powerpoint/2010/main" val="3461903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基于引用的回收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241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通过使用弱引用的键、或弱引用的值、或软引用的值，</a:t>
            </a:r>
            <a:r>
              <a:rPr lang="en-US" altLang="zh-CN" dirty="0"/>
              <a:t>Guava Cache</a:t>
            </a:r>
            <a:r>
              <a:rPr lang="zh-CN" altLang="en-US" dirty="0"/>
              <a:t>可以把缓存设置为允许垃圾回收：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CacheBuilder.weakKeys</a:t>
            </a:r>
            <a:r>
              <a:rPr lang="en-US" altLang="zh-CN" dirty="0"/>
              <a:t>()</a:t>
            </a:r>
            <a:r>
              <a:rPr lang="zh-CN" altLang="en-US" dirty="0"/>
              <a:t>：使用弱引用存储键。当键没有其它（强或软）引用时，缓存项可以被垃圾回收。因为垃圾回收仅依赖恒等式（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），使用弱引用键的缓存用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比较键。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CacheBuilder.weakValues</a:t>
            </a:r>
            <a:r>
              <a:rPr lang="en-US" altLang="zh-CN" dirty="0"/>
              <a:t>()</a:t>
            </a:r>
            <a:r>
              <a:rPr lang="zh-CN" altLang="en-US" dirty="0"/>
              <a:t>：使用弱引用存储值。当值没有其它（强或软）引用时，缓存项可以被垃圾回收。因为垃圾回收仅依赖恒等式（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），使用弱引用值的缓存用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CacheBuilder.softValues</a:t>
            </a:r>
            <a:r>
              <a:rPr lang="en-US" altLang="zh-CN" dirty="0"/>
              <a:t>()</a:t>
            </a:r>
            <a:r>
              <a:rPr lang="zh-CN" altLang="en-US" dirty="0"/>
              <a:t>：使用软引用存储值。软引用只有在响应内存需要时，才按照全局最近最少使用的顺序回收。考虑到使用软引用的性能影响，我们通常建议使用更有性能预测性的缓存大小限定（见上文，基于容量回收）。使用软引用值的缓存同样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</a:p>
        </p:txBody>
      </p:sp>
    </p:spTree>
    <p:extLst>
      <p:ext uri="{BB962C8B-B14F-4D97-AF65-F5344CB8AC3E}">
        <p14:creationId xmlns:p14="http://schemas.microsoft.com/office/powerpoint/2010/main" val="176173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显式清除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个别清除：</a:t>
            </a:r>
            <a:r>
              <a:rPr lang="en-US" altLang="zh-CN" dirty="0" err="1"/>
              <a:t>Cache.invalidate</a:t>
            </a:r>
            <a:r>
              <a:rPr lang="en-US" altLang="zh-CN" dirty="0"/>
              <a:t>(key)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批量清除：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(keys)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清除所有缓存项：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07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清理什么时候发生？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CacheBuilder</a:t>
            </a:r>
            <a:r>
              <a:rPr lang="zh-CN" altLang="en-US" dirty="0"/>
              <a:t>构建的缓存不会</a:t>
            </a:r>
            <a:r>
              <a:rPr lang="en-US" altLang="zh-CN" dirty="0"/>
              <a:t>"</a:t>
            </a:r>
            <a:r>
              <a:rPr lang="zh-CN" altLang="en-US" dirty="0"/>
              <a:t>自动</a:t>
            </a:r>
            <a:r>
              <a:rPr lang="en-US" altLang="zh-CN" dirty="0"/>
              <a:t>"</a:t>
            </a:r>
            <a:r>
              <a:rPr lang="zh-CN" altLang="en-US" dirty="0"/>
              <a:t>执行清理和回收工作，也不会在某个缓存项过期后马上清理，也没有诸如此类的清理机制。相反，它会在写操作时顺带做少量的维护工作，或者偶尔在读操作时做</a:t>
            </a:r>
            <a:r>
              <a:rPr lang="en-US" altLang="zh-CN" dirty="0"/>
              <a:t>——</a:t>
            </a:r>
            <a:r>
              <a:rPr lang="zh-CN" altLang="en-US" dirty="0"/>
              <a:t>如果写操作实在太少的话。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这样做的原因在于：如果要自动地持续清理缓存，就必须有一个线程，这个线程会和用户操作竞争共享锁。此外，某些环境下线程创建可能受限制，这样</a:t>
            </a:r>
            <a:r>
              <a:rPr lang="en-US" altLang="zh-CN" dirty="0" err="1"/>
              <a:t>CacheBuilder</a:t>
            </a:r>
            <a:r>
              <a:rPr lang="zh-CN" altLang="en-US" dirty="0"/>
              <a:t>就不可用了。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相反，我们把选择权交到你手里。如果你的缓存是高吞吐的，那就无需担心缓存的维护和清理等工作。如果你的 缓存只会偶尔有写操作，而你又不想清理工作阻碍了读操作，那么可以创建自己的维护线程，以固定的时间间隔调用</a:t>
            </a:r>
            <a:r>
              <a:rPr lang="en-US" altLang="zh-CN" dirty="0" err="1"/>
              <a:t>Cache.cleanUp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r>
              <a:rPr lang="en-US" altLang="zh-CN" dirty="0" err="1"/>
              <a:t>ScheduledExecutorService</a:t>
            </a:r>
            <a:r>
              <a:rPr lang="zh-CN" altLang="en-US" dirty="0"/>
              <a:t>可以帮助你很好地实现这样的定时调度。</a:t>
            </a:r>
          </a:p>
        </p:txBody>
      </p:sp>
    </p:spTree>
    <p:extLst>
      <p:ext uri="{BB962C8B-B14F-4D97-AF65-F5344CB8AC3E}">
        <p14:creationId xmlns:p14="http://schemas.microsoft.com/office/powerpoint/2010/main" val="21041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基本工具 </a:t>
            </a:r>
            <a:br>
              <a:rPr lang="zh-CN" altLang="en-US" dirty="0"/>
            </a:br>
            <a:r>
              <a:rPr lang="en-US" altLang="zh-CN" dirty="0"/>
              <a:t>Basic utilities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让使用</a:t>
            </a:r>
            <a:r>
              <a:rPr lang="en-US" altLang="zh-CN" dirty="0"/>
              <a:t>Java</a:t>
            </a:r>
            <a:r>
              <a:rPr lang="zh-CN" altLang="en-US" dirty="0"/>
              <a:t>语言变得更舒适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5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刷新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在刷新操作进行时，缓存仍然可以向其他线程返回旧值，而不像回收操作，读缓存的线程必须等待新值加载完成。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如果刷新过程抛出异常，缓存将保留旧值，而异常会在记录到日志后被丢弃</a:t>
            </a:r>
            <a:r>
              <a:rPr lang="en-US" altLang="zh-CN" dirty="0"/>
              <a:t>[swallowed]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重载</a:t>
            </a:r>
            <a:r>
              <a:rPr lang="en-US" altLang="zh-CN" dirty="0" err="1"/>
              <a:t>CacheLoader.reload</a:t>
            </a:r>
            <a:r>
              <a:rPr lang="en-US" altLang="zh-CN" dirty="0"/>
              <a:t>(K, V)</a:t>
            </a:r>
            <a:r>
              <a:rPr lang="zh-CN" altLang="en-US" dirty="0"/>
              <a:t>可以扩展刷新时的行为，这个方法允许开发者在计算新值时使用旧的值。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D9C7E1-A019-43AD-8E41-2745C04E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2992674"/>
            <a:ext cx="6976065" cy="38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函数式风格</a:t>
            </a:r>
            <a:br>
              <a:rPr lang="en-US" altLang="zh-CN" dirty="0"/>
            </a:br>
            <a:r>
              <a:rPr lang="en-US" altLang="zh-CN" dirty="0"/>
              <a:t>Functional idioms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可以显著简化代码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6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代码比较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CADA97-3699-4BC3-B583-5CF9AB6F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933942"/>
            <a:ext cx="7562850" cy="2257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54875D-49F4-4A58-87A1-426855F1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" y="4521247"/>
            <a:ext cx="5838825" cy="1257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620C21-4F9C-4C55-A249-E3B771FAC6FB}"/>
              </a:ext>
            </a:extLst>
          </p:cNvPr>
          <p:cNvSpPr txBox="1"/>
          <p:nvPr/>
        </p:nvSpPr>
        <p:spPr>
          <a:xfrm>
            <a:off x="243311" y="1677879"/>
            <a:ext cx="1906291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函数式编程</a:t>
            </a:r>
            <a:r>
              <a:rPr lang="en-US" altLang="zh-CN" b="1" dirty="0"/>
              <a:t>(1.8</a:t>
            </a:r>
            <a:r>
              <a:rPr lang="zh-CN" altLang="en-US" b="1" dirty="0"/>
              <a:t>以前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2F4EB0-18CF-4880-911B-06B23713DAE1}"/>
              </a:ext>
            </a:extLst>
          </p:cNvPr>
          <p:cNvSpPr txBox="1"/>
          <p:nvPr/>
        </p:nvSpPr>
        <p:spPr>
          <a:xfrm>
            <a:off x="243311" y="4191367"/>
            <a:ext cx="158910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命令式编程</a:t>
            </a:r>
          </a:p>
        </p:txBody>
      </p:sp>
    </p:spTree>
    <p:extLst>
      <p:ext uri="{BB962C8B-B14F-4D97-AF65-F5344CB8AC3E}">
        <p14:creationId xmlns:p14="http://schemas.microsoft.com/office/powerpoint/2010/main" val="64664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Functions</a:t>
            </a:r>
            <a:r>
              <a:rPr lang="zh-CN" altLang="en-US" dirty="0"/>
              <a:t>和</a:t>
            </a:r>
            <a:r>
              <a:rPr lang="en-US" altLang="zh-CN" dirty="0"/>
              <a:t>Predicates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4F49DA-40C2-4B93-947E-6251F15A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155"/>
            <a:ext cx="9144000" cy="11274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982947-5986-4E36-960A-97C236198BEA}"/>
              </a:ext>
            </a:extLst>
          </p:cNvPr>
          <p:cNvSpPr txBox="1"/>
          <p:nvPr/>
        </p:nvSpPr>
        <p:spPr>
          <a:xfrm>
            <a:off x="0" y="1750130"/>
            <a:ext cx="1216241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0B82D-41C6-4D12-AB02-34257AED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5547"/>
            <a:ext cx="9144000" cy="21163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4962DA-CE83-4B9B-AEE1-45D9BD5A8558}"/>
              </a:ext>
            </a:extLst>
          </p:cNvPr>
          <p:cNvSpPr txBox="1"/>
          <p:nvPr/>
        </p:nvSpPr>
        <p:spPr>
          <a:xfrm>
            <a:off x="0" y="3492869"/>
            <a:ext cx="138491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91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4FD330-8A75-4D6D-ABC0-FF8F6536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362108"/>
            <a:ext cx="7412854" cy="42955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99DC37-63AF-4002-ABFA-55B843715C5F}"/>
              </a:ext>
            </a:extLst>
          </p:cNvPr>
          <p:cNvSpPr txBox="1"/>
          <p:nvPr/>
        </p:nvSpPr>
        <p:spPr>
          <a:xfrm>
            <a:off x="0" y="1804391"/>
            <a:ext cx="7057747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*List</a:t>
            </a:r>
            <a:r>
              <a:rPr lang="zh-CN" altLang="en-US" dirty="0"/>
              <a:t>的过滤视图被省略了，因为不能有效地支持类似</a:t>
            </a:r>
            <a:r>
              <a:rPr lang="en-US" altLang="zh-CN" dirty="0"/>
              <a:t>get(int)</a:t>
            </a:r>
            <a:r>
              <a:rPr lang="zh-CN" altLang="en-US" dirty="0"/>
              <a:t>的操作。请改用</a:t>
            </a:r>
            <a:r>
              <a:rPr lang="en-US" altLang="zh-CN" dirty="0" err="1"/>
              <a:t>Lists.newArrayList</a:t>
            </a:r>
            <a:r>
              <a:rPr lang="en-US" altLang="zh-CN" dirty="0"/>
              <a:t>(Collections2.filter(list, predicate))</a:t>
            </a:r>
            <a:r>
              <a:rPr lang="zh-CN" altLang="en-US" dirty="0"/>
              <a:t>做拷贝过滤。</a:t>
            </a:r>
          </a:p>
        </p:txBody>
      </p:sp>
    </p:spTree>
    <p:extLst>
      <p:ext uri="{BB962C8B-B14F-4D97-AF65-F5344CB8AC3E}">
        <p14:creationId xmlns:p14="http://schemas.microsoft.com/office/powerpoint/2010/main" val="3216122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311F-0E5F-4F21-829F-32C8EDC8D892}"/>
              </a:ext>
            </a:extLst>
          </p:cNvPr>
          <p:cNvSpPr txBox="1"/>
          <p:nvPr/>
        </p:nvSpPr>
        <p:spPr>
          <a:xfrm>
            <a:off x="168675" y="1846555"/>
            <a:ext cx="8131946" cy="37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过滤集合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返回的式集合视图，并非一个新的集合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 hasBoth1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 hasBoth2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Iterable&lt;TypeA&gt; alist = Lists.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newArrayList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(hasBoth1,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TypeA(), hasBoth2,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TypeA());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Iterable&lt;TypeB&gt; blist = Iterables.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(alist, TypeB.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(Iterable&lt;</a:t>
            </a:r>
            <a:r>
              <a:rPr lang="zh-CN" altLang="zh-CN" sz="1600" dirty="0">
                <a:solidFill>
                  <a:srgbClr val="20999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(unfiltered, Predicates.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instanceOf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(desiredType));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Iterator&lt;TypeB&gt; expectedIterator = Arrays.&lt;TypeB&gt;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(hasBoth1, hasBoth2).iterator();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blist.forEach(b -&gt;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(b).isEqualTo(</a:t>
            </a:r>
            <a:r>
              <a:rPr lang="zh-CN" altLang="zh-CN" sz="1600" dirty="0">
                <a:solidFill>
                  <a:srgbClr val="660E7A"/>
                </a:solidFill>
                <a:latin typeface="Consolas" panose="020B0609020204030204" pitchFamily="49" charset="0"/>
              </a:rPr>
              <a:t>expectedIterator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.next()));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(expectedIterator.hasNext()).isFalse();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7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311F-0E5F-4F21-829F-32C8EDC8D892}"/>
              </a:ext>
            </a:extLst>
          </p:cNvPr>
          <p:cNvSpPr txBox="1"/>
          <p:nvPr/>
        </p:nvSpPr>
        <p:spPr>
          <a:xfrm>
            <a:off x="168675" y="1846555"/>
            <a:ext cx="8131946" cy="106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Guava另外提供了若干用Predicate处理Iterable的工具——通常在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Iterables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工具类中，或者是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FluentIterable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的”fluent”（链式调用）方法。</a:t>
            </a:r>
            <a:r>
              <a:rPr lang="zh-CN" altLang="zh-CN" sz="800" dirty="0"/>
              <a:t> </a:t>
            </a:r>
            <a:endParaRPr lang="en-US" altLang="zh-CN" sz="3600" dirty="0"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F9CA68-87BF-427D-99FB-7BC068058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4938"/>
            <a:ext cx="9144000" cy="65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 Functions </a:t>
            </a:r>
            <a:r>
              <a:rPr lang="zh-CN" altLang="en-US" dirty="0"/>
              <a:t>）应用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47145E-D816-480E-BE65-CC52D8EE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336"/>
            <a:ext cx="9144000" cy="5779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363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 Functions </a:t>
            </a:r>
            <a:r>
              <a:rPr lang="zh-CN" altLang="en-US" dirty="0"/>
              <a:t>）应用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59E66D-712E-4110-9537-D233F5B2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9" y="2772792"/>
            <a:ext cx="8896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2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组合应用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E6D86-45FD-4257-9EFA-360EC1F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" y="2758061"/>
            <a:ext cx="8900689" cy="2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使用和避免</a:t>
            </a:r>
            <a:r>
              <a:rPr lang="en-US" altLang="zh-CN" b="0" dirty="0"/>
              <a:t>null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6FE74-EC09-42D2-8370-F10597C70094}"/>
              </a:ext>
            </a:extLst>
          </p:cNvPr>
          <p:cNvSpPr txBox="1"/>
          <p:nvPr/>
        </p:nvSpPr>
        <p:spPr>
          <a:xfrm>
            <a:off x="243311" y="1811045"/>
            <a:ext cx="2384479" cy="385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用</a:t>
            </a:r>
            <a:r>
              <a:rPr lang="en-US" altLang="zh-CN" dirty="0"/>
              <a:t>Optional&lt;T&gt;</a:t>
            </a:r>
            <a:r>
              <a:rPr lang="zh-CN" altLang="en-US" dirty="0"/>
              <a:t>表示可能为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类型引用。一个</a:t>
            </a:r>
            <a:r>
              <a:rPr lang="en-US" altLang="zh-CN" dirty="0"/>
              <a:t>Optional</a:t>
            </a:r>
            <a:r>
              <a:rPr lang="zh-CN" altLang="en-US" dirty="0"/>
              <a:t>实例可能包含非</a:t>
            </a:r>
            <a:r>
              <a:rPr lang="en-US" altLang="zh-CN" dirty="0"/>
              <a:t>null</a:t>
            </a:r>
            <a:r>
              <a:rPr lang="zh-CN" altLang="en-US" dirty="0"/>
              <a:t>的引用（我们称之为引用存在），也可能什么也不包括（称之为引用缺失）。它从不说包含的是</a:t>
            </a:r>
            <a:r>
              <a:rPr lang="en-US" altLang="zh-CN" dirty="0"/>
              <a:t>null</a:t>
            </a:r>
            <a:r>
              <a:rPr lang="zh-CN" altLang="en-US" dirty="0"/>
              <a:t>值，而是用存在或缺失来表示。但</a:t>
            </a:r>
            <a:r>
              <a:rPr lang="en-US" altLang="zh-CN" dirty="0"/>
              <a:t>Optional</a:t>
            </a:r>
            <a:r>
              <a:rPr lang="zh-CN" altLang="en-US" dirty="0"/>
              <a:t>从不会包含</a:t>
            </a:r>
            <a:r>
              <a:rPr lang="en-US" altLang="zh-CN" dirty="0"/>
              <a:t>null</a:t>
            </a:r>
            <a:r>
              <a:rPr lang="zh-CN" altLang="en-US" dirty="0"/>
              <a:t>值引用。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Optional.</a:t>
            </a:r>
            <a:r>
              <a:rPr lang="zh-CN" altLang="zh-CN" sz="1600" i="1" dirty="0">
                <a:solidFill>
                  <a:srgbClr val="A9B7C6"/>
                </a:solidFill>
                <a:latin typeface="Consolas" panose="020B0609020204030204" pitchFamily="49" charset="0"/>
              </a:rPr>
              <a:t>fromNullable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(a).or(b)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D35228-BD04-4FBB-8433-47848EC2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94" y="1882067"/>
            <a:ext cx="6332273" cy="39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3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组合应用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E6D86-45FD-4257-9EFA-360EC1F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" y="2758061"/>
            <a:ext cx="8900689" cy="2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异步支持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30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API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支持转换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Futures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也提供了接受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参数的方法。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的变种，它允许异步计算值。</a:t>
            </a:r>
            <a:r>
              <a:rPr lang="zh-CN" altLang="en-US" dirty="0"/>
              <a:t>转换集合：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BA34B-BEAD-4776-8366-B95DD372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0414"/>
            <a:ext cx="9144000" cy="20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12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</a:t>
            </a:r>
            <a:br>
              <a:rPr lang="en-US" altLang="zh-CN" dirty="0"/>
            </a:br>
            <a:r>
              <a:rPr lang="en-US" altLang="zh-CN" dirty="0"/>
              <a:t>Concurrency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强大而简单的抽象，让编写正确的并发代码更简单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38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352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强烈地建议你在代码中多使用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来代替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 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Future,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因为 </a:t>
            </a:r>
          </a:p>
          <a:p>
            <a:endParaRPr lang="zh-CN" altLang="en-US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大多数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Futures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方法中需要它，它继承了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转到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编程比较容易。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提供的通用公共类封装了公共的操作方方法，不需要提供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的扩展方法。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传统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通过异步的方式计算返回结果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在多线程运算中可能或者可能在没有结束返回结果，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是运行中的多线程的一个引用句柄，确保在服务执行返回一个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可以允许你注册回调方法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(callbacks)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，在运算（多线程执行）完成的时候进行调用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或者在运算（多线程执行）完成后立即执行。这样简单的改进，使得可以明显的支持更多的操作，这样的功能在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concurrent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是不支持的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21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err="1"/>
              <a:t>ListenableFuture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21D2A-A118-4452-BF6B-535DA7C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2259734"/>
            <a:ext cx="4076700" cy="3724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D583-C722-440C-A9F8-0901D73D227A}"/>
              </a:ext>
            </a:extLst>
          </p:cNvPr>
          <p:cNvSpPr txBox="1"/>
          <p:nvPr/>
        </p:nvSpPr>
        <p:spPr>
          <a:xfrm>
            <a:off x="308867" y="1851000"/>
            <a:ext cx="8195939" cy="81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u="sng" dirty="0">
                <a:solidFill>
                  <a:srgbClr val="00A19E"/>
                </a:solidFill>
                <a:latin typeface="Arial Unicode MS" panose="020B0604020202020204"/>
                <a:cs typeface="Arial" panose="020B0604020202020204" pitchFamily="34" charset="0"/>
                <a:hlinkClick r:id="rId3"/>
              </a:rPr>
              <a:t>addListener(Runnable, Executor)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该方法会在多线程运算完的时候，指定的Runnable参数传入的对象会被指定的Executor执行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F4BF2-2814-45C8-BA87-D2D4EB79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733" y="2915405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22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err="1"/>
              <a:t>ListenableFuture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21D2A-A118-4452-BF6B-535DA7C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2259734"/>
            <a:ext cx="4076700" cy="3724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D583-C722-440C-A9F8-0901D73D227A}"/>
              </a:ext>
            </a:extLst>
          </p:cNvPr>
          <p:cNvSpPr txBox="1"/>
          <p:nvPr/>
        </p:nvSpPr>
        <p:spPr>
          <a:xfrm>
            <a:off x="308867" y="1851000"/>
            <a:ext cx="8195939" cy="81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u="sng" dirty="0">
                <a:solidFill>
                  <a:srgbClr val="00A19E"/>
                </a:solidFill>
                <a:latin typeface="Arial Unicode MS" panose="020B0604020202020204"/>
                <a:cs typeface="Arial" panose="020B0604020202020204" pitchFamily="34" charset="0"/>
                <a:hlinkClick r:id="rId3"/>
              </a:rPr>
              <a:t>addListener(Runnable, Executor)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该方法会在多线程运算完的时候，指定的Runnable参数传入的对象会被指定的Executor执行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F4BF2-2814-45C8-BA87-D2D4EB79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733" y="2915405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6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添加回调（</a:t>
            </a:r>
            <a:r>
              <a:rPr lang="en-US" altLang="zh-CN" dirty="0"/>
              <a:t>Callbacks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C97862-92F1-4C9E-8AF0-6453876EF697}"/>
              </a:ext>
            </a:extLst>
          </p:cNvPr>
          <p:cNvSpPr txBox="1"/>
          <p:nvPr/>
        </p:nvSpPr>
        <p:spPr>
          <a:xfrm>
            <a:off x="88776" y="1643675"/>
            <a:ext cx="6653040" cy="1255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onSuccess</a:t>
            </a:r>
            <a:r>
              <a:rPr lang="en-US" altLang="zh-CN" dirty="0"/>
              <a:t>(V),</a:t>
            </a:r>
            <a:r>
              <a:rPr lang="zh-CN" altLang="en-US" dirty="0"/>
              <a:t>在</a:t>
            </a:r>
            <a:r>
              <a:rPr lang="en-US" altLang="zh-CN" dirty="0"/>
              <a:t>Future</a:t>
            </a:r>
            <a:r>
              <a:rPr lang="zh-CN" altLang="en-US" dirty="0"/>
              <a:t>成功的时候执行，根据</a:t>
            </a:r>
            <a:r>
              <a:rPr lang="en-US" altLang="zh-CN" dirty="0"/>
              <a:t>Future</a:t>
            </a:r>
            <a:r>
              <a:rPr lang="zh-CN" altLang="en-US" dirty="0"/>
              <a:t>结果来判断。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onFailure</a:t>
            </a:r>
            <a:r>
              <a:rPr lang="en-US" altLang="zh-CN" dirty="0"/>
              <a:t>(Throwable), </a:t>
            </a:r>
            <a:r>
              <a:rPr lang="zh-CN" altLang="en-US" dirty="0"/>
              <a:t>在</a:t>
            </a:r>
            <a:r>
              <a:rPr lang="en-US" altLang="zh-CN" dirty="0"/>
              <a:t>Future</a:t>
            </a:r>
            <a:r>
              <a:rPr lang="zh-CN" altLang="en-US" dirty="0"/>
              <a:t>失败的时候执行，根据</a:t>
            </a:r>
            <a:r>
              <a:rPr lang="en-US" altLang="zh-CN" dirty="0"/>
              <a:t>Future</a:t>
            </a:r>
            <a:r>
              <a:rPr lang="zh-CN" altLang="en-US" dirty="0"/>
              <a:t>结果来判断。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8DDEE-A144-4C72-9BAE-2DD9C02AFF02}"/>
              </a:ext>
            </a:extLst>
          </p:cNvPr>
          <p:cNvSpPr txBox="1"/>
          <p:nvPr/>
        </p:nvSpPr>
        <p:spPr>
          <a:xfrm>
            <a:off x="426128" y="2498850"/>
            <a:ext cx="7119891" cy="401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SettableFuture&lt;String&gt; f = SettableFuture.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FutureCallback&lt;String&gt; callback =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FutureCallback&lt;String&gt;()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boolean 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onSuccess(String result)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fail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"Was not expecting onSuccess() to be called."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synchronized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onFailure(Throwable t)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addCallback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(f, callback,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directExecutor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f.cancel(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3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ListenableFuture</a:t>
            </a:r>
            <a:r>
              <a:rPr lang="zh-CN" altLang="en-US" dirty="0"/>
              <a:t>的创建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1858B2-07B6-4B49-9F84-3DC5EC17AC2A}"/>
              </a:ext>
            </a:extLst>
          </p:cNvPr>
          <p:cNvSpPr txBox="1"/>
          <p:nvPr/>
        </p:nvSpPr>
        <p:spPr>
          <a:xfrm>
            <a:off x="243311" y="1914075"/>
            <a:ext cx="654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ListeningExecutorService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接口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该接口返回 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而相应的 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ExecutorService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返回普通的 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7BF15-3B61-4A41-ACC0-BF64E8BB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78" y="2644080"/>
            <a:ext cx="5837708" cy="1314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351C37-A071-4652-89BF-1209DAE0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3" y="4029537"/>
            <a:ext cx="78962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74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ListenableFuture</a:t>
            </a:r>
            <a:r>
              <a:rPr lang="zh-CN" altLang="en-US" dirty="0"/>
              <a:t>的创建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27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另外, 假如你是从 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FutureTask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转换而来的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Guava 提供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ListenableFutureTask.create(Callable&lt;V&gt;)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4"/>
              </a:rPr>
              <a:t>ListenableFutureTask.create(Runnable, V)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和 JDK不同的是,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ListenableFutureTask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不能随意被继承（译者注：ListenableFutureTask中的done方法实现了调用listener的操作）。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n-US" altLang="zh-CN" sz="8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假如你喜欢抽象的方式来设置future的值，而不是想实现接口中的方法，可以考虑继承抽象类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5"/>
              </a:rPr>
              <a:t>AbstractFuture&lt;V&gt;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或者直接使用 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6"/>
              </a:rPr>
              <a:t>SettableFuture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。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n-US" altLang="zh-CN" sz="8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假如你必须将其他API提供的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Future转换成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，你没有别的方法只能采用硬编码的方式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7"/>
              </a:rPr>
              <a:t>JdkFutureAdapters.listenInPoolThread(Future)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来将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转换成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。尽可能地采用修改原生的代码返回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ListenableFuture会更好一些。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288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E7C409A-9400-488E-AF29-B623EFCE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36568"/>
              </p:ext>
            </p:extLst>
          </p:nvPr>
        </p:nvGraphicFramePr>
        <p:xfrm>
          <a:off x="8878" y="1740642"/>
          <a:ext cx="9135122" cy="6495850"/>
        </p:xfrm>
        <a:graphic>
          <a:graphicData uri="http://schemas.openxmlformats.org/drawingml/2006/table">
            <a:tbl>
              <a:tblPr/>
              <a:tblGrid>
                <a:gridCol w="2976531">
                  <a:extLst>
                    <a:ext uri="{9D8B030D-6E8A-4147-A177-3AD203B41FA5}">
                      <a16:colId xmlns:a16="http://schemas.microsoft.com/office/drawing/2014/main" val="2397335513"/>
                    </a:ext>
                  </a:extLst>
                </a:gridCol>
                <a:gridCol w="2963482">
                  <a:extLst>
                    <a:ext uri="{9D8B030D-6E8A-4147-A177-3AD203B41FA5}">
                      <a16:colId xmlns:a16="http://schemas.microsoft.com/office/drawing/2014/main" val="539061975"/>
                    </a:ext>
                  </a:extLst>
                </a:gridCol>
                <a:gridCol w="3195109">
                  <a:extLst>
                    <a:ext uri="{9D8B030D-6E8A-4147-A177-3AD203B41FA5}">
                      <a16:colId xmlns:a16="http://schemas.microsoft.com/office/drawing/2014/main" val="3334065542"/>
                    </a:ext>
                  </a:extLst>
                </a:gridCol>
              </a:tblGrid>
              <a:tr h="277691"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参考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915208"/>
                  </a:ext>
                </a:extLst>
              </a:tr>
              <a:tr h="118638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&lt;A&gt;, 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AsyncFunction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&lt;A, B&gt;, Executor)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返回一个新的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是由传入的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AsyncFunction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参数指派到传入的 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en-US" altLang="zh-CN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transform(ListenableFuture&lt;A&gt;, AsyncFunction&lt;A, B&gt;)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63170"/>
                  </a:ext>
                </a:extLst>
              </a:tr>
              <a:tr h="100464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transform(ListenableFuture&lt;A&gt;, Function&lt;A, B&gt;, Executor)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返回一个新的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是由传入的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参数指派到传入的 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en-US" altLang="zh-CN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&lt;A&gt;, Function&lt;A, B&gt;)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319051"/>
                  </a:ext>
                </a:extLst>
              </a:tr>
              <a:tr h="136812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allAsList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Iterable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&lt;V&gt;&gt;)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是一个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List，List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中的值是每个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的返回值，假如传入的其中之一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fails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这个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 fails 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canceled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allAsList(ListenableFuture&lt;V&gt;...)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150201"/>
                  </a:ext>
                </a:extLst>
              </a:tr>
              <a:tr h="100464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successfulAsList(Iterable&lt;ListenableFuture&lt;V&gt;&gt;)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的结果包含所有成功的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按照原来的顺序，当其中之一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Failed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则用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替代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successfulAsList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&lt;V&gt;...)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1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368447" cy="242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在</a:t>
            </a:r>
            <a:r>
              <a:rPr lang="en-US" altLang="zh-CN" dirty="0"/>
              <a:t>Preconditions</a:t>
            </a:r>
            <a:r>
              <a:rPr lang="zh-CN" altLang="en-US" dirty="0"/>
              <a:t>类中提供了若干前置条件判断的实用方法，每个方法都有三个变种：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没有额外参数：抛出的异常中没有错误消息；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Object</a:t>
            </a:r>
            <a:r>
              <a:rPr lang="zh-CN" altLang="en-US" dirty="0"/>
              <a:t>对象作为额外参数：抛出的异常使用</a:t>
            </a:r>
            <a:r>
              <a:rPr lang="en-US" altLang="zh-CN" dirty="0" err="1"/>
              <a:t>Object.toString</a:t>
            </a:r>
            <a:r>
              <a:rPr lang="en-US" altLang="zh-CN" dirty="0"/>
              <a:t>() </a:t>
            </a:r>
            <a:r>
              <a:rPr lang="zh-CN" altLang="en-US" dirty="0"/>
              <a:t>作为错误消息；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String</a:t>
            </a:r>
            <a:r>
              <a:rPr lang="zh-CN" altLang="en-US" dirty="0"/>
              <a:t>对象作为额外参数，并且有一组任意数量的附加</a:t>
            </a:r>
            <a:r>
              <a:rPr lang="en-US" altLang="zh-CN" dirty="0"/>
              <a:t>Object</a:t>
            </a:r>
            <a:r>
              <a:rPr lang="zh-CN" altLang="en-US" dirty="0"/>
              <a:t>对象：这个变种处理异常消息的方式有点类似</a:t>
            </a:r>
            <a:r>
              <a:rPr lang="en-US" altLang="zh-CN" dirty="0" err="1"/>
              <a:t>printf</a:t>
            </a:r>
            <a:r>
              <a:rPr lang="zh-CN" altLang="en-US" dirty="0"/>
              <a:t>，但考虑</a:t>
            </a:r>
            <a:r>
              <a:rPr lang="en-US" altLang="zh-CN" dirty="0"/>
              <a:t>GWT</a:t>
            </a:r>
            <a:r>
              <a:rPr lang="zh-CN" altLang="en-US" dirty="0"/>
              <a:t>的兼容性和效率，只支持</a:t>
            </a:r>
            <a:r>
              <a:rPr lang="en-US" altLang="zh-CN" dirty="0"/>
              <a:t>%s</a:t>
            </a:r>
            <a:r>
              <a:rPr lang="zh-CN" altLang="en-US" dirty="0"/>
              <a:t>指示符</a:t>
            </a:r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Prec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&gt;= </a:t>
            </a:r>
            <a:r>
              <a:rPr lang="zh-CN" altLang="zh-CN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"Argument was %s but expected nonnegative"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Preconditions.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 j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"Expected i &lt; j, but %s &gt; %s"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j)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25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CheckedFuture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203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Guava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也提供了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&lt;V, X extends Exception&gt;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接口。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是一个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，其中包含了多个版本的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get 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方法，方法声明抛出检查异常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这样使得创建一个在执行逻辑中可以抛出异常的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更加容易 。</a:t>
            </a:r>
            <a:endParaRPr lang="en-US" altLang="zh-CN" sz="1600" dirty="0">
              <a:solidFill>
                <a:srgbClr val="666666"/>
              </a:solidFill>
              <a:latin typeface="Arial Unicode MS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将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转换成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，可以使用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Futures.makeChecked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&lt;V&gt;, Function&lt;Exception, X&gt;) </a:t>
            </a:r>
          </a:p>
          <a:p>
            <a:endParaRPr lang="en-US" altLang="zh-CN" dirty="0"/>
          </a:p>
          <a:p>
            <a:endParaRPr lang="zh-CN" altLang="en-US" sz="1600" dirty="0">
              <a:solidFill>
                <a:srgbClr val="666666"/>
              </a:solidFill>
              <a:latin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46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</a:t>
            </a:r>
            <a:br>
              <a:rPr lang="zh-CN" altLang="en-US" dirty="0"/>
            </a:br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字符串工具，包括分割、连接、填充等操作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06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91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连接器</a:t>
            </a:r>
            <a:r>
              <a:rPr lang="en-US" altLang="zh-CN" dirty="0"/>
              <a:t>[Joiner]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E33BAA-3099-4650-908E-1ED1B597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189287"/>
            <a:ext cx="5076825" cy="619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DDB7EA-DFE1-4775-AD78-08A26394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" y="2902687"/>
            <a:ext cx="6048375" cy="4095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1330E6-E001-40CA-9807-75D47377334E}"/>
              </a:ext>
            </a:extLst>
          </p:cNvPr>
          <p:cNvSpPr txBox="1"/>
          <p:nvPr/>
        </p:nvSpPr>
        <p:spPr>
          <a:xfrm>
            <a:off x="168675" y="1789160"/>
            <a:ext cx="36842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用分隔符把字符串序列连接起来</a:t>
            </a:r>
          </a:p>
        </p:txBody>
      </p:sp>
    </p:spTree>
    <p:extLst>
      <p:ext uri="{BB962C8B-B14F-4D97-AF65-F5344CB8AC3E}">
        <p14:creationId xmlns:p14="http://schemas.microsoft.com/office/powerpoint/2010/main" val="2260357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1330E6-E001-40CA-9807-75D47377334E}"/>
              </a:ext>
            </a:extLst>
          </p:cNvPr>
          <p:cNvSpPr txBox="1"/>
          <p:nvPr/>
        </p:nvSpPr>
        <p:spPr>
          <a:xfrm>
            <a:off x="168675" y="1789160"/>
            <a:ext cx="8732014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代码返回</a:t>
            </a:r>
            <a:r>
              <a:rPr lang="en-US" altLang="zh-CN" dirty="0" err="1"/>
              <a:t>Iterable</a:t>
            </a:r>
            <a:r>
              <a:rPr lang="en-US" altLang="zh-CN" dirty="0"/>
              <a:t>&lt;String&gt;</a:t>
            </a:r>
            <a:r>
              <a:rPr lang="zh-CN" altLang="en-US" dirty="0"/>
              <a:t>，其中包含”</a:t>
            </a:r>
            <a:r>
              <a:rPr lang="en-US" altLang="zh-CN" dirty="0"/>
              <a:t>foo”</a:t>
            </a:r>
            <a:r>
              <a:rPr lang="zh-CN" altLang="en-US" dirty="0"/>
              <a:t>、”</a:t>
            </a:r>
            <a:r>
              <a:rPr lang="en-US" altLang="zh-CN" dirty="0"/>
              <a:t>bar”</a:t>
            </a:r>
            <a:r>
              <a:rPr lang="zh-CN" altLang="en-US" dirty="0"/>
              <a:t>和”</a:t>
            </a:r>
            <a:r>
              <a:rPr lang="en-US" altLang="zh-CN" dirty="0" err="1"/>
              <a:t>qux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r>
              <a:rPr lang="en-US" altLang="zh-CN" dirty="0"/>
              <a:t>Splitter</a:t>
            </a:r>
            <a:r>
              <a:rPr lang="zh-CN" altLang="en-US" dirty="0"/>
              <a:t>可以被设置为按照任何模式、字符、字符串或字符匹配器拆分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C9AAF-A407-4025-8EAC-EDAB48B3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346877"/>
            <a:ext cx="3390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92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E5EED4-50FE-42F2-AB41-02B017CB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18" y="1789160"/>
            <a:ext cx="9144000" cy="42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12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0DB6E-182F-494B-84D3-56C69A88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898"/>
            <a:ext cx="9144000" cy="31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86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字符匹配器</a:t>
            </a:r>
            <a:r>
              <a:rPr lang="en-US" altLang="zh-CN" dirty="0"/>
              <a:t>[</a:t>
            </a:r>
            <a:r>
              <a:rPr lang="en-US" altLang="zh-CN" dirty="0" err="1"/>
              <a:t>CharMatcher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8CC76-B5E3-4BFF-81CC-D6F7AED6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267"/>
            <a:ext cx="9144000" cy="49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27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字符匹配器</a:t>
            </a:r>
            <a:r>
              <a:rPr lang="en-US" altLang="zh-CN" dirty="0"/>
              <a:t>[</a:t>
            </a:r>
            <a:r>
              <a:rPr lang="en-US" altLang="zh-CN" dirty="0" err="1"/>
              <a:t>CharMatcher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0880A0-A9E6-417C-94BD-D6FBE5EF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889"/>
            <a:ext cx="9144000" cy="47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3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r>
              <a:rPr lang="en-US" altLang="zh-CN" dirty="0"/>
              <a:t>[Charsets]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0D08E7-0713-4112-B08B-4F701F44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813144"/>
            <a:ext cx="4838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5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大小写格式</a:t>
            </a:r>
            <a:r>
              <a:rPr lang="en-US" altLang="zh-CN" dirty="0"/>
              <a:t>[</a:t>
            </a:r>
            <a:r>
              <a:rPr lang="en-US" altLang="zh-CN" dirty="0" err="1"/>
              <a:t>CaseFormat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A5BD3-0BF6-49D7-8BCE-D4EE5269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159"/>
            <a:ext cx="9144000" cy="42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7D5EA8-9FC3-464B-AC35-97EA1257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91598"/>
              </p:ext>
            </p:extLst>
          </p:nvPr>
        </p:nvGraphicFramePr>
        <p:xfrm>
          <a:off x="215156" y="1707096"/>
          <a:ext cx="7422777" cy="4311963"/>
        </p:xfrm>
        <a:graphic>
          <a:graphicData uri="http://schemas.openxmlformats.org/drawingml/2006/table">
            <a:tbl>
              <a:tblPr/>
              <a:tblGrid>
                <a:gridCol w="2340940">
                  <a:extLst>
                    <a:ext uri="{9D8B030D-6E8A-4147-A177-3AD203B41FA5}">
                      <a16:colId xmlns:a16="http://schemas.microsoft.com/office/drawing/2014/main" val="2022965911"/>
                    </a:ext>
                  </a:extLst>
                </a:gridCol>
                <a:gridCol w="2611500">
                  <a:extLst>
                    <a:ext uri="{9D8B030D-6E8A-4147-A177-3AD203B41FA5}">
                      <a16:colId xmlns:a16="http://schemas.microsoft.com/office/drawing/2014/main" val="1329702936"/>
                    </a:ext>
                  </a:extLst>
                </a:gridCol>
                <a:gridCol w="2470337">
                  <a:extLst>
                    <a:ext uri="{9D8B030D-6E8A-4147-A177-3AD203B41FA5}">
                      <a16:colId xmlns:a16="http://schemas.microsoft.com/office/drawing/2014/main" val="1163792035"/>
                    </a:ext>
                  </a:extLst>
                </a:gridCol>
              </a:tblGrid>
              <a:tr h="447757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方法声明（不包括额外参数）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描述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检查失败时抛出的异常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17331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checkArgument(boolean)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boolean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altLang="zh-CN" sz="1200" dirty="0"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effectLst/>
                        </a:rPr>
                        <a:t>，用来检查传递给方法的参数。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IllegalArgumentException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747040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checkNotNull(T)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value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sz="1200" dirty="0">
                          <a:effectLst/>
                        </a:rPr>
                        <a:t>null，</a:t>
                      </a:r>
                      <a:r>
                        <a:rPr lang="zh-CN" altLang="en-US" sz="1200" dirty="0">
                          <a:effectLst/>
                        </a:rPr>
                        <a:t>该方法直接返回</a:t>
                      </a:r>
                      <a:r>
                        <a:rPr lang="en-US" sz="1200" dirty="0">
                          <a:effectLst/>
                        </a:rPr>
                        <a:t>value，</a:t>
                      </a:r>
                      <a:r>
                        <a:rPr lang="zh-CN" altLang="en-US" sz="1200" dirty="0">
                          <a:effectLst/>
                        </a:rPr>
                        <a:t>因此可以内嵌使用</a:t>
                      </a:r>
                      <a:r>
                        <a:rPr lang="en-US" sz="1200" dirty="0">
                          <a:effectLst/>
                        </a:rPr>
                        <a:t>checkNotNull。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NullPointerException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76057"/>
                  </a:ext>
                </a:extLst>
              </a:tr>
              <a:tr h="447757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checkState(boolean)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用来检查对象的某些状态。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IllegalStateException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47573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checkElementIndex(int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作为索引值对某个列表、字符串或数组是否有效。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123296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作为位置值对某个列表、字符串或数组是否有效。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index&lt;=size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647697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checkPositionIndexes(int start, int end,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[start, end]</a:t>
                      </a:r>
                      <a:r>
                        <a:rPr lang="zh-CN" altLang="en-US" sz="1200" dirty="0">
                          <a:effectLst/>
                        </a:rPr>
                        <a:t>表示的位置范围对某个列表、字符串或数组是否有效*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2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16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原生类型</a:t>
            </a:r>
            <a:r>
              <a:rPr lang="en-US" altLang="zh-CN" dirty="0"/>
              <a:t>Primitives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JDK </a:t>
            </a:r>
            <a:r>
              <a:rPr lang="zh-CN" altLang="en-US" dirty="0"/>
              <a:t>未提供的原生类型（如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）操作， 包括某些类型的无符号形式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44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工具包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411AD-1B9E-4EDD-B365-DB26BCF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976"/>
            <a:ext cx="9144000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58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411AD-1B9E-4EDD-B365-DB26BCF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976"/>
            <a:ext cx="9144000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46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方法符号相关性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102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符号无关方法存在于</a:t>
            </a:r>
            <a:r>
              <a:rPr lang="en-US" altLang="zh-CN" dirty="0"/>
              <a:t>Bytes, Shorts, </a:t>
            </a:r>
            <a:r>
              <a:rPr lang="en-US" altLang="zh-CN" dirty="0" err="1"/>
              <a:t>Ints</a:t>
            </a:r>
            <a:r>
              <a:rPr lang="en-US" altLang="zh-CN" dirty="0"/>
              <a:t>, Longs, Floats, Doubles, Chars, Booleans</a:t>
            </a:r>
            <a:r>
              <a:rPr lang="zh-CN" altLang="en-US" dirty="0"/>
              <a:t>。而</a:t>
            </a:r>
            <a:r>
              <a:rPr lang="en-US" altLang="zh-CN" dirty="0" err="1"/>
              <a:t>UnsignedInts</a:t>
            </a:r>
            <a:r>
              <a:rPr lang="en-US" altLang="zh-CN" dirty="0"/>
              <a:t>, </a:t>
            </a:r>
            <a:r>
              <a:rPr lang="en-US" altLang="zh-CN" dirty="0" err="1"/>
              <a:t>UnsignedLongs</a:t>
            </a:r>
            <a:r>
              <a:rPr lang="en-US" altLang="zh-CN" dirty="0"/>
              <a:t>, </a:t>
            </a:r>
            <a:r>
              <a:rPr lang="en-US" altLang="zh-CN" dirty="0" err="1"/>
              <a:t>SignedBytes</a:t>
            </a:r>
            <a:r>
              <a:rPr lang="en-US" altLang="zh-CN" dirty="0"/>
              <a:t>, </a:t>
            </a:r>
            <a:r>
              <a:rPr lang="zh-CN" altLang="en-US" dirty="0"/>
              <a:t>或</a:t>
            </a:r>
            <a:r>
              <a:rPr lang="en-US" altLang="zh-CN" dirty="0" err="1"/>
              <a:t>UnsignedBytes</a:t>
            </a:r>
            <a:r>
              <a:rPr lang="zh-CN" altLang="en-US" dirty="0"/>
              <a:t>不存在。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符号相关方法存在于</a:t>
            </a:r>
            <a:r>
              <a:rPr lang="en-US" altLang="zh-CN" dirty="0" err="1"/>
              <a:t>SignedBytes</a:t>
            </a:r>
            <a:r>
              <a:rPr lang="en-US" altLang="zh-CN" dirty="0"/>
              <a:t>, </a:t>
            </a:r>
            <a:r>
              <a:rPr lang="en-US" altLang="zh-CN" dirty="0" err="1"/>
              <a:t>UnsignedBytes</a:t>
            </a:r>
            <a:r>
              <a:rPr lang="en-US" altLang="zh-CN" dirty="0"/>
              <a:t>, Shorts, </a:t>
            </a:r>
            <a:r>
              <a:rPr lang="en-US" altLang="zh-CN" dirty="0" err="1"/>
              <a:t>Ints</a:t>
            </a:r>
            <a:r>
              <a:rPr lang="en-US" altLang="zh-CN" dirty="0"/>
              <a:t>, Longs, Floats, Doubles, Chars, Booleans, </a:t>
            </a:r>
            <a:r>
              <a:rPr lang="en-US" altLang="zh-CN" dirty="0" err="1"/>
              <a:t>UnsignedInts</a:t>
            </a:r>
            <a:r>
              <a:rPr lang="en-US" altLang="zh-CN" dirty="0"/>
              <a:t>, </a:t>
            </a:r>
            <a:r>
              <a:rPr lang="en-US" altLang="zh-CN" dirty="0" err="1"/>
              <a:t>UnsignedLongs</a:t>
            </a:r>
            <a:r>
              <a:rPr lang="zh-CN" altLang="en-US" dirty="0"/>
              <a:t>。而</a:t>
            </a:r>
            <a:r>
              <a:rPr lang="en-US" altLang="zh-CN" dirty="0"/>
              <a:t>Bytes</a:t>
            </a:r>
            <a:r>
              <a:rPr lang="zh-CN" altLang="en-US" dirty="0"/>
              <a:t>不存在。</a:t>
            </a:r>
          </a:p>
        </p:txBody>
      </p:sp>
    </p:spTree>
    <p:extLst>
      <p:ext uri="{BB962C8B-B14F-4D97-AF65-F5344CB8AC3E}">
        <p14:creationId xmlns:p14="http://schemas.microsoft.com/office/powerpoint/2010/main" val="2046985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字节转换方法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Guava</a:t>
            </a:r>
            <a:r>
              <a:rPr lang="zh-CN" altLang="en-US" dirty="0"/>
              <a:t>提供了若干方法，用来把原生类型按</a:t>
            </a:r>
            <a:r>
              <a:rPr lang="zh-CN" altLang="en-US" b="1" dirty="0"/>
              <a:t>大字节序</a:t>
            </a:r>
            <a:r>
              <a:rPr lang="zh-CN" altLang="en-US" dirty="0"/>
              <a:t>与字节数组相互转换。所有这些方法都是符号无关的，此外</a:t>
            </a:r>
            <a:r>
              <a:rPr lang="en-US" altLang="zh-CN" dirty="0"/>
              <a:t>Booleans</a:t>
            </a:r>
            <a:r>
              <a:rPr lang="zh-CN" altLang="en-US" dirty="0"/>
              <a:t>没有提供任何下面的方法。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C46A9A-F2E7-4748-AFCC-23E96DBC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850"/>
            <a:ext cx="9144000" cy="30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8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</a:t>
            </a:r>
            <a:br>
              <a:rPr lang="en-US" altLang="zh-CN" dirty="0"/>
            </a:br>
            <a:r>
              <a:rPr lang="en-US" altLang="zh-CN" dirty="0"/>
              <a:t>Ranges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可比较类型的区间</a:t>
            </a:r>
            <a:r>
              <a:rPr lang="en-US" altLang="zh-CN" dirty="0"/>
              <a:t>API</a:t>
            </a:r>
            <a:r>
              <a:rPr lang="zh-CN" altLang="en-US" dirty="0"/>
              <a:t>，包括连续和离散类型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50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82A56B-3A64-4CF0-B395-080C431FA5AA}"/>
              </a:ext>
            </a:extLst>
          </p:cNvPr>
          <p:cNvSpPr txBox="1"/>
          <p:nvPr/>
        </p:nvSpPr>
        <p:spPr>
          <a:xfrm>
            <a:off x="427839" y="2080470"/>
            <a:ext cx="8145710" cy="311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区间，有时也称为范围，是特定域中的凸性（非正式说法为连续的或不中断的）部分。在形式上，凸性表示对</a:t>
            </a:r>
            <a:r>
              <a:rPr lang="en-US" altLang="zh-CN" dirty="0"/>
              <a:t>a&lt;=b&lt;=c, </a:t>
            </a:r>
            <a:r>
              <a:rPr lang="en-US" altLang="zh-CN" dirty="0" err="1"/>
              <a:t>range.contains</a:t>
            </a:r>
            <a:r>
              <a:rPr lang="en-US" altLang="zh-CN" dirty="0"/>
              <a:t>(a)</a:t>
            </a:r>
            <a:r>
              <a:rPr lang="zh-CN" altLang="en-US" dirty="0"/>
              <a:t>且</a:t>
            </a:r>
            <a:r>
              <a:rPr lang="en-US" altLang="zh-CN" dirty="0" err="1"/>
              <a:t>range.contains</a:t>
            </a:r>
            <a:r>
              <a:rPr lang="en-US" altLang="zh-CN" dirty="0"/>
              <a:t>(c)</a:t>
            </a:r>
            <a:r>
              <a:rPr lang="zh-CN" altLang="en-US" dirty="0"/>
              <a:t>意味着</a:t>
            </a:r>
            <a:r>
              <a:rPr lang="en-US" altLang="zh-CN" dirty="0" err="1"/>
              <a:t>range.contains</a:t>
            </a:r>
            <a:r>
              <a:rPr lang="en-US" altLang="zh-CN" dirty="0"/>
              <a:t>(b)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en-US" altLang="zh-CN" dirty="0" err="1"/>
              <a:t>a..b</a:t>
            </a:r>
            <a:r>
              <a:rPr lang="en-US" altLang="zh-CN" dirty="0"/>
              <a:t>) = {x | a &lt; x &lt; b}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上面的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称为端点 。为了提高一致性，</a:t>
            </a:r>
            <a:r>
              <a:rPr lang="en-US" altLang="zh-CN" dirty="0"/>
              <a:t>Guava</a:t>
            </a:r>
            <a:r>
              <a:rPr lang="zh-CN" altLang="en-US" dirty="0"/>
              <a:t>中的</a:t>
            </a:r>
            <a:r>
              <a:rPr lang="en-US" altLang="zh-CN" dirty="0"/>
              <a:t>Range</a:t>
            </a:r>
            <a:r>
              <a:rPr lang="zh-CN" altLang="en-US" dirty="0"/>
              <a:t>要求上端点不能小于下端点。上下端点有可能是相等的，但要求区间是闭区间或半开半闭区间（至少有一个端点是包含在区间中的）</a:t>
            </a:r>
            <a:endParaRPr lang="en-US" altLang="zh-CN" dirty="0"/>
          </a:p>
          <a:p>
            <a:r>
              <a:rPr lang="en-US" altLang="zh-CN" dirty="0"/>
              <a:t>	[</a:t>
            </a:r>
            <a:r>
              <a:rPr lang="en-US" altLang="zh-CN" dirty="0" err="1"/>
              <a:t>a..a</a:t>
            </a:r>
            <a:r>
              <a:rPr lang="en-US" altLang="zh-CN" dirty="0"/>
              <a:t>]</a:t>
            </a:r>
            <a:r>
              <a:rPr lang="zh-CN" altLang="en-US" dirty="0"/>
              <a:t>：单元素区间</a:t>
            </a:r>
            <a:endParaRPr lang="en-US" altLang="zh-CN" dirty="0"/>
          </a:p>
          <a:p>
            <a:r>
              <a:rPr lang="en-US" altLang="zh-CN" dirty="0"/>
              <a:t>	[</a:t>
            </a:r>
            <a:r>
              <a:rPr lang="en-US" altLang="zh-CN" dirty="0" err="1"/>
              <a:t>a..a</a:t>
            </a:r>
            <a:r>
              <a:rPr lang="en-US" altLang="zh-CN" dirty="0"/>
              <a:t>); (</a:t>
            </a:r>
            <a:r>
              <a:rPr lang="en-US" altLang="zh-CN" dirty="0" err="1"/>
              <a:t>a..a</a:t>
            </a:r>
            <a:r>
              <a:rPr lang="en-US" altLang="zh-CN" dirty="0"/>
              <a:t>]</a:t>
            </a:r>
            <a:r>
              <a:rPr lang="zh-CN" altLang="en-US" dirty="0"/>
              <a:t>：空区间，但它们是有效的</a:t>
            </a:r>
            <a:endParaRPr lang="en-US" altLang="zh-CN" dirty="0"/>
          </a:p>
          <a:p>
            <a:r>
              <a:rPr lang="en-US" altLang="zh-CN" dirty="0"/>
              <a:t>	(</a:t>
            </a:r>
            <a:r>
              <a:rPr lang="en-US" altLang="zh-CN" dirty="0" err="1"/>
              <a:t>a..a</a:t>
            </a:r>
            <a:r>
              <a:rPr lang="en-US" altLang="zh-CN" dirty="0"/>
              <a:t>)</a:t>
            </a:r>
            <a:r>
              <a:rPr lang="zh-CN" altLang="en-US" dirty="0"/>
              <a:t>：无效区间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所有区间均是不可变类型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778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6264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构建区间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861239-8718-418B-A67E-82D539B9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750"/>
            <a:ext cx="9144000" cy="5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831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构建区间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此外，也可以明确地指定边界类型来构造区间：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AD365F-23F6-4A14-8E96-D825D1DB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185"/>
            <a:ext cx="9144000" cy="28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6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常见</a:t>
            </a:r>
            <a:r>
              <a:rPr lang="en-US" altLang="zh-CN" b="0" dirty="0"/>
              <a:t>Object</a:t>
            </a:r>
            <a:r>
              <a:rPr lang="zh-CN" altLang="en-US" b="0" dirty="0"/>
              <a:t>方法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368833" y="1940516"/>
            <a:ext cx="8406333" cy="389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equals()</a:t>
            </a:r>
          </a:p>
          <a:p>
            <a:pPr lvl="1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assertTrue(Objects.equal(1, 1));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assertTrue(Objects.equal(null, null));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"foobar";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new String(s1);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assertTrue(Objects.equal(s1, s2));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hashCode</a:t>
            </a:r>
          </a:p>
          <a:p>
            <a:pPr lvl="1"/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compare/compareTo</a:t>
            </a:r>
          </a:p>
          <a:p>
            <a:pPr lvl="1"/>
            <a:r>
              <a:rPr lang="en-US" altLang="zh-CN" dirty="0"/>
              <a:t>Guava</a:t>
            </a:r>
            <a:r>
              <a:rPr lang="zh-CN" altLang="en-US" dirty="0"/>
              <a:t>提供了</a:t>
            </a:r>
            <a:r>
              <a:rPr lang="en-US" altLang="zh-CN" dirty="0"/>
              <a:t>ComparisonChain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ComparisonChain</a:t>
            </a:r>
            <a:r>
              <a:rPr lang="zh-CN" altLang="en-US" dirty="0"/>
              <a:t>执行一种懒比较：它执行比较操作直至发现非零的结果，在那之后的比较输入将被忽略。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01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区间运算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包含运算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921DA2-B821-49A7-8732-BC2DF560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114185"/>
            <a:ext cx="6677025" cy="933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DE9460-A0ED-47FB-9B72-3CFD487308DF}"/>
              </a:ext>
            </a:extLst>
          </p:cNvPr>
          <p:cNvSpPr txBox="1"/>
          <p:nvPr/>
        </p:nvSpPr>
        <p:spPr>
          <a:xfrm>
            <a:off x="243311" y="3372660"/>
            <a:ext cx="7908619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查询运算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/>
              <a:t>hasLowerBound()</a:t>
            </a:r>
            <a:r>
              <a:rPr lang="zh-CN" altLang="en-US" dirty="0"/>
              <a:t>和</a:t>
            </a:r>
            <a:r>
              <a:rPr lang="en-US" altLang="zh-CN" dirty="0" err="1"/>
              <a:t>hasUpperBound</a:t>
            </a:r>
            <a:r>
              <a:rPr lang="en-US" altLang="zh-CN" dirty="0"/>
              <a:t>()</a:t>
            </a:r>
            <a:r>
              <a:rPr lang="zh-CN" altLang="en-US" dirty="0"/>
              <a:t>：判断区间是否有特定边界，或是无限的；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 err="1"/>
              <a:t>lowerBoundType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upperBoundType</a:t>
            </a:r>
            <a:r>
              <a:rPr lang="en-US" altLang="zh-CN" dirty="0"/>
              <a:t>()</a:t>
            </a:r>
            <a:r>
              <a:rPr lang="zh-CN" altLang="en-US" dirty="0"/>
              <a:t>：返回区间边界类型，</a:t>
            </a:r>
            <a:r>
              <a:rPr lang="en-US" altLang="zh-CN" dirty="0"/>
              <a:t>CLOSED</a:t>
            </a:r>
            <a:r>
              <a:rPr lang="zh-CN" altLang="en-US" dirty="0"/>
              <a:t>或</a:t>
            </a:r>
            <a:r>
              <a:rPr lang="en-US" altLang="zh-CN" dirty="0"/>
              <a:t>OPEN</a:t>
            </a:r>
            <a:r>
              <a:rPr lang="zh-CN" altLang="en-US" dirty="0"/>
              <a:t>；如果区间没有对应的边界，抛出</a:t>
            </a:r>
            <a:r>
              <a:rPr lang="en-US" altLang="zh-CN" dirty="0" err="1"/>
              <a:t>IllegalStateException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 err="1"/>
              <a:t>lowerEndpoint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upperEndpoint</a:t>
            </a:r>
            <a:r>
              <a:rPr lang="en-US" altLang="zh-CN" dirty="0"/>
              <a:t>()</a:t>
            </a:r>
            <a:r>
              <a:rPr lang="zh-CN" altLang="en-US" dirty="0"/>
              <a:t>：返回区间的端点值；如果区间没有对应的边界，抛出</a:t>
            </a:r>
            <a:r>
              <a:rPr lang="en-US" altLang="zh-CN" dirty="0" err="1"/>
              <a:t>IllegalStateException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/>
              <a:t>isEmpty()</a:t>
            </a:r>
            <a:r>
              <a:rPr lang="zh-CN" altLang="en-US" dirty="0"/>
              <a:t>：判断是否为空区间。</a:t>
            </a:r>
          </a:p>
        </p:txBody>
      </p:sp>
    </p:spTree>
    <p:extLst>
      <p:ext uri="{BB962C8B-B14F-4D97-AF65-F5344CB8AC3E}">
        <p14:creationId xmlns:p14="http://schemas.microsoft.com/office/powerpoint/2010/main" val="25461414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区间运算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467445-2F40-464E-BB3F-88882FAB8550}"/>
              </a:ext>
            </a:extLst>
          </p:cNvPr>
          <p:cNvSpPr/>
          <p:nvPr/>
        </p:nvSpPr>
        <p:spPr>
          <a:xfrm>
            <a:off x="243311" y="2021851"/>
            <a:ext cx="8276846" cy="2884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关系运算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zh-CN" altLang="en-US" dirty="0"/>
              <a:t>包含</a:t>
            </a:r>
            <a:r>
              <a:rPr lang="en-US" altLang="zh-CN" dirty="0"/>
              <a:t>[enclose]</a:t>
            </a:r>
          </a:p>
          <a:p>
            <a:pPr lvl="2"/>
            <a:r>
              <a:rPr lang="en-US" altLang="zh-CN" dirty="0"/>
              <a:t>[3..6] </a:t>
            </a:r>
            <a:r>
              <a:rPr lang="zh-CN" altLang="en-US" dirty="0"/>
              <a:t>包含</a:t>
            </a:r>
            <a:r>
              <a:rPr lang="en-US" altLang="zh-CN" dirty="0"/>
              <a:t>[4..4)</a:t>
            </a:r>
            <a:r>
              <a:rPr lang="zh-CN" altLang="en-US" dirty="0"/>
              <a:t>，虽然后者是空区间；</a:t>
            </a:r>
          </a:p>
          <a:p>
            <a:pPr lvl="2"/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zh-CN" altLang="en-US" dirty="0"/>
              <a:t>相连</a:t>
            </a:r>
            <a:r>
              <a:rPr lang="en-US" altLang="zh-CN" dirty="0"/>
              <a:t>[</a:t>
            </a:r>
            <a:r>
              <a:rPr lang="en-US" altLang="zh-CN" dirty="0" err="1"/>
              <a:t>isConnected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 err="1"/>
              <a:t>Range.isConnected</a:t>
            </a:r>
            <a:r>
              <a:rPr lang="en-US" altLang="zh-CN" dirty="0"/>
              <a:t>(Range)</a:t>
            </a:r>
            <a:r>
              <a:rPr lang="zh-CN" altLang="en-US" dirty="0"/>
              <a:t>判断区间是否是相连的。具体来说，</a:t>
            </a:r>
            <a:r>
              <a:rPr lang="en-US" altLang="zh-CN" dirty="0" err="1"/>
              <a:t>isConnected</a:t>
            </a:r>
            <a:r>
              <a:rPr lang="zh-CN" altLang="en-US" dirty="0"/>
              <a:t>测试是否有区间同时包含于这两个区间，这等同于数学上的定义”两个区间的并集是连续集合的形式” </a:t>
            </a:r>
          </a:p>
          <a:p>
            <a:pPr marL="1110904" lvl="2" indent="-342900">
              <a:buFont typeface="+mj-lt"/>
              <a:buAutoNum type="alphaLcPeriod"/>
            </a:pP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0F79AB-0D24-4869-B7EE-0CA81E13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9" y="3704351"/>
            <a:ext cx="6800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860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区间运算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467445-2F40-464E-BB3F-88882FAB8550}"/>
              </a:ext>
            </a:extLst>
          </p:cNvPr>
          <p:cNvSpPr/>
          <p:nvPr/>
        </p:nvSpPr>
        <p:spPr>
          <a:xfrm>
            <a:off x="243311" y="2021851"/>
            <a:ext cx="8276846" cy="381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关系运算</a:t>
            </a:r>
            <a:endParaRPr lang="en-US" altLang="zh-CN" dirty="0"/>
          </a:p>
          <a:p>
            <a:pPr marL="726902" lvl="1" indent="-342900">
              <a:buFont typeface="+mj-lt"/>
              <a:buAutoNum type="alphaLcPeriod" startAt="3"/>
            </a:pPr>
            <a:r>
              <a:rPr lang="zh-CN" altLang="en-US" dirty="0"/>
              <a:t>交集</a:t>
            </a:r>
            <a:r>
              <a:rPr lang="en-US" altLang="zh-CN" dirty="0"/>
              <a:t>[intersection]</a:t>
            </a:r>
          </a:p>
          <a:p>
            <a:pPr lvl="2"/>
            <a:r>
              <a:rPr lang="en-US" altLang="zh-CN" dirty="0" err="1"/>
              <a:t>Range.intersection</a:t>
            </a:r>
            <a:r>
              <a:rPr lang="en-US" altLang="zh-CN" dirty="0"/>
              <a:t>(Range)</a:t>
            </a:r>
            <a:r>
              <a:rPr lang="zh-CN" altLang="en-US" dirty="0"/>
              <a:t>返回两个区间的交集：既包含于第一个区间，又包含于另一个区间的最大区间。当且仅当两个区间是相连的，它们才有交集。如果两个区间没有交集，该方法将抛出</a:t>
            </a:r>
            <a:r>
              <a:rPr lang="en-US" altLang="zh-CN" dirty="0" err="1"/>
              <a:t>IllegalArgumentException</a:t>
            </a:r>
            <a:r>
              <a:rPr lang="zh-CN" altLang="en-US" dirty="0"/>
              <a:t>。 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726902" lvl="1" indent="-342900">
              <a:buFont typeface="+mj-lt"/>
              <a:buAutoNum type="alphaLcPeriod" startAt="3"/>
            </a:pPr>
            <a:r>
              <a:rPr lang="zh-CN" altLang="en-US" dirty="0"/>
              <a:t>跨区间</a:t>
            </a:r>
            <a:r>
              <a:rPr lang="en-US" altLang="zh-CN" dirty="0"/>
              <a:t>[span]</a:t>
            </a:r>
          </a:p>
          <a:p>
            <a:pPr lvl="2"/>
            <a:r>
              <a:rPr lang="en-US" altLang="zh-CN" dirty="0" err="1"/>
              <a:t>Range.span</a:t>
            </a:r>
            <a:r>
              <a:rPr lang="en-US" altLang="zh-CN" dirty="0"/>
              <a:t>(Range)</a:t>
            </a:r>
            <a:r>
              <a:rPr lang="zh-CN" altLang="en-US" dirty="0"/>
              <a:t>返回”同时包括两个区间的最小区间”，如果两个区间相连，那就是它们的并集。 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8B20D3-F64C-4E85-865E-84BB6A8F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33" y="3240207"/>
            <a:ext cx="6829425" cy="10382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E43B49-6710-42CB-82F2-E1BBAD40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21" y="5327666"/>
            <a:ext cx="6419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04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离散域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部分（但不是全部）可比较类型是离散的，即区间的上下边界都是可枚举的。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Guava</a:t>
            </a:r>
            <a:r>
              <a:rPr lang="zh-CN" altLang="en-US" dirty="0"/>
              <a:t>中，用</a:t>
            </a:r>
            <a:r>
              <a:rPr lang="en-US" altLang="zh-CN" dirty="0" err="1"/>
              <a:t>DiscreteDomain</a:t>
            </a:r>
            <a:r>
              <a:rPr lang="en-US" altLang="zh-CN" dirty="0"/>
              <a:t>&lt;C&gt;</a:t>
            </a:r>
            <a:r>
              <a:rPr lang="zh-CN" altLang="en-US" dirty="0"/>
              <a:t>实现类型</a:t>
            </a:r>
            <a:r>
              <a:rPr lang="en-US" altLang="zh-CN" dirty="0"/>
              <a:t>C</a:t>
            </a:r>
            <a:r>
              <a:rPr lang="zh-CN" altLang="en-US" dirty="0"/>
              <a:t>的离散形式操作。一个离散域总是代表某种类型值的全集；它不能代表类似”素数”、”长度为</a:t>
            </a:r>
            <a:r>
              <a:rPr lang="en-US" altLang="zh-CN" dirty="0"/>
              <a:t>5</a:t>
            </a:r>
            <a:r>
              <a:rPr lang="zh-CN" altLang="en-US" dirty="0"/>
              <a:t>的字符串”或”午夜的时间戳”这样的局部域。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C6C933-AABD-4DED-B76A-363DC556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8460"/>
            <a:ext cx="9144000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27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离散域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2BF77-3A40-4E47-BF35-8BC38621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185"/>
            <a:ext cx="9144000" cy="34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017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离散域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EB4CAC-9F0D-45DE-949E-1D9AAC8F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05" y="1789160"/>
            <a:ext cx="74485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074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I/O</a:t>
            </a:r>
            <a:r>
              <a:rPr lang="zh-CN" altLang="en-US" dirty="0"/>
              <a:t>尤其是</a:t>
            </a:r>
            <a:r>
              <a:rPr lang="en-US" altLang="zh-CN" dirty="0"/>
              <a:t>I/O</a:t>
            </a:r>
            <a:r>
              <a:rPr lang="zh-CN" altLang="en-US" dirty="0"/>
              <a:t>流和文件的操作，针对</a:t>
            </a:r>
            <a:r>
              <a:rPr lang="en-US" altLang="zh-CN" dirty="0"/>
              <a:t>Java5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版本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048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字节流和字符流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79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ByteStreams</a:t>
            </a:r>
            <a:r>
              <a:rPr lang="zh-CN" altLang="en-US" dirty="0"/>
              <a:t>、</a:t>
            </a:r>
            <a:r>
              <a:rPr lang="en-US" altLang="zh-CN" dirty="0" err="1"/>
              <a:t>CharStreams</a:t>
            </a:r>
            <a:r>
              <a:rPr lang="zh-CN" altLang="en-US" dirty="0"/>
              <a:t>以及</a:t>
            </a:r>
            <a:r>
              <a:rPr lang="en-US" altLang="zh-CN" dirty="0"/>
              <a:t>com.google.common.io</a:t>
            </a:r>
            <a:r>
              <a:rPr lang="zh-CN" altLang="en-US" dirty="0"/>
              <a:t>包中的一些其他类中，某些方法仍然在使用</a:t>
            </a:r>
            <a:r>
              <a:rPr lang="en-US" altLang="zh-CN" dirty="0" err="1"/>
              <a:t>InputSupplier</a:t>
            </a:r>
            <a:r>
              <a:rPr lang="zh-CN" altLang="en-US" dirty="0"/>
              <a:t>和</a:t>
            </a:r>
            <a:r>
              <a:rPr lang="en-US" altLang="zh-CN" dirty="0" err="1"/>
              <a:t>OutputSupplier</a:t>
            </a:r>
            <a:r>
              <a:rPr lang="zh-CN" altLang="en-US" dirty="0"/>
              <a:t>接口。这两个借口和相关的方法是不推荐使用的：它们已经被下面描述的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sink</a:t>
            </a:r>
            <a:r>
              <a:rPr lang="zh-CN" altLang="en-US" dirty="0"/>
              <a:t>类型取代了，并且最终会被移除。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1000B-1E9E-4B04-A135-0FA1662B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056"/>
            <a:ext cx="9144000" cy="33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6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源与汇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有一系列关于源与汇的抽象。源或汇指某个你知道如何从中打开流的资源，比如</a:t>
            </a:r>
            <a:r>
              <a:rPr lang="en-US" altLang="zh-CN" dirty="0"/>
              <a:t>File</a:t>
            </a:r>
            <a:r>
              <a:rPr lang="zh-CN" altLang="en-US" dirty="0"/>
              <a:t>或</a:t>
            </a:r>
            <a:r>
              <a:rPr lang="en-US" altLang="zh-CN" dirty="0"/>
              <a:t>URL</a:t>
            </a:r>
            <a:r>
              <a:rPr lang="zh-CN" altLang="en-US" dirty="0"/>
              <a:t>。源是可读的，汇是可写的。此外，源与汇按照字节和字符划分类型。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4AFB72-2BA7-441B-84FE-7589FF04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9764"/>
            <a:ext cx="9144000" cy="16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935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102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源与汇的实现应该在每次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en-US" dirty="0"/>
              <a:t>方法被调用时都创建一个新的流。始终创建新的流可以让源或汇管理流的整个生命周期，并且让多次调用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en-US" dirty="0"/>
              <a:t>返回的流都是可用的。此外，如果你在创建源或汇之前创建了流，你不得不在异常的时候自己保证关闭流，这压根就违背了发挥源与汇</a:t>
            </a:r>
            <a:r>
              <a:rPr lang="en-US" altLang="zh-CN" dirty="0"/>
              <a:t>API</a:t>
            </a:r>
            <a:r>
              <a:rPr lang="zh-CN" altLang="en-US" dirty="0"/>
              <a:t>优点的初衷。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37F88-2C1B-4171-87BE-7573BB94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261"/>
            <a:ext cx="9144000" cy="39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243311" y="1896127"/>
            <a:ext cx="8406333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创建排序器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CEC4F-94D7-4953-A055-5CE1A925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0174"/>
            <a:ext cx="9144000" cy="22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17E3D1-9314-40F7-A741-075B2B6B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834"/>
            <a:ext cx="9144000" cy="56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38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590B7B-73FE-4ABD-9357-7ABDD722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044747"/>
            <a:ext cx="7486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19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D32459-CD82-4490-8FDA-973B2DA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824314"/>
            <a:ext cx="7496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69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散列</a:t>
            </a:r>
            <a:br>
              <a:rPr lang="en-US" altLang="zh-CN" dirty="0"/>
            </a:b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提供比</a:t>
            </a:r>
            <a:r>
              <a:rPr lang="en-US" altLang="zh-CN" dirty="0" err="1"/>
              <a:t>Object.hashCode</a:t>
            </a:r>
            <a:r>
              <a:rPr lang="en-US" altLang="zh-CN" dirty="0"/>
              <a:t>()</a:t>
            </a:r>
            <a:r>
              <a:rPr lang="zh-CN" altLang="en-US" dirty="0"/>
              <a:t>更复杂的散列实现，并提供布鲁姆过滤器的实现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015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427839" y="2164360"/>
            <a:ext cx="8296711" cy="21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内建的散列码</a:t>
            </a:r>
            <a:r>
              <a:rPr lang="en-US" altLang="zh-CN" dirty="0"/>
              <a:t>[hash code]</a:t>
            </a:r>
            <a:r>
              <a:rPr lang="zh-CN" altLang="en-US" dirty="0"/>
              <a:t>概念被限制为</a:t>
            </a:r>
            <a:r>
              <a:rPr lang="en-US" altLang="zh-CN" dirty="0"/>
              <a:t>32</a:t>
            </a:r>
            <a:r>
              <a:rPr lang="zh-CN" altLang="en-US" dirty="0"/>
              <a:t>位，并且没有分离散列算法和它们所作用的数据，因此很难用备选算法进行替换。此外，使用</a:t>
            </a:r>
            <a:r>
              <a:rPr lang="en-US" altLang="zh-CN" dirty="0"/>
              <a:t>Java</a:t>
            </a:r>
            <a:r>
              <a:rPr lang="zh-CN" altLang="en-US" dirty="0"/>
              <a:t>内建方法实现的散列码通常是劣质的，部分是因为它们最终都依赖于</a:t>
            </a:r>
            <a:r>
              <a:rPr lang="en-US" altLang="zh-CN" dirty="0"/>
              <a:t>JDK</a:t>
            </a:r>
            <a:r>
              <a:rPr lang="zh-CN" altLang="en-US" dirty="0"/>
              <a:t>类中已有的劣质散列码。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hashCode</a:t>
            </a:r>
            <a:r>
              <a:rPr lang="zh-CN" altLang="en-US" dirty="0"/>
              <a:t>往往很快，但是在预防碰撞上却很弱，也没有对分散性的预期。这使得它们很适合在散列表中运用，因为额外碰撞只会带来轻微的性能损失，同时差劲的分散性也可以容易地通过再散列来纠正（</a:t>
            </a:r>
            <a:r>
              <a:rPr lang="en-US" altLang="zh-CN" dirty="0"/>
              <a:t>Java</a:t>
            </a:r>
            <a:r>
              <a:rPr lang="zh-CN" altLang="en-US" dirty="0"/>
              <a:t>中所有合理的散列表都用了再散列方法）。然而，在简单散列表以外的散列运用中，</a:t>
            </a:r>
            <a:r>
              <a:rPr lang="en-US" altLang="zh-CN" dirty="0" err="1"/>
              <a:t>Object.hashCode</a:t>
            </a:r>
            <a:r>
              <a:rPr lang="zh-CN" altLang="en-US" dirty="0"/>
              <a:t>几乎总是达不到要求</a:t>
            </a:r>
            <a:r>
              <a:rPr lang="en-US" altLang="zh-CN" dirty="0"/>
              <a:t>——</a:t>
            </a:r>
            <a:r>
              <a:rPr lang="zh-CN" altLang="en-US" dirty="0"/>
              <a:t>因此，有了</a:t>
            </a:r>
            <a:r>
              <a:rPr lang="en-US" altLang="zh-CN" dirty="0" err="1"/>
              <a:t>com.google.common.hash</a:t>
            </a:r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35685820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427839" y="2164360"/>
            <a:ext cx="8296711" cy="21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内建的散列码</a:t>
            </a:r>
            <a:r>
              <a:rPr lang="en-US" altLang="zh-CN" dirty="0"/>
              <a:t>[hash code]</a:t>
            </a:r>
            <a:r>
              <a:rPr lang="zh-CN" altLang="en-US" dirty="0"/>
              <a:t>概念被限制为</a:t>
            </a:r>
            <a:r>
              <a:rPr lang="en-US" altLang="zh-CN" dirty="0"/>
              <a:t>32</a:t>
            </a:r>
            <a:r>
              <a:rPr lang="zh-CN" altLang="en-US" dirty="0"/>
              <a:t>位，并且没有分离散列算法和它们所作用的数据，因此很难用备选算法进行替换。此外，使用</a:t>
            </a:r>
            <a:r>
              <a:rPr lang="en-US" altLang="zh-CN" dirty="0"/>
              <a:t>Java</a:t>
            </a:r>
            <a:r>
              <a:rPr lang="zh-CN" altLang="en-US" dirty="0"/>
              <a:t>内建方法实现的散列码通常是劣质的，部分是因为它们最终都依赖于</a:t>
            </a:r>
            <a:r>
              <a:rPr lang="en-US" altLang="zh-CN" dirty="0"/>
              <a:t>JDK</a:t>
            </a:r>
            <a:r>
              <a:rPr lang="zh-CN" altLang="en-US" dirty="0"/>
              <a:t>类中已有的劣质散列码。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hashCode</a:t>
            </a:r>
            <a:r>
              <a:rPr lang="zh-CN" altLang="en-US" dirty="0"/>
              <a:t>往往很快，但是在预防碰撞上却很弱，也没有对分散性的预期。这使得它们很适合在散列表中运用，因为额外碰撞只会带来轻微的性能损失，同时差劲的分散性也可以容易地通过再散列来纠正（</a:t>
            </a:r>
            <a:r>
              <a:rPr lang="en-US" altLang="zh-CN" dirty="0"/>
              <a:t>Java</a:t>
            </a:r>
            <a:r>
              <a:rPr lang="zh-CN" altLang="en-US" dirty="0"/>
              <a:t>中所有合理的散列表都用了再散列方法）。然而，在简单散列表以外的散列运用中，</a:t>
            </a:r>
            <a:r>
              <a:rPr lang="en-US" altLang="zh-CN" dirty="0" err="1"/>
              <a:t>Object.hashCode</a:t>
            </a:r>
            <a:r>
              <a:rPr lang="zh-CN" altLang="en-US" dirty="0"/>
              <a:t>几乎总是达不到要求</a:t>
            </a:r>
            <a:r>
              <a:rPr lang="en-US" altLang="zh-CN" dirty="0"/>
              <a:t>——</a:t>
            </a:r>
            <a:r>
              <a:rPr lang="zh-CN" altLang="en-US" dirty="0"/>
              <a:t>因此，有了</a:t>
            </a:r>
            <a:r>
              <a:rPr lang="en-US" altLang="zh-CN" dirty="0" err="1"/>
              <a:t>com.google.common.hash</a:t>
            </a:r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31690127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427839" y="2164360"/>
            <a:ext cx="8296711" cy="21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HashFunction</a:t>
            </a:r>
            <a:endParaRPr lang="en-US" altLang="zh-CN" dirty="0"/>
          </a:p>
          <a:p>
            <a:pPr lvl="1"/>
            <a:r>
              <a:rPr lang="en-US" altLang="zh-CN" dirty="0" err="1"/>
              <a:t>HashFunction</a:t>
            </a:r>
            <a:r>
              <a:rPr lang="zh-CN" altLang="en-US" dirty="0"/>
              <a:t>是一个单纯的（引用透明的）、无状态的方法，它把任意的数据块映射到固定数目的位指，并且保证相同的输入一定产生相同的输出，不同的输入尽可能产生不同的输出。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Hasher</a:t>
            </a:r>
          </a:p>
          <a:p>
            <a:pPr lvl="1"/>
            <a:r>
              <a:rPr lang="en-US" altLang="zh-CN" dirty="0" err="1"/>
              <a:t>HashFunction</a:t>
            </a:r>
            <a:r>
              <a:rPr lang="zh-CN" altLang="en-US" dirty="0"/>
              <a:t>的实例可以提供有状态的</a:t>
            </a:r>
            <a:r>
              <a:rPr lang="en-US" altLang="zh-CN" dirty="0"/>
              <a:t>Hasher</a:t>
            </a:r>
            <a:r>
              <a:rPr lang="zh-CN" altLang="en-US" dirty="0"/>
              <a:t>，</a:t>
            </a:r>
            <a:r>
              <a:rPr lang="en-US" altLang="zh-CN" dirty="0"/>
              <a:t>Hasher</a:t>
            </a:r>
            <a:r>
              <a:rPr lang="zh-CN" altLang="en-US" dirty="0"/>
              <a:t>提供了流畅的语法把数据添加到散列运算，然后获取散列值。</a:t>
            </a:r>
            <a:r>
              <a:rPr lang="en-US" altLang="zh-CN" dirty="0"/>
              <a:t>Hasher</a:t>
            </a:r>
            <a:r>
              <a:rPr lang="zh-CN" altLang="en-US" dirty="0"/>
              <a:t>可以接受所有原生类型、字节数组、字节数组的片段、字符序列、特定字符集的字符序列等等，或者任何给定了</a:t>
            </a:r>
            <a:r>
              <a:rPr lang="en-US" altLang="zh-CN" dirty="0"/>
              <a:t>Funnel</a:t>
            </a:r>
            <a:r>
              <a:rPr lang="zh-CN" altLang="en-US" dirty="0"/>
              <a:t>实现的对象。</a:t>
            </a:r>
            <a:endParaRPr lang="en-US" altLang="zh-CN" dirty="0"/>
          </a:p>
          <a:p>
            <a:pPr lvl="1"/>
            <a:r>
              <a:rPr lang="en-US" altLang="zh-CN" dirty="0"/>
              <a:t>Hasher</a:t>
            </a:r>
            <a:r>
              <a:rPr lang="zh-CN" altLang="en-US" dirty="0"/>
              <a:t>实现了</a:t>
            </a:r>
            <a:r>
              <a:rPr lang="en-US" altLang="zh-CN" dirty="0" err="1"/>
              <a:t>PrimitiveSink</a:t>
            </a:r>
            <a:r>
              <a:rPr lang="zh-CN" altLang="en-US" dirty="0"/>
              <a:t>接口，这个接口为接受原生类型流的对象定义了</a:t>
            </a:r>
            <a:r>
              <a:rPr lang="en-US" altLang="zh-CN" dirty="0"/>
              <a:t>fluent</a:t>
            </a:r>
            <a:r>
              <a:rPr lang="zh-CN" altLang="en-US" dirty="0"/>
              <a:t>风格的</a:t>
            </a:r>
            <a:r>
              <a:rPr lang="en-US" altLang="zh-CN" dirty="0"/>
              <a:t>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173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243311" y="1761688"/>
            <a:ext cx="8296711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Funnel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90D301-036A-4A03-A2CA-3C62D213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3" y="2167637"/>
            <a:ext cx="8620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32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243311" y="1761688"/>
            <a:ext cx="8296711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HashCode</a:t>
            </a:r>
            <a:endParaRPr lang="en-US" altLang="zh-CN" dirty="0"/>
          </a:p>
          <a:p>
            <a:pPr lvl="1"/>
            <a:r>
              <a:rPr lang="zh-CN" altLang="en-US" dirty="0"/>
              <a:t>一旦</a:t>
            </a:r>
            <a:r>
              <a:rPr lang="en-US" altLang="zh-CN" dirty="0"/>
              <a:t>Hasher</a:t>
            </a:r>
            <a:r>
              <a:rPr lang="zh-CN" altLang="en-US" dirty="0"/>
              <a:t>被赋予了所有输入，就可以通过</a:t>
            </a:r>
            <a:r>
              <a:rPr lang="en-US" altLang="zh-CN" dirty="0"/>
              <a:t>hash()</a:t>
            </a:r>
            <a:r>
              <a:rPr lang="zh-CN" altLang="en-US" dirty="0"/>
              <a:t>方法获取</a:t>
            </a:r>
            <a:r>
              <a:rPr lang="en-US" altLang="zh-CN" dirty="0" err="1"/>
              <a:t>HashCode</a:t>
            </a:r>
            <a:r>
              <a:rPr lang="zh-CN" altLang="en-US" dirty="0"/>
              <a:t>实例（多次调用</a:t>
            </a:r>
            <a:r>
              <a:rPr lang="en-US" altLang="zh-CN" dirty="0"/>
              <a:t>hash()</a:t>
            </a:r>
            <a:r>
              <a:rPr lang="zh-CN" altLang="en-US" dirty="0"/>
              <a:t>方法的结果是不确定的）。</a:t>
            </a:r>
            <a:r>
              <a:rPr lang="en-US" altLang="zh-CN" dirty="0" err="1"/>
              <a:t>HashCode</a:t>
            </a:r>
            <a:r>
              <a:rPr lang="zh-CN" altLang="en-US" dirty="0"/>
              <a:t>可以通过</a:t>
            </a:r>
            <a:r>
              <a:rPr lang="en-US" altLang="zh-CN" dirty="0" err="1"/>
              <a:t>asInt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asLong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asBytes</a:t>
            </a:r>
            <a:r>
              <a:rPr lang="en-US" altLang="zh-CN" dirty="0"/>
              <a:t>()</a:t>
            </a:r>
            <a:r>
              <a:rPr lang="zh-CN" altLang="en-US" dirty="0"/>
              <a:t>方法来做相等性检测，此外，</a:t>
            </a:r>
            <a:r>
              <a:rPr lang="en-US" altLang="zh-CN" dirty="0" err="1"/>
              <a:t>writeBytesTo</a:t>
            </a:r>
            <a:r>
              <a:rPr lang="en-US" altLang="zh-CN" dirty="0"/>
              <a:t>(array, offset, </a:t>
            </a:r>
            <a:r>
              <a:rPr lang="en-US" altLang="zh-CN" dirty="0" err="1"/>
              <a:t>maxLength</a:t>
            </a:r>
            <a:r>
              <a:rPr lang="en-US" altLang="zh-CN" dirty="0"/>
              <a:t>)</a:t>
            </a:r>
            <a:r>
              <a:rPr lang="zh-CN" altLang="en-US" dirty="0"/>
              <a:t>把散列值的前</a:t>
            </a:r>
            <a:r>
              <a:rPr lang="en-US" altLang="zh-CN" dirty="0" err="1"/>
              <a:t>maxLength</a:t>
            </a:r>
            <a:r>
              <a:rPr lang="zh-CN" altLang="en-US" dirty="0"/>
              <a:t>字节写入字节数组。</a:t>
            </a:r>
          </a:p>
        </p:txBody>
      </p:sp>
    </p:spTree>
    <p:extLst>
      <p:ext uri="{BB962C8B-B14F-4D97-AF65-F5344CB8AC3E}">
        <p14:creationId xmlns:p14="http://schemas.microsoft.com/office/powerpoint/2010/main" val="19114980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布鲁姆过滤器</a:t>
            </a:r>
            <a:r>
              <a:rPr lang="en-US" altLang="zh-CN" dirty="0"/>
              <a:t>[</a:t>
            </a:r>
            <a:r>
              <a:rPr lang="en-US" altLang="zh-CN" dirty="0" err="1"/>
              <a:t>BloomFilter</a:t>
            </a:r>
            <a:r>
              <a:rPr lang="en-US" altLang="zh-CN" dirty="0"/>
              <a:t>]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243311" y="1761688"/>
            <a:ext cx="8296711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布鲁姆过滤器是一种概率数据结构，它允许你检测某个对象是一定不在过滤器中，还是可能已经添加到过滤器了。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Guava</a:t>
            </a:r>
            <a:r>
              <a:rPr lang="zh-CN" altLang="en-US" dirty="0"/>
              <a:t>散列包有一个内建的布鲁姆过滤器实现，你只要提供</a:t>
            </a:r>
            <a:r>
              <a:rPr lang="en-US" altLang="zh-CN" dirty="0"/>
              <a:t>Funnel</a:t>
            </a:r>
            <a:r>
              <a:rPr lang="zh-CN" altLang="en-US" dirty="0"/>
              <a:t>就可以使用它。你可以使用</a:t>
            </a:r>
            <a:r>
              <a:rPr lang="en-US" altLang="zh-CN" dirty="0"/>
              <a:t>create(Funnel </a:t>
            </a:r>
            <a:r>
              <a:rPr lang="en-US" altLang="zh-CN" dirty="0" err="1"/>
              <a:t>funnel</a:t>
            </a:r>
            <a:r>
              <a:rPr lang="en-US" altLang="zh-CN" dirty="0"/>
              <a:t>, int </a:t>
            </a:r>
            <a:r>
              <a:rPr lang="en-US" altLang="zh-CN" dirty="0" err="1"/>
              <a:t>expectedInsertions</a:t>
            </a:r>
            <a:r>
              <a:rPr lang="en-US" altLang="zh-CN" dirty="0"/>
              <a:t>, double </a:t>
            </a:r>
            <a:r>
              <a:rPr lang="en-US" altLang="zh-CN" dirty="0" err="1"/>
              <a:t>falsePositiveProbability</a:t>
            </a:r>
            <a:r>
              <a:rPr lang="en-US" altLang="zh-CN" dirty="0"/>
              <a:t>)</a:t>
            </a:r>
            <a:r>
              <a:rPr lang="zh-CN" altLang="en-US" dirty="0"/>
              <a:t>方法获取</a:t>
            </a:r>
            <a:r>
              <a:rPr lang="en-US" altLang="zh-CN" dirty="0" err="1"/>
              <a:t>BloomFilter</a:t>
            </a:r>
            <a:r>
              <a:rPr lang="en-US" altLang="zh-CN" dirty="0"/>
              <a:t>&lt;T&gt;</a:t>
            </a:r>
            <a:r>
              <a:rPr lang="zh-CN" altLang="en-US" dirty="0"/>
              <a:t>，缺省误检率</a:t>
            </a:r>
            <a:r>
              <a:rPr lang="en-US" altLang="zh-CN" dirty="0"/>
              <a:t>[</a:t>
            </a:r>
            <a:r>
              <a:rPr lang="en-US" altLang="zh-CN" dirty="0" err="1"/>
              <a:t>falsePositiveProbability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3%</a:t>
            </a:r>
            <a:r>
              <a:rPr lang="zh-CN" altLang="en-US" dirty="0"/>
              <a:t>。</a:t>
            </a:r>
            <a:r>
              <a:rPr lang="en-US" altLang="zh-CN" dirty="0" err="1"/>
              <a:t>BloomFilter</a:t>
            </a:r>
            <a:r>
              <a:rPr lang="en-US" altLang="zh-CN" dirty="0"/>
              <a:t>&lt;T&gt;</a:t>
            </a:r>
            <a:r>
              <a:rPr lang="zh-CN" altLang="en-US" dirty="0"/>
              <a:t>提供了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mightContain</a:t>
            </a:r>
            <a:r>
              <a:rPr lang="en-US" altLang="zh-CN" dirty="0"/>
              <a:t>(T) </a:t>
            </a:r>
            <a:r>
              <a:rPr lang="zh-CN" altLang="en-US" dirty="0"/>
              <a:t>和</a:t>
            </a:r>
            <a:r>
              <a:rPr lang="en-US" altLang="zh-CN" dirty="0"/>
              <a:t>void put(T)</a:t>
            </a:r>
            <a:r>
              <a:rPr lang="zh-CN" altLang="en-US" dirty="0"/>
              <a:t>，它们的含义都不言自明了。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C6C67C-36B5-4866-B39F-18082E44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8" y="3482865"/>
            <a:ext cx="6981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655A8-9940-4E60-80B3-4B481E12CD96}"/>
              </a:ext>
            </a:extLst>
          </p:cNvPr>
          <p:cNvSpPr txBox="1"/>
          <p:nvPr/>
        </p:nvSpPr>
        <p:spPr>
          <a:xfrm>
            <a:off x="243311" y="1997476"/>
            <a:ext cx="662800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链式调用方法</a:t>
            </a:r>
            <a:r>
              <a:rPr lang="zh-CN" altLang="en-US" dirty="0"/>
              <a:t>：通过链式调用，可以由给定的排序器衍生出其它排序器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F28D8-6A0B-48E0-BEF5-B5091B2E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0" y="2414726"/>
            <a:ext cx="8900689" cy="36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15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类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750E89-FC41-41D0-A949-B04BD14E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329"/>
            <a:ext cx="9144000" cy="52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72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事件总线</a:t>
            </a:r>
            <a:r>
              <a:rPr lang="en-US" altLang="zh-CN" dirty="0"/>
              <a:t>EventBus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订阅模式的组件通信，但组件不需要显式地注册到其他组件中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056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br>
              <a:rPr lang="en-US" altLang="zh-CN" dirty="0"/>
            </a:br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优化的、充分测试的数学工具类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3444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整数运算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8172C4-7106-45F2-BBB2-40688579643F}"/>
              </a:ext>
            </a:extLst>
          </p:cNvPr>
          <p:cNvSpPr txBox="1"/>
          <p:nvPr/>
        </p:nvSpPr>
        <p:spPr>
          <a:xfrm>
            <a:off x="536895" y="1858312"/>
            <a:ext cx="8145711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 Math</a:t>
            </a:r>
            <a:r>
              <a:rPr lang="zh-CN" altLang="en-US" dirty="0"/>
              <a:t>主要处理三种整数类型：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和</a:t>
            </a:r>
            <a:r>
              <a:rPr lang="en-US" altLang="zh-CN" dirty="0" err="1"/>
              <a:t>BigInteger</a:t>
            </a:r>
            <a:r>
              <a:rPr lang="zh-CN" altLang="en-US" dirty="0"/>
              <a:t>。这三种类型的运算工具类分别叫做</a:t>
            </a:r>
            <a:r>
              <a:rPr lang="en-US" altLang="zh-CN" dirty="0" err="1"/>
              <a:t>IntMath</a:t>
            </a:r>
            <a:r>
              <a:rPr lang="zh-CN" altLang="en-US" dirty="0"/>
              <a:t>、</a:t>
            </a:r>
            <a:r>
              <a:rPr lang="en-US" altLang="zh-CN" dirty="0" err="1"/>
              <a:t>LongMath</a:t>
            </a:r>
            <a:r>
              <a:rPr lang="zh-CN" altLang="en-US" dirty="0"/>
              <a:t>和</a:t>
            </a:r>
            <a:r>
              <a:rPr lang="en-US" altLang="zh-CN" dirty="0" err="1"/>
              <a:t>BigIntegerMath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有溢出检查的运算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460B4-A90A-4C6E-AA9D-201B6F8F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" y="3135662"/>
            <a:ext cx="9144000" cy="29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861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8172C4-7106-45F2-BBB2-40688579643F}"/>
              </a:ext>
            </a:extLst>
          </p:cNvPr>
          <p:cNvSpPr txBox="1"/>
          <p:nvPr/>
        </p:nvSpPr>
        <p:spPr>
          <a:xfrm>
            <a:off x="536895" y="1858312"/>
            <a:ext cx="8145711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IntMath</a:t>
            </a:r>
            <a:r>
              <a:rPr lang="zh-CN" altLang="en-US" dirty="0"/>
              <a:t>、</a:t>
            </a:r>
            <a:r>
              <a:rPr lang="en-US" altLang="zh-CN" dirty="0" err="1"/>
              <a:t>LongMath</a:t>
            </a:r>
            <a:r>
              <a:rPr lang="zh-CN" altLang="en-US" dirty="0"/>
              <a:t>和</a:t>
            </a:r>
            <a:r>
              <a:rPr lang="en-US" altLang="zh-CN" dirty="0" err="1"/>
              <a:t>BigIntegerMath</a:t>
            </a:r>
            <a:r>
              <a:rPr lang="zh-CN" altLang="en-US" dirty="0"/>
              <a:t>提供了很多实数运算的方法，并把最终运算结果舍入成整数。这些方法接受一个</a:t>
            </a:r>
            <a:r>
              <a:rPr lang="en-US" altLang="zh-CN" dirty="0" err="1"/>
              <a:t>java.math.RoundingMode</a:t>
            </a:r>
            <a:r>
              <a:rPr lang="zh-CN" altLang="en-US" dirty="0"/>
              <a:t>枚举值作为舍入的模式：</a:t>
            </a:r>
          </a:p>
          <a:p>
            <a:endParaRPr lang="zh-CN" altLang="en-US" dirty="0"/>
          </a:p>
          <a:p>
            <a:r>
              <a:rPr lang="en-US" altLang="zh-CN" dirty="0"/>
              <a:t>DOWN</a:t>
            </a:r>
            <a:r>
              <a:rPr lang="zh-CN" altLang="en-US" dirty="0"/>
              <a:t>：向零方向舍入（去尾法）</a:t>
            </a:r>
          </a:p>
          <a:p>
            <a:r>
              <a:rPr lang="en-US" altLang="zh-CN" dirty="0"/>
              <a:t>UP</a:t>
            </a:r>
            <a:r>
              <a:rPr lang="zh-CN" altLang="en-US" dirty="0"/>
              <a:t>：远离零方向舍入</a:t>
            </a:r>
          </a:p>
          <a:p>
            <a:r>
              <a:rPr lang="en-US" altLang="zh-CN" dirty="0"/>
              <a:t>FLOOR</a:t>
            </a:r>
            <a:r>
              <a:rPr lang="zh-CN" altLang="en-US" dirty="0"/>
              <a:t>：向负无限大方向舍入</a:t>
            </a:r>
          </a:p>
          <a:p>
            <a:r>
              <a:rPr lang="en-US" altLang="zh-CN" dirty="0"/>
              <a:t>CEILING</a:t>
            </a:r>
            <a:r>
              <a:rPr lang="zh-CN" altLang="en-US" dirty="0"/>
              <a:t>：向正无限大方向舍入</a:t>
            </a:r>
          </a:p>
          <a:p>
            <a:r>
              <a:rPr lang="en-US" altLang="zh-CN" dirty="0"/>
              <a:t>UNNECESSARY</a:t>
            </a:r>
            <a:r>
              <a:rPr lang="zh-CN" altLang="en-US" dirty="0"/>
              <a:t>：不需要舍入，如果用此模式进行舍入，应直接抛出</a:t>
            </a:r>
            <a:r>
              <a:rPr lang="en-US" altLang="zh-CN" dirty="0" err="1"/>
              <a:t>ArithmeticException</a:t>
            </a:r>
            <a:endParaRPr lang="en-US" altLang="zh-CN" dirty="0"/>
          </a:p>
          <a:p>
            <a:r>
              <a:rPr lang="en-US" altLang="zh-CN" dirty="0"/>
              <a:t>HALF_UP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远离零方向舍入</a:t>
            </a:r>
          </a:p>
          <a:p>
            <a:r>
              <a:rPr lang="en-US" altLang="zh-CN" dirty="0"/>
              <a:t>HALF_DOWN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向零方向舍入</a:t>
            </a:r>
          </a:p>
          <a:p>
            <a:r>
              <a:rPr lang="en-US" altLang="zh-CN" dirty="0"/>
              <a:t>HALF_EVEN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向相邻的偶数舍入</a:t>
            </a:r>
          </a:p>
        </p:txBody>
      </p:sp>
    </p:spTree>
    <p:extLst>
      <p:ext uri="{BB962C8B-B14F-4D97-AF65-F5344CB8AC3E}">
        <p14:creationId xmlns:p14="http://schemas.microsoft.com/office/powerpoint/2010/main" val="32001945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8172C4-7106-45F2-BBB2-40688579643F}"/>
              </a:ext>
            </a:extLst>
          </p:cNvPr>
          <p:cNvSpPr txBox="1"/>
          <p:nvPr/>
        </p:nvSpPr>
        <p:spPr>
          <a:xfrm>
            <a:off x="536895" y="1858312"/>
            <a:ext cx="8145711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IntMath</a:t>
            </a:r>
            <a:r>
              <a:rPr lang="zh-CN" altLang="en-US" dirty="0"/>
              <a:t>、</a:t>
            </a:r>
            <a:r>
              <a:rPr lang="en-US" altLang="zh-CN" dirty="0" err="1"/>
              <a:t>LongMath</a:t>
            </a:r>
            <a:r>
              <a:rPr lang="zh-CN" altLang="en-US" dirty="0"/>
              <a:t>和</a:t>
            </a:r>
            <a:r>
              <a:rPr lang="en-US" altLang="zh-CN" dirty="0" err="1"/>
              <a:t>BigIntegerMath</a:t>
            </a:r>
            <a:r>
              <a:rPr lang="zh-CN" altLang="en-US" dirty="0"/>
              <a:t>提供了很多实数运算的方法，并把最终运算结果舍入成整数。这些方法接受一个</a:t>
            </a:r>
            <a:r>
              <a:rPr lang="en-US" altLang="zh-CN" dirty="0" err="1"/>
              <a:t>java.math.RoundingMode</a:t>
            </a:r>
            <a:r>
              <a:rPr lang="zh-CN" altLang="en-US" dirty="0"/>
              <a:t>枚举值作为舍入的模式：</a:t>
            </a:r>
          </a:p>
          <a:p>
            <a:endParaRPr lang="zh-CN" altLang="en-US" dirty="0"/>
          </a:p>
          <a:p>
            <a:r>
              <a:rPr lang="en-US" altLang="zh-CN" dirty="0"/>
              <a:t>DOWN</a:t>
            </a:r>
            <a:r>
              <a:rPr lang="zh-CN" altLang="en-US" dirty="0"/>
              <a:t>：向零方向舍入（去尾法）</a:t>
            </a:r>
          </a:p>
          <a:p>
            <a:r>
              <a:rPr lang="en-US" altLang="zh-CN" dirty="0"/>
              <a:t>UP</a:t>
            </a:r>
            <a:r>
              <a:rPr lang="zh-CN" altLang="en-US" dirty="0"/>
              <a:t>：远离零方向舍入</a:t>
            </a:r>
          </a:p>
          <a:p>
            <a:r>
              <a:rPr lang="en-US" altLang="zh-CN" dirty="0"/>
              <a:t>FLOOR</a:t>
            </a:r>
            <a:r>
              <a:rPr lang="zh-CN" altLang="en-US" dirty="0"/>
              <a:t>：向负无限大方向舍入</a:t>
            </a:r>
          </a:p>
          <a:p>
            <a:r>
              <a:rPr lang="en-US" altLang="zh-CN" dirty="0"/>
              <a:t>CEILING</a:t>
            </a:r>
            <a:r>
              <a:rPr lang="zh-CN" altLang="en-US" dirty="0"/>
              <a:t>：向正无限大方向舍入</a:t>
            </a:r>
          </a:p>
          <a:p>
            <a:r>
              <a:rPr lang="en-US" altLang="zh-CN" dirty="0"/>
              <a:t>UNNECESSARY</a:t>
            </a:r>
            <a:r>
              <a:rPr lang="zh-CN" altLang="en-US" dirty="0"/>
              <a:t>：不需要舍入，如果用此模式进行舍入，应直接抛出</a:t>
            </a:r>
            <a:r>
              <a:rPr lang="en-US" altLang="zh-CN" dirty="0" err="1"/>
              <a:t>ArithmeticException</a:t>
            </a:r>
            <a:endParaRPr lang="en-US" altLang="zh-CN" dirty="0"/>
          </a:p>
          <a:p>
            <a:r>
              <a:rPr lang="en-US" altLang="zh-CN" dirty="0"/>
              <a:t>HALF_UP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远离零方向舍入</a:t>
            </a:r>
          </a:p>
          <a:p>
            <a:r>
              <a:rPr lang="en-US" altLang="zh-CN" dirty="0"/>
              <a:t>HALF_DOWN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向零方向舍入</a:t>
            </a:r>
          </a:p>
          <a:p>
            <a:r>
              <a:rPr lang="en-US" altLang="zh-CN" dirty="0"/>
              <a:t>HALF_EVEN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向相邻的偶数舍入</a:t>
            </a:r>
          </a:p>
        </p:txBody>
      </p:sp>
    </p:spTree>
    <p:extLst>
      <p:ext uri="{BB962C8B-B14F-4D97-AF65-F5344CB8AC3E}">
        <p14:creationId xmlns:p14="http://schemas.microsoft.com/office/powerpoint/2010/main" val="24579488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CBE356-E74B-47C8-A4CA-6C1024F0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" y="1858312"/>
            <a:ext cx="9144000" cy="39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395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A6B6C1-DAC4-4A97-AC76-9E2C856E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408"/>
            <a:ext cx="9144000" cy="57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922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  <a:br>
              <a:rPr lang="en-US" altLang="zh-CN" dirty="0"/>
            </a:br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 </a:t>
            </a:r>
            <a:r>
              <a:rPr lang="zh-CN" altLang="en-US" dirty="0"/>
              <a:t>的 </a:t>
            </a:r>
            <a:r>
              <a:rPr lang="en-US" altLang="zh-CN" dirty="0"/>
              <a:t>Java </a:t>
            </a:r>
            <a:r>
              <a:rPr lang="zh-CN" altLang="en-US" dirty="0"/>
              <a:t>反射机制工具类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479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7381A-2C39-42D9-9EAF-124A18B0D73B}"/>
              </a:ext>
            </a:extLst>
          </p:cNvPr>
          <p:cNvSpPr/>
          <p:nvPr/>
        </p:nvSpPr>
        <p:spPr>
          <a:xfrm>
            <a:off x="243311" y="1995761"/>
            <a:ext cx="8607074" cy="1255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不能在运行时保留对象的泛型类型信息。如果你在运行时有一个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对象，你不能够判定这个对象是有泛型类型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的 </a:t>
            </a:r>
            <a:r>
              <a:rPr lang="en-US" altLang="zh-CN" dirty="0"/>
              <a:t>—— </a:t>
            </a:r>
            <a:r>
              <a:rPr lang="zh-CN" altLang="en-US" dirty="0"/>
              <a:t>并且通过不安全的原始类型，你可以将这个对象强制转换成</a:t>
            </a:r>
            <a:r>
              <a:rPr lang="en-US" altLang="zh-CN" dirty="0" err="1"/>
              <a:t>ArrayList</a:t>
            </a:r>
            <a:r>
              <a:rPr lang="en-US" altLang="zh-CN" dirty="0"/>
              <a:t>&lt;Object&gt;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但是，反射允许你去检测方法和类的泛型类型。如果你实现了一个返回</a:t>
            </a:r>
            <a:r>
              <a:rPr lang="en-US" altLang="zh-CN" dirty="0"/>
              <a:t>List</a:t>
            </a:r>
            <a:r>
              <a:rPr lang="zh-CN" altLang="en-US" dirty="0"/>
              <a:t>的方法，并且你用反射获得了这个方法的返回类型，你会获得代表</a:t>
            </a:r>
            <a:r>
              <a:rPr lang="en-US" altLang="zh-CN" dirty="0"/>
              <a:t>List&lt;String&gt;</a:t>
            </a:r>
            <a:r>
              <a:rPr lang="zh-CN" altLang="en-US" dirty="0"/>
              <a:t>的</a:t>
            </a:r>
            <a:r>
              <a:rPr lang="en-US" altLang="zh-CN" u="sng" dirty="0" err="1">
                <a:hlinkClick r:id="rId2"/>
              </a:rPr>
              <a:t>ParameterizedType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499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7783</TotalTime>
  <Words>5048</Words>
  <Application>Microsoft Office PowerPoint</Application>
  <PresentationFormat>全屏显示(4:3)</PresentationFormat>
  <Paragraphs>455</Paragraphs>
  <Slides>113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24" baseType="lpstr">
      <vt:lpstr>Arial Unicode MS</vt:lpstr>
      <vt:lpstr>Meiryo UI</vt:lpstr>
      <vt:lpstr>宋体</vt:lpstr>
      <vt:lpstr>微软雅黑</vt:lpstr>
      <vt:lpstr>Arial</vt:lpstr>
      <vt:lpstr>Calibri</vt:lpstr>
      <vt:lpstr>Calibri Light</vt:lpstr>
      <vt:lpstr>Consolas</vt:lpstr>
      <vt:lpstr>Georgia</vt:lpstr>
      <vt:lpstr>Wingdings</vt:lpstr>
      <vt:lpstr>Office 主题</vt:lpstr>
      <vt:lpstr>PowerPoint 演示文稿</vt:lpstr>
      <vt:lpstr>PowerPoint 演示文稿</vt:lpstr>
      <vt:lpstr>基本工具  Basic utilities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 Collections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缓存 catch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函数式风格 Functional idioms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并发 Concurrency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字符串处理 Strings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原生类型Primitives</vt:lpstr>
      <vt:lpstr>PowerPoint 演示文稿</vt:lpstr>
      <vt:lpstr>PowerPoint 演示文稿</vt:lpstr>
      <vt:lpstr>PowerPoint 演示文稿</vt:lpstr>
      <vt:lpstr>PowerPoint 演示文稿</vt:lpstr>
      <vt:lpstr>区间 Ranges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I/o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散列 Hash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事件总线EventBus</vt:lpstr>
      <vt:lpstr>数学运算 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反射 Reflection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huangqun</dc:creator>
  <cp:lastModifiedBy>guo bingxia</cp:lastModifiedBy>
  <cp:revision>143</cp:revision>
  <dcterms:created xsi:type="dcterms:W3CDTF">2016-04-26T03:07:34Z</dcterms:created>
  <dcterms:modified xsi:type="dcterms:W3CDTF">2018-12-04T02:30:46Z</dcterms:modified>
</cp:coreProperties>
</file>