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ld Standard TT" panose="020B0604020202020204" charset="0"/>
      <p:regular r:id="rId11"/>
      <p:bold r:id="rId12"/>
      <p: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clrIdx="0" initials="" lastIdx="1" name="Bryan Ji" id="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594"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sz="1400">
                <a:solidFill>
                  <a:schemeClr val="dk1"/>
                </a:solidFill>
                <a:latin typeface="Old Standard TT"/>
                <a:ea typeface="Old Standard TT"/>
                <a:cs typeface="Old Standard TT"/>
                <a:sym typeface="Old Standard TT"/>
              </a:rPr>
              <a:t>/*The structure of our program is going to consist of several API’s which is the main core our program. We will be using online API’s to pull the necessary data, that our users want. </a:t>
            </a:r>
            <a:endParaRPr sz="1400">
              <a:solidFill>
                <a:schemeClr val="dk1"/>
              </a:solidFill>
              <a:latin typeface="Old Standard TT"/>
              <a:ea typeface="Old Standard TT"/>
              <a:cs typeface="Old Standard TT"/>
              <a:sym typeface="Old Standard TT"/>
            </a:endParaRPr>
          </a:p>
          <a:p>
            <a:pPr marL="0" lvl="0" indent="0" rtl="0">
              <a:lnSpc>
                <a:spcPct val="115000"/>
              </a:lnSpc>
              <a:spcBef>
                <a:spcPts val="1600"/>
              </a:spcBef>
              <a:spcAft>
                <a:spcPts val="1600"/>
              </a:spcAft>
              <a:buClr>
                <a:schemeClr val="dk1"/>
              </a:buClr>
              <a:buSzPts val="1100"/>
              <a:buFont typeface="Arial"/>
              <a:buNone/>
            </a:pPr>
            <a:r>
              <a:rPr lang="en" sz="1400">
                <a:solidFill>
                  <a:schemeClr val="dk1"/>
                </a:solidFill>
                <a:latin typeface="Old Standard TT"/>
                <a:ea typeface="Old Standard TT"/>
                <a:cs typeface="Old Standard TT"/>
                <a:sym typeface="Old Standard TT"/>
              </a:rPr>
              <a:t>Another core component in our program is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Shape 1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Shape 50"/>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Shape 17"/>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Shape 42"/>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rtl="0">
              <a:spcBef>
                <a:spcPts val="0"/>
              </a:spcBef>
              <a:spcAft>
                <a:spcPts val="0"/>
              </a:spcAft>
              <a:buClr>
                <a:schemeClr val="lt2"/>
              </a:buClr>
              <a:buSzPts val="4200"/>
              <a:buNone/>
              <a:defRPr sz="4200">
                <a:solidFill>
                  <a:schemeClr val="lt2"/>
                </a:solidFill>
              </a:defRPr>
            </a:lvl1pPr>
            <a:lvl2pPr lvl="1" algn="ctr" rtl="0">
              <a:spcBef>
                <a:spcPts val="0"/>
              </a:spcBef>
              <a:spcAft>
                <a:spcPts val="0"/>
              </a:spcAft>
              <a:buClr>
                <a:schemeClr val="lt2"/>
              </a:buClr>
              <a:buSzPts val="4200"/>
              <a:buNone/>
              <a:defRPr sz="4200">
                <a:solidFill>
                  <a:schemeClr val="lt2"/>
                </a:solidFill>
              </a:defRPr>
            </a:lvl2pPr>
            <a:lvl3pPr lvl="2" algn="ctr" rtl="0">
              <a:spcBef>
                <a:spcPts val="0"/>
              </a:spcBef>
              <a:spcAft>
                <a:spcPts val="0"/>
              </a:spcAft>
              <a:buClr>
                <a:schemeClr val="lt2"/>
              </a:buClr>
              <a:buSzPts val="4200"/>
              <a:buNone/>
              <a:defRPr sz="4200">
                <a:solidFill>
                  <a:schemeClr val="lt2"/>
                </a:solidFill>
              </a:defRPr>
            </a:lvl3pPr>
            <a:lvl4pPr lvl="3" algn="ctr" rtl="0">
              <a:spcBef>
                <a:spcPts val="0"/>
              </a:spcBef>
              <a:spcAft>
                <a:spcPts val="0"/>
              </a:spcAft>
              <a:buClr>
                <a:schemeClr val="lt2"/>
              </a:buClr>
              <a:buSzPts val="4200"/>
              <a:buNone/>
              <a:defRPr sz="4200">
                <a:solidFill>
                  <a:schemeClr val="lt2"/>
                </a:solidFill>
              </a:defRPr>
            </a:lvl4pPr>
            <a:lvl5pPr lvl="4" algn="ctr" rtl="0">
              <a:spcBef>
                <a:spcPts val="0"/>
              </a:spcBef>
              <a:spcAft>
                <a:spcPts val="0"/>
              </a:spcAft>
              <a:buClr>
                <a:schemeClr val="lt2"/>
              </a:buClr>
              <a:buSzPts val="4200"/>
              <a:buNone/>
              <a:defRPr sz="4200">
                <a:solidFill>
                  <a:schemeClr val="lt2"/>
                </a:solidFill>
              </a:defRPr>
            </a:lvl5pPr>
            <a:lvl6pPr lvl="5" algn="ctr" rtl="0">
              <a:spcBef>
                <a:spcPts val="0"/>
              </a:spcBef>
              <a:spcAft>
                <a:spcPts val="0"/>
              </a:spcAft>
              <a:buClr>
                <a:schemeClr val="lt2"/>
              </a:buClr>
              <a:buSzPts val="4200"/>
              <a:buNone/>
              <a:defRPr sz="4200">
                <a:solidFill>
                  <a:schemeClr val="lt2"/>
                </a:solidFill>
              </a:defRPr>
            </a:lvl6pPr>
            <a:lvl7pPr lvl="6" algn="ctr" rtl="0">
              <a:spcBef>
                <a:spcPts val="0"/>
              </a:spcBef>
              <a:spcAft>
                <a:spcPts val="0"/>
              </a:spcAft>
              <a:buClr>
                <a:schemeClr val="lt2"/>
              </a:buClr>
              <a:buSzPts val="4200"/>
              <a:buNone/>
              <a:defRPr sz="4200">
                <a:solidFill>
                  <a:schemeClr val="lt2"/>
                </a:solidFill>
              </a:defRPr>
            </a:lvl7pPr>
            <a:lvl8pPr lvl="7" algn="ctr" rtl="0">
              <a:spcBef>
                <a:spcPts val="0"/>
              </a:spcBef>
              <a:spcAft>
                <a:spcPts val="0"/>
              </a:spcAft>
              <a:buClr>
                <a:schemeClr val="lt2"/>
              </a:buClr>
              <a:buSzPts val="4200"/>
              <a:buNone/>
              <a:defRPr sz="4200">
                <a:solidFill>
                  <a:schemeClr val="lt2"/>
                </a:solidFill>
              </a:defRPr>
            </a:lvl8pPr>
            <a:lvl9pPr lvl="8" algn="ctr" rtl="0">
              <a:spcBef>
                <a:spcPts val="0"/>
              </a:spcBef>
              <a:spcAft>
                <a:spcPts val="0"/>
              </a:spcAft>
              <a:buClr>
                <a:schemeClr val="lt2"/>
              </a:buClr>
              <a:buSzPts val="4200"/>
              <a:buNone/>
              <a:defRPr sz="4200">
                <a:solidFill>
                  <a:schemeClr val="lt2"/>
                </a:solidFill>
              </a:defRPr>
            </a:lvl9pPr>
          </a:lstStyle>
          <a:p>
            <a:endParaRPr/>
          </a:p>
        </p:txBody>
      </p:sp>
      <p:sp>
        <p:nvSpPr>
          <p:cNvPr id="43" name="Shape 4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accent1"/>
              </a:buClr>
              <a:buSzPts val="1800"/>
              <a:buChar char="●"/>
              <a:defRPr>
                <a:solidFill>
                  <a:schemeClr val="accent1"/>
                </a:solidFill>
              </a:defRPr>
            </a:lvl1pPr>
            <a:lvl2pPr marL="914400" lvl="1" indent="-317500" rtl="0">
              <a:spcBef>
                <a:spcPts val="1600"/>
              </a:spcBef>
              <a:spcAft>
                <a:spcPts val="0"/>
              </a:spcAft>
              <a:buClr>
                <a:schemeClr val="accent1"/>
              </a:buClr>
              <a:buSzPts val="1400"/>
              <a:buChar char="○"/>
              <a:defRPr>
                <a:solidFill>
                  <a:schemeClr val="accent1"/>
                </a:solidFill>
              </a:defRPr>
            </a:lvl2pPr>
            <a:lvl3pPr marL="1371600" lvl="2" indent="-317500" rtl="0">
              <a:spcBef>
                <a:spcPts val="1600"/>
              </a:spcBef>
              <a:spcAft>
                <a:spcPts val="0"/>
              </a:spcAft>
              <a:buClr>
                <a:schemeClr val="accent1"/>
              </a:buClr>
              <a:buSzPts val="1400"/>
              <a:buChar char="■"/>
              <a:defRPr>
                <a:solidFill>
                  <a:schemeClr val="accent1"/>
                </a:solidFill>
              </a:defRPr>
            </a:lvl3pPr>
            <a:lvl4pPr marL="1828800" lvl="3" indent="-317500" rtl="0">
              <a:spcBef>
                <a:spcPts val="1600"/>
              </a:spcBef>
              <a:spcAft>
                <a:spcPts val="0"/>
              </a:spcAft>
              <a:buClr>
                <a:schemeClr val="accent1"/>
              </a:buClr>
              <a:buSzPts val="1400"/>
              <a:buChar char="●"/>
              <a:defRPr>
                <a:solidFill>
                  <a:schemeClr val="accent1"/>
                </a:solidFill>
              </a:defRPr>
            </a:lvl4pPr>
            <a:lvl5pPr marL="2286000" lvl="4" indent="-317500" rtl="0">
              <a:spcBef>
                <a:spcPts val="1600"/>
              </a:spcBef>
              <a:spcAft>
                <a:spcPts val="0"/>
              </a:spcAft>
              <a:buClr>
                <a:schemeClr val="accent1"/>
              </a:buClr>
              <a:buSzPts val="1400"/>
              <a:buChar char="○"/>
              <a:defRPr>
                <a:solidFill>
                  <a:schemeClr val="accent1"/>
                </a:solidFill>
              </a:defRPr>
            </a:lvl5pPr>
            <a:lvl6pPr marL="2743200" lvl="5" indent="-317500" rtl="0">
              <a:spcBef>
                <a:spcPts val="1600"/>
              </a:spcBef>
              <a:spcAft>
                <a:spcPts val="0"/>
              </a:spcAft>
              <a:buClr>
                <a:schemeClr val="accent1"/>
              </a:buClr>
              <a:buSzPts val="1400"/>
              <a:buChar char="■"/>
              <a:defRPr>
                <a:solidFill>
                  <a:schemeClr val="accent1"/>
                </a:solidFill>
              </a:defRPr>
            </a:lvl6pPr>
            <a:lvl7pPr marL="3200400" lvl="6" indent="-317500" rtl="0">
              <a:spcBef>
                <a:spcPts val="1600"/>
              </a:spcBef>
              <a:spcAft>
                <a:spcPts val="0"/>
              </a:spcAft>
              <a:buClr>
                <a:schemeClr val="accent1"/>
              </a:buClr>
              <a:buSzPts val="1400"/>
              <a:buChar char="●"/>
              <a:defRPr>
                <a:solidFill>
                  <a:schemeClr val="accent1"/>
                </a:solidFill>
              </a:defRPr>
            </a:lvl7pPr>
            <a:lvl8pPr marL="3657600" lvl="7" indent="-317500" rtl="0">
              <a:spcBef>
                <a:spcPts val="1600"/>
              </a:spcBef>
              <a:spcAft>
                <a:spcPts val="0"/>
              </a:spcAft>
              <a:buClr>
                <a:schemeClr val="accent1"/>
              </a:buClr>
              <a:buSzPts val="1400"/>
              <a:buChar char="○"/>
              <a:defRPr>
                <a:solidFill>
                  <a:schemeClr val="accent1"/>
                </a:solidFill>
              </a:defRPr>
            </a:lvl8pPr>
            <a:lvl9pPr marL="4114800" lvl="8" indent="-317500" rtl="0">
              <a:spcBef>
                <a:spcPts val="1600"/>
              </a:spcBef>
              <a:spcAft>
                <a:spcPts val="1600"/>
              </a:spcAft>
              <a:buClr>
                <a:schemeClr val="accent1"/>
              </a:buClr>
              <a:buSzPts val="1400"/>
              <a:buChar char="■"/>
              <a:defRPr>
                <a:solidFill>
                  <a:schemeClr val="accent1"/>
                </a:solidFill>
              </a:defRPr>
            </a:lvl9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Old Standard TT"/>
                <a:ea typeface="Old Standard TT"/>
                <a:cs typeface="Old Standard TT"/>
                <a:sym typeface="Old Standard TT"/>
              </a:defRPr>
            </a:lvl1pPr>
            <a:lvl2pPr lvl="1" algn="r" rtl="0">
              <a:buNone/>
              <a:defRPr sz="1000">
                <a:solidFill>
                  <a:schemeClr val="dk1"/>
                </a:solidFill>
                <a:latin typeface="Old Standard TT"/>
                <a:ea typeface="Old Standard TT"/>
                <a:cs typeface="Old Standard TT"/>
                <a:sym typeface="Old Standard TT"/>
              </a:defRPr>
            </a:lvl2pPr>
            <a:lvl3pPr lvl="2" algn="r" rtl="0">
              <a:buNone/>
              <a:defRPr sz="1000">
                <a:solidFill>
                  <a:schemeClr val="dk1"/>
                </a:solidFill>
                <a:latin typeface="Old Standard TT"/>
                <a:ea typeface="Old Standard TT"/>
                <a:cs typeface="Old Standard TT"/>
                <a:sym typeface="Old Standard TT"/>
              </a:defRPr>
            </a:lvl3pPr>
            <a:lvl4pPr lvl="3" algn="r" rtl="0">
              <a:buNone/>
              <a:defRPr sz="1000">
                <a:solidFill>
                  <a:schemeClr val="dk1"/>
                </a:solidFill>
                <a:latin typeface="Old Standard TT"/>
                <a:ea typeface="Old Standard TT"/>
                <a:cs typeface="Old Standard TT"/>
                <a:sym typeface="Old Standard TT"/>
              </a:defRPr>
            </a:lvl4pPr>
            <a:lvl5pPr lvl="4" algn="r" rtl="0">
              <a:buNone/>
              <a:defRPr sz="1000">
                <a:solidFill>
                  <a:schemeClr val="dk1"/>
                </a:solidFill>
                <a:latin typeface="Old Standard TT"/>
                <a:ea typeface="Old Standard TT"/>
                <a:cs typeface="Old Standard TT"/>
                <a:sym typeface="Old Standard TT"/>
              </a:defRPr>
            </a:lvl5pPr>
            <a:lvl6pPr lvl="5" algn="r" rtl="0">
              <a:buNone/>
              <a:defRPr sz="1000">
                <a:solidFill>
                  <a:schemeClr val="dk1"/>
                </a:solidFill>
                <a:latin typeface="Old Standard TT"/>
                <a:ea typeface="Old Standard TT"/>
                <a:cs typeface="Old Standard TT"/>
                <a:sym typeface="Old Standard TT"/>
              </a:defRPr>
            </a:lvl6pPr>
            <a:lvl7pPr lvl="6" algn="r" rtl="0">
              <a:buNone/>
              <a:defRPr sz="1000">
                <a:solidFill>
                  <a:schemeClr val="dk1"/>
                </a:solidFill>
                <a:latin typeface="Old Standard TT"/>
                <a:ea typeface="Old Standard TT"/>
                <a:cs typeface="Old Standard TT"/>
                <a:sym typeface="Old Standard TT"/>
              </a:defRPr>
            </a:lvl7pPr>
            <a:lvl8pPr lvl="7" algn="r" rtl="0">
              <a:buNone/>
              <a:defRPr sz="1000">
                <a:solidFill>
                  <a:schemeClr val="dk1"/>
                </a:solidFill>
                <a:latin typeface="Old Standard TT"/>
                <a:ea typeface="Old Standard TT"/>
                <a:cs typeface="Old Standard TT"/>
                <a:sym typeface="Old Standard TT"/>
              </a:defRPr>
            </a:lvl8pPr>
            <a:lvl9pPr lvl="8" algn="r" rtl="0">
              <a:buNone/>
              <a:defRPr sz="1000">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397375"/>
            <a:ext cx="8118600" cy="1522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r>
              <a:rPr lang="en" sz="6000">
                <a:solidFill>
                  <a:srgbClr val="000000"/>
                </a:solidFill>
              </a:rPr>
              <a:t>Civic Duty</a:t>
            </a:r>
            <a:endParaRPr sz="6000">
              <a:solidFill>
                <a:srgbClr val="000000"/>
              </a:solidFill>
            </a:endParaRPr>
          </a:p>
          <a:p>
            <a:pPr marL="0" lvl="0" indent="0">
              <a:spcBef>
                <a:spcPts val="0"/>
              </a:spcBef>
              <a:spcAft>
                <a:spcPts val="0"/>
              </a:spcAft>
              <a:buNone/>
            </a:pPr>
            <a:endParaRPr sz="2400">
              <a:solidFill>
                <a:srgbClr val="000000"/>
              </a:solidFill>
            </a:endParaRPr>
          </a:p>
          <a:p>
            <a:pPr marL="0" lvl="0" indent="0">
              <a:spcBef>
                <a:spcPts val="0"/>
              </a:spcBef>
              <a:spcAft>
                <a:spcPts val="0"/>
              </a:spcAft>
              <a:buNone/>
            </a:pPr>
            <a:r>
              <a:rPr lang="en" sz="2400">
                <a:solidFill>
                  <a:srgbClr val="000000"/>
                </a:solidFill>
              </a:rPr>
              <a:t>Project Release Plan</a:t>
            </a:r>
            <a:endParaRPr sz="2400">
              <a:solidFill>
                <a:srgbClr val="000000"/>
              </a:solidFill>
            </a:endParaRPr>
          </a:p>
          <a:p>
            <a:pPr marL="0" lvl="0" indent="0">
              <a:spcBef>
                <a:spcPts val="0"/>
              </a:spcBef>
              <a:spcAft>
                <a:spcPts val="0"/>
              </a:spcAft>
              <a:buNone/>
            </a:pPr>
            <a:r>
              <a:rPr lang="en">
                <a:solidFill>
                  <a:srgbClr val="000000"/>
                </a:solidFill>
              </a:rPr>
              <a:t>07/2/18</a:t>
            </a:r>
            <a:endParaRPr>
              <a:solidFill>
                <a:srgbClr val="000000"/>
              </a:solidFill>
            </a:endParaRPr>
          </a:p>
        </p:txBody>
      </p:sp>
      <p:sp>
        <p:nvSpPr>
          <p:cNvPr id="60" name="Shape 60"/>
          <p:cNvSpPr txBox="1">
            <a:spLocks noGrp="1"/>
          </p:cNvSpPr>
          <p:nvPr>
            <p:ph type="subTitle" idx="1"/>
          </p:nvPr>
        </p:nvSpPr>
        <p:spPr>
          <a:xfrm>
            <a:off x="512700" y="3220714"/>
            <a:ext cx="8118600" cy="787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000000"/>
                </a:solidFill>
              </a:rPr>
              <a:t>Team:</a:t>
            </a:r>
            <a:endParaRPr dirty="0">
              <a:solidFill>
                <a:srgbClr val="000000"/>
              </a:solidFill>
            </a:endParaRPr>
          </a:p>
          <a:p>
            <a:pPr marL="0" lvl="0" indent="0">
              <a:spcBef>
                <a:spcPts val="0"/>
              </a:spcBef>
              <a:spcAft>
                <a:spcPts val="0"/>
              </a:spcAft>
              <a:buNone/>
            </a:pPr>
            <a:r>
              <a:rPr lang="en" dirty="0">
                <a:solidFill>
                  <a:srgbClr val="000000"/>
                </a:solidFill>
              </a:rPr>
              <a:t>Nick Fuller(P.O.), Daniel Gaughan, Rui Kawahara, Rob </a:t>
            </a:r>
            <a:r>
              <a:rPr lang="en-US">
                <a:solidFill>
                  <a:srgbClr val="000000"/>
                </a:solidFill>
              </a:rPr>
              <a:t>Philips</a:t>
            </a:r>
            <a:r>
              <a:rPr lang="en">
                <a:solidFill>
                  <a:srgbClr val="000000"/>
                </a:solidFill>
              </a:rPr>
              <a:t> </a:t>
            </a:r>
            <a:r>
              <a:rPr lang="en" dirty="0">
                <a:solidFill>
                  <a:srgbClr val="000000"/>
                </a:solidFill>
              </a:rPr>
              <a:t>(Scrum Master), Bryan Ji.</a:t>
            </a:r>
            <a:endParaRPr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4"/>
        <p:cNvGrpSpPr/>
        <p:nvPr/>
      </p:nvGrpSpPr>
      <p:grpSpPr>
        <a:xfrm>
          <a:off x="0" y="0"/>
          <a:ext cx="0" cy="0"/>
          <a:chOff x="0" y="0"/>
          <a:chExt cx="0" cy="0"/>
        </a:xfrm>
      </p:grpSpPr>
      <p:sp>
        <p:nvSpPr>
          <p:cNvPr id="65" name="Shape 65"/>
          <p:cNvSpPr txBox="1"/>
          <p:nvPr/>
        </p:nvSpPr>
        <p:spPr>
          <a:xfrm>
            <a:off x="3043650" y="397600"/>
            <a:ext cx="3056700" cy="949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a:latin typeface="Old Standard TT"/>
                <a:ea typeface="Old Standard TT"/>
                <a:cs typeface="Old Standard TT"/>
                <a:sym typeface="Old Standard TT"/>
              </a:rPr>
              <a:t>Civic Duty</a:t>
            </a:r>
            <a:endParaRPr sz="3600">
              <a:latin typeface="Old Standard TT"/>
              <a:ea typeface="Old Standard TT"/>
              <a:cs typeface="Old Standard TT"/>
              <a:sym typeface="Old Standard TT"/>
            </a:endParaRPr>
          </a:p>
        </p:txBody>
      </p:sp>
      <p:sp>
        <p:nvSpPr>
          <p:cNvPr id="66" name="Shape 66"/>
          <p:cNvSpPr txBox="1"/>
          <p:nvPr/>
        </p:nvSpPr>
        <p:spPr>
          <a:xfrm>
            <a:off x="552900" y="1016475"/>
            <a:ext cx="8038200" cy="3261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a:t>Goals:</a:t>
            </a:r>
            <a:endParaRPr sz="2400"/>
          </a:p>
          <a:p>
            <a:pPr marL="0" lvl="0" indent="0">
              <a:spcBef>
                <a:spcPts val="0"/>
              </a:spcBef>
              <a:spcAft>
                <a:spcPts val="0"/>
              </a:spcAft>
              <a:buNone/>
            </a:pPr>
            <a:endParaRPr sz="2400"/>
          </a:p>
          <a:p>
            <a:pPr marL="457200" lvl="0" indent="-342900" rtl="0">
              <a:spcBef>
                <a:spcPts val="0"/>
              </a:spcBef>
              <a:spcAft>
                <a:spcPts val="0"/>
              </a:spcAft>
              <a:buSzPts val="1800"/>
              <a:buChar char="●"/>
            </a:pPr>
            <a:r>
              <a:rPr lang="en" sz="1800"/>
              <a:t>Learn modern software and frameworks that we can use to make apps</a:t>
            </a:r>
            <a:endParaRPr sz="1800"/>
          </a:p>
          <a:p>
            <a:pPr marL="0" lvl="0" indent="0" rtl="0">
              <a:spcBef>
                <a:spcPts val="0"/>
              </a:spcBef>
              <a:spcAft>
                <a:spcPts val="0"/>
              </a:spcAft>
              <a:buNone/>
            </a:pPr>
            <a:endParaRPr sz="1800"/>
          </a:p>
          <a:p>
            <a:pPr marL="457200" lvl="0" indent="-342900" rtl="0">
              <a:spcBef>
                <a:spcPts val="0"/>
              </a:spcBef>
              <a:spcAft>
                <a:spcPts val="0"/>
              </a:spcAft>
              <a:buSzPts val="1800"/>
              <a:buChar char="●"/>
            </a:pPr>
            <a:r>
              <a:rPr lang="en" sz="1800"/>
              <a:t>Create an app that would help the voters find information about political candidates</a:t>
            </a:r>
            <a:endParaRPr sz="1800"/>
          </a:p>
          <a:p>
            <a:pPr marL="0" lvl="0" indent="0" rtl="0">
              <a:spcBef>
                <a:spcPts val="0"/>
              </a:spcBef>
              <a:spcAft>
                <a:spcPts val="0"/>
              </a:spcAft>
              <a:buNone/>
            </a:pPr>
            <a:endParaRPr sz="1800"/>
          </a:p>
          <a:p>
            <a:pPr marL="457200" lvl="0" indent="-342900" rtl="0">
              <a:spcBef>
                <a:spcPts val="0"/>
              </a:spcBef>
              <a:spcAft>
                <a:spcPts val="0"/>
              </a:spcAft>
              <a:buSzPts val="1800"/>
              <a:buChar char="●"/>
            </a:pPr>
            <a:r>
              <a:rPr lang="en" sz="1800"/>
              <a:t>Increase connectivity between government and its constituents</a:t>
            </a:r>
            <a:endParaRPr sz="1800"/>
          </a:p>
          <a:p>
            <a:pPr marL="0" lvl="0" indent="0" rtl="0">
              <a:spcBef>
                <a:spcPts val="0"/>
              </a:spcBef>
              <a:spcAft>
                <a:spcPts val="0"/>
              </a:spcAft>
              <a:buNone/>
            </a:pPr>
            <a:endParaRPr sz="1800"/>
          </a:p>
          <a:p>
            <a:pPr marL="457200" lvl="0" indent="-342900" rtl="0">
              <a:spcBef>
                <a:spcPts val="0"/>
              </a:spcBef>
              <a:spcAft>
                <a:spcPts val="0"/>
              </a:spcAft>
              <a:buSzPts val="1800"/>
              <a:buChar char="●"/>
            </a:pPr>
            <a:r>
              <a:rPr lang="en" sz="1800"/>
              <a:t>Help non-registered citizens find out how and where to register   </a:t>
            </a:r>
            <a:endParaRPr sz="1800"/>
          </a:p>
          <a:p>
            <a:pPr marL="0" lvl="0" indent="0" rtl="0">
              <a:spcBef>
                <a:spcPts val="0"/>
              </a:spcBef>
              <a:spcAft>
                <a:spcPts val="0"/>
              </a:spcAft>
              <a:buNone/>
            </a:pPr>
            <a:endParaRPr sz="1800"/>
          </a:p>
          <a:p>
            <a:pPr marL="457200" lvl="0" indent="-342900" rtl="0">
              <a:spcBef>
                <a:spcPts val="0"/>
              </a:spcBef>
              <a:spcAft>
                <a:spcPts val="0"/>
              </a:spcAft>
              <a:buSzPts val="1800"/>
              <a:buChar char="●"/>
            </a:pPr>
            <a:r>
              <a:rPr lang="en" sz="1800"/>
              <a:t>Increase transparency</a:t>
            </a:r>
            <a:endParaRPr sz="1800"/>
          </a:p>
          <a:p>
            <a:pPr marL="0" lvl="0" indent="0">
              <a:spcBef>
                <a:spcPts val="0"/>
              </a:spcBef>
              <a:spcAft>
                <a:spcPts val="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3600"/>
              <a:t>Challenges/Risks</a:t>
            </a:r>
            <a:endParaRPr sz="3600"/>
          </a:p>
        </p:txBody>
      </p:sp>
      <p:sp>
        <p:nvSpPr>
          <p:cNvPr id="72" name="Shape 72"/>
          <p:cNvSpPr txBox="1">
            <a:spLocks noGrp="1"/>
          </p:cNvSpPr>
          <p:nvPr>
            <p:ph type="body" idx="1"/>
          </p:nvPr>
        </p:nvSpPr>
        <p:spPr>
          <a:xfrm>
            <a:off x="1251950" y="1151025"/>
            <a:ext cx="6125400" cy="33972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SzPts val="1600"/>
              <a:buAutoNum type="arabicPeriod"/>
            </a:pPr>
            <a:r>
              <a:rPr lang="en" sz="1600"/>
              <a:t>Unfamiliar tech stack: requires some extra overhead time getting acquainted with both React Native and Django</a:t>
            </a:r>
            <a:endParaRPr sz="1600"/>
          </a:p>
          <a:p>
            <a:pPr marL="457200" lvl="0" indent="-330200" rtl="0">
              <a:spcBef>
                <a:spcPts val="1600"/>
              </a:spcBef>
              <a:spcAft>
                <a:spcPts val="0"/>
              </a:spcAft>
              <a:buSzPts val="1600"/>
              <a:buAutoNum type="arabicPeriod"/>
            </a:pPr>
            <a:r>
              <a:rPr lang="en" sz="1600"/>
              <a:t>Incomplete knowledge of standard software development procedures: “learn as you go”</a:t>
            </a:r>
            <a:endParaRPr sz="1600"/>
          </a:p>
          <a:p>
            <a:pPr marL="457200" lvl="0" indent="-330200" rtl="0">
              <a:spcBef>
                <a:spcPts val="1600"/>
              </a:spcBef>
              <a:spcAft>
                <a:spcPts val="0"/>
              </a:spcAft>
              <a:buSzPts val="1600"/>
              <a:buAutoNum type="arabicPeriod"/>
            </a:pPr>
            <a:r>
              <a:rPr lang="en" sz="1600"/>
              <a:t>Shorter sprint lengths and less development time due to shortened summer class schedule</a:t>
            </a:r>
            <a:endParaRPr sz="1600"/>
          </a:p>
          <a:p>
            <a:pPr marL="457200" lvl="0" indent="-330200" rtl="0">
              <a:spcBef>
                <a:spcPts val="1600"/>
              </a:spcBef>
              <a:spcAft>
                <a:spcPts val="0"/>
              </a:spcAft>
              <a:buSzPts val="1600"/>
              <a:buAutoNum type="arabicPeriod"/>
            </a:pPr>
            <a:r>
              <a:rPr lang="en" sz="1600"/>
              <a:t>Potential unfamiliarity with asynchronous programming (for API’s)</a:t>
            </a:r>
            <a:endParaRPr sz="1600"/>
          </a:p>
          <a:p>
            <a:pPr marL="0" lvl="0" indent="0" rtl="0">
              <a:spcBef>
                <a:spcPts val="1600"/>
              </a:spcBef>
              <a:spcAft>
                <a:spcPts val="0"/>
              </a:spcAft>
              <a:buNone/>
            </a:pPr>
            <a:endParaRPr sz="1600"/>
          </a:p>
          <a:p>
            <a:pPr marL="0" lvl="0" indent="0">
              <a:spcBef>
                <a:spcPts val="1600"/>
              </a:spcBef>
              <a:spcAft>
                <a:spcPts val="160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2743200" lvl="0" indent="457200">
              <a:spcBef>
                <a:spcPts val="0"/>
              </a:spcBef>
              <a:spcAft>
                <a:spcPts val="0"/>
              </a:spcAft>
              <a:buNone/>
            </a:pPr>
            <a:r>
              <a:rPr lang="en"/>
              <a:t>Architecture</a:t>
            </a:r>
            <a:endParaRPr/>
          </a:p>
        </p:txBody>
      </p:sp>
      <p:sp>
        <p:nvSpPr>
          <p:cNvPr id="78" name="Shape 78"/>
          <p:cNvSpPr txBox="1">
            <a:spLocks noGrp="1"/>
          </p:cNvSpPr>
          <p:nvPr>
            <p:ph type="body" idx="1"/>
          </p:nvPr>
        </p:nvSpPr>
        <p:spPr>
          <a:xfrm>
            <a:off x="1055575" y="1171675"/>
            <a:ext cx="7197000" cy="3397200"/>
          </a:xfrm>
          <a:prstGeom prst="rect">
            <a:avLst/>
          </a:prstGeom>
        </p:spPr>
        <p:txBody>
          <a:bodyPr spcFirstLastPara="1" wrap="square" lIns="91425" tIns="91425" rIns="91425" bIns="91425" anchor="t" anchorCtr="0">
            <a:noAutofit/>
          </a:bodyPr>
          <a:lstStyle/>
          <a:p>
            <a:pPr marL="0" lvl="0" indent="0">
              <a:lnSpc>
                <a:spcPct val="150000"/>
              </a:lnSpc>
              <a:spcBef>
                <a:spcPts val="0"/>
              </a:spcBef>
              <a:spcAft>
                <a:spcPts val="0"/>
              </a:spcAft>
              <a:buNone/>
            </a:pPr>
            <a:endParaRPr sz="1600"/>
          </a:p>
          <a:p>
            <a:pPr marL="457200" lvl="0" indent="-330200" rtl="0">
              <a:lnSpc>
                <a:spcPct val="150000"/>
              </a:lnSpc>
              <a:spcBef>
                <a:spcPts val="1600"/>
              </a:spcBef>
              <a:spcAft>
                <a:spcPts val="0"/>
              </a:spcAft>
              <a:buSzPts val="1600"/>
              <a:buChar char="●"/>
            </a:pPr>
            <a:r>
              <a:rPr lang="en" sz="1600"/>
              <a:t>App with React Native front-end</a:t>
            </a:r>
            <a:endParaRPr sz="1600"/>
          </a:p>
          <a:p>
            <a:pPr marL="457200" lvl="0" indent="-330200" rtl="0">
              <a:lnSpc>
                <a:spcPct val="150000"/>
              </a:lnSpc>
              <a:spcBef>
                <a:spcPts val="0"/>
              </a:spcBef>
              <a:spcAft>
                <a:spcPts val="0"/>
              </a:spcAft>
              <a:buSzPts val="1600"/>
              <a:buChar char="●"/>
            </a:pPr>
            <a:r>
              <a:rPr lang="en" sz="1600"/>
              <a:t>Collect location data from user</a:t>
            </a:r>
            <a:endParaRPr sz="1600"/>
          </a:p>
          <a:p>
            <a:pPr marL="457200" lvl="0" indent="-330200" rtl="0">
              <a:lnSpc>
                <a:spcPct val="150000"/>
              </a:lnSpc>
              <a:spcBef>
                <a:spcPts val="0"/>
              </a:spcBef>
              <a:spcAft>
                <a:spcPts val="0"/>
              </a:spcAft>
              <a:buSzPts val="1600"/>
              <a:buChar char="●"/>
            </a:pPr>
            <a:r>
              <a:rPr lang="en" sz="1600"/>
              <a:t>Send request with location data to REST API </a:t>
            </a:r>
            <a:endParaRPr sz="1600"/>
          </a:p>
          <a:p>
            <a:pPr marL="457200" lvl="0" indent="-330200" rtl="0">
              <a:lnSpc>
                <a:spcPct val="150000"/>
              </a:lnSpc>
              <a:spcBef>
                <a:spcPts val="0"/>
              </a:spcBef>
              <a:spcAft>
                <a:spcPts val="0"/>
              </a:spcAft>
              <a:buSzPts val="1600"/>
              <a:buChar char="●"/>
            </a:pPr>
            <a:r>
              <a:rPr lang="en" sz="1600"/>
              <a:t>Back-end Django server returns relevant, location-specific data</a:t>
            </a:r>
            <a:endParaRPr sz="1600"/>
          </a:p>
          <a:p>
            <a:pPr marL="457200" lvl="0" indent="-330200">
              <a:lnSpc>
                <a:spcPct val="150000"/>
              </a:lnSpc>
              <a:spcBef>
                <a:spcPts val="0"/>
              </a:spcBef>
              <a:spcAft>
                <a:spcPts val="0"/>
              </a:spcAft>
              <a:buSzPts val="1600"/>
              <a:buChar char="●"/>
            </a:pPr>
            <a:r>
              <a:rPr lang="en" sz="1600"/>
              <a:t>Deserialize data and display to user</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24375"/>
            <a:ext cx="8520600" cy="613200"/>
          </a:xfrm>
          <a:prstGeom prst="rect">
            <a:avLst/>
          </a:prstGeom>
        </p:spPr>
        <p:txBody>
          <a:bodyPr spcFirstLastPara="1" wrap="square" lIns="91425" tIns="91425" rIns="91425" bIns="91425" anchor="t" anchorCtr="0">
            <a:noAutofit/>
          </a:bodyPr>
          <a:lstStyle/>
          <a:p>
            <a:pPr marL="2743200" lvl="0" indent="457200">
              <a:spcBef>
                <a:spcPts val="0"/>
              </a:spcBef>
              <a:spcAft>
                <a:spcPts val="0"/>
              </a:spcAft>
              <a:buNone/>
            </a:pPr>
            <a:r>
              <a:rPr lang="en"/>
              <a:t>User Stories</a:t>
            </a:r>
            <a:endParaRPr/>
          </a:p>
        </p:txBody>
      </p:sp>
      <p:sp>
        <p:nvSpPr>
          <p:cNvPr id="84" name="Shape 84"/>
          <p:cNvSpPr txBox="1"/>
          <p:nvPr/>
        </p:nvSpPr>
        <p:spPr>
          <a:xfrm>
            <a:off x="826500" y="1037575"/>
            <a:ext cx="7491000" cy="3430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t>Sprint 1</a:t>
            </a:r>
            <a:endParaRPr sz="1800"/>
          </a:p>
          <a:p>
            <a:pPr marL="0" lvl="0" indent="0" rtl="0">
              <a:spcBef>
                <a:spcPts val="0"/>
              </a:spcBef>
              <a:spcAft>
                <a:spcPts val="0"/>
              </a:spcAft>
              <a:buNone/>
            </a:pPr>
            <a:r>
              <a:rPr lang="en" i="1"/>
              <a:t>Goals: Get app infrastructure up and running using Django and React Native</a:t>
            </a:r>
            <a:endParaRPr i="1"/>
          </a:p>
          <a:p>
            <a:pPr marL="457200" lvl="0" indent="-317500" rtl="0">
              <a:spcBef>
                <a:spcPts val="0"/>
              </a:spcBef>
              <a:spcAft>
                <a:spcPts val="0"/>
              </a:spcAft>
              <a:buSzPts val="1400"/>
              <a:buChar char="●"/>
            </a:pPr>
            <a:r>
              <a:rPr lang="en"/>
              <a:t>As a developer I want to learn new software so I can make an app (highest priority)</a:t>
            </a:r>
            <a:endParaRPr/>
          </a:p>
          <a:p>
            <a:pPr marL="914400" lvl="1" indent="-317500" rtl="0">
              <a:spcBef>
                <a:spcPts val="0"/>
              </a:spcBef>
              <a:spcAft>
                <a:spcPts val="0"/>
              </a:spcAft>
              <a:buSzPts val="1400"/>
              <a:buChar char="○"/>
            </a:pPr>
            <a:r>
              <a:rPr lang="en"/>
              <a:t>Learn to use Django</a:t>
            </a:r>
            <a:endParaRPr/>
          </a:p>
          <a:p>
            <a:pPr marL="914400" lvl="1" indent="-317500" rtl="0">
              <a:spcBef>
                <a:spcPts val="0"/>
              </a:spcBef>
              <a:spcAft>
                <a:spcPts val="0"/>
              </a:spcAft>
              <a:buSzPts val="1400"/>
              <a:buChar char="○"/>
            </a:pPr>
            <a:r>
              <a:rPr lang="en"/>
              <a:t>Learn React Native</a:t>
            </a:r>
            <a:endParaRPr/>
          </a:p>
          <a:p>
            <a:pPr marL="914400" lvl="1" indent="-317500" rtl="0">
              <a:spcBef>
                <a:spcPts val="0"/>
              </a:spcBef>
              <a:spcAft>
                <a:spcPts val="0"/>
              </a:spcAft>
              <a:buSzPts val="1400"/>
              <a:buChar char="○"/>
            </a:pPr>
            <a:r>
              <a:rPr lang="en"/>
              <a:t>Learn how to use REST calls </a:t>
            </a:r>
            <a:endParaRPr/>
          </a:p>
          <a:p>
            <a:pPr marL="457200" lvl="0" indent="-317500" rtl="0">
              <a:lnSpc>
                <a:spcPct val="115000"/>
              </a:lnSpc>
              <a:spcBef>
                <a:spcPts val="0"/>
              </a:spcBef>
              <a:spcAft>
                <a:spcPts val="0"/>
              </a:spcAft>
              <a:buSzPts val="1400"/>
              <a:buChar char="●"/>
            </a:pPr>
            <a:r>
              <a:rPr lang="en">
                <a:solidFill>
                  <a:schemeClr val="dk1"/>
                </a:solidFill>
              </a:rPr>
              <a:t>As a registered voter, I want to view the candidate’s information so that I can be more informed.</a:t>
            </a:r>
            <a:endParaRPr>
              <a:solidFill>
                <a:schemeClr val="dk1"/>
              </a:solidFill>
            </a:endParaRPr>
          </a:p>
          <a:p>
            <a:pPr marL="914400" lvl="1" indent="-317500" rtl="0">
              <a:lnSpc>
                <a:spcPct val="115000"/>
              </a:lnSpc>
              <a:spcBef>
                <a:spcPts val="0"/>
              </a:spcBef>
              <a:spcAft>
                <a:spcPts val="0"/>
              </a:spcAft>
              <a:buClr>
                <a:schemeClr val="dk1"/>
              </a:buClr>
              <a:buSzPts val="1400"/>
              <a:buChar char="○"/>
            </a:pPr>
            <a:r>
              <a:rPr lang="en">
                <a:solidFill>
                  <a:schemeClr val="dk1"/>
                </a:solidFill>
              </a:rPr>
              <a:t>Create a server using Django.</a:t>
            </a:r>
            <a:endParaRPr>
              <a:solidFill>
                <a:schemeClr val="dk1"/>
              </a:solidFill>
            </a:endParaRPr>
          </a:p>
          <a:p>
            <a:pPr marL="914400" lvl="1" indent="-317500" rtl="0">
              <a:lnSpc>
                <a:spcPct val="115000"/>
              </a:lnSpc>
              <a:spcBef>
                <a:spcPts val="0"/>
              </a:spcBef>
              <a:spcAft>
                <a:spcPts val="0"/>
              </a:spcAft>
              <a:buClr>
                <a:schemeClr val="dk1"/>
              </a:buClr>
              <a:buSzPts val="1400"/>
              <a:buChar char="○"/>
            </a:pPr>
            <a:r>
              <a:rPr lang="en">
                <a:solidFill>
                  <a:schemeClr val="dk1"/>
                </a:solidFill>
              </a:rPr>
              <a:t>Find a list of candidates and their information (use API)</a:t>
            </a:r>
            <a:endParaRPr>
              <a:solidFill>
                <a:schemeClr val="dk1"/>
              </a:solidFill>
            </a:endParaRPr>
          </a:p>
          <a:p>
            <a:pPr marL="914400" lvl="1" indent="-317500" rtl="0">
              <a:lnSpc>
                <a:spcPct val="115000"/>
              </a:lnSpc>
              <a:spcBef>
                <a:spcPts val="0"/>
              </a:spcBef>
              <a:spcAft>
                <a:spcPts val="0"/>
              </a:spcAft>
              <a:buClr>
                <a:schemeClr val="dk1"/>
              </a:buClr>
              <a:buSzPts val="1400"/>
              <a:buChar char="○"/>
            </a:pPr>
            <a:r>
              <a:rPr lang="en">
                <a:solidFill>
                  <a:schemeClr val="dk1"/>
                </a:solidFill>
              </a:rPr>
              <a:t>Create a page for each candidate</a:t>
            </a:r>
            <a:endParaRPr>
              <a:solidFill>
                <a:schemeClr val="dk1"/>
              </a:solidFill>
            </a:endParaRPr>
          </a:p>
          <a:p>
            <a:pPr marL="457200" lvl="0" indent="-317500" rtl="0">
              <a:lnSpc>
                <a:spcPct val="115000"/>
              </a:lnSpc>
              <a:spcBef>
                <a:spcPts val="0"/>
              </a:spcBef>
              <a:spcAft>
                <a:spcPts val="0"/>
              </a:spcAft>
              <a:buClr>
                <a:schemeClr val="dk1"/>
              </a:buClr>
              <a:buSzPts val="1400"/>
              <a:buChar char="●"/>
            </a:pPr>
            <a:r>
              <a:rPr lang="en">
                <a:solidFill>
                  <a:schemeClr val="dk1"/>
                </a:solidFill>
              </a:rPr>
              <a:t>Etc.</a:t>
            </a:r>
            <a:endParaRPr>
              <a:solidFill>
                <a:schemeClr val="dk1"/>
              </a:solidFill>
            </a:endParaRPr>
          </a:p>
          <a:p>
            <a:pPr marL="457200" lvl="0" indent="0" rtl="0">
              <a:lnSpc>
                <a:spcPct val="115000"/>
              </a:lnSpc>
              <a:spcBef>
                <a:spcPts val="0"/>
              </a:spcBef>
              <a:spcAft>
                <a:spcPts val="0"/>
              </a:spcAft>
              <a:buNone/>
            </a:pPr>
            <a:endParaRPr>
              <a:solidFill>
                <a:schemeClr val="dk1"/>
              </a:solidFill>
            </a:endParaRPr>
          </a:p>
          <a:p>
            <a:pPr marL="0" lvl="0" indent="0" rtl="0">
              <a:lnSpc>
                <a:spcPct val="115000"/>
              </a:lnSpc>
              <a:spcBef>
                <a:spcPts val="0"/>
              </a:spcBef>
              <a:spcAft>
                <a:spcPts val="0"/>
              </a:spcAft>
              <a:buNone/>
            </a:pP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2286000" lvl="0" indent="457200">
              <a:spcBef>
                <a:spcPts val="0"/>
              </a:spcBef>
              <a:spcAft>
                <a:spcPts val="0"/>
              </a:spcAft>
              <a:buNone/>
            </a:pPr>
            <a:r>
              <a:rPr lang="en"/>
              <a:t>User Stories cont.</a:t>
            </a:r>
            <a:endParaRPr/>
          </a:p>
        </p:txBody>
      </p:sp>
      <p:sp>
        <p:nvSpPr>
          <p:cNvPr id="90" name="Shape 90"/>
          <p:cNvSpPr txBox="1"/>
          <p:nvPr/>
        </p:nvSpPr>
        <p:spPr>
          <a:xfrm>
            <a:off x="667650" y="1058225"/>
            <a:ext cx="7808700" cy="3616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800">
                <a:solidFill>
                  <a:schemeClr val="dk1"/>
                </a:solidFill>
              </a:rPr>
              <a:t>Sprint 2</a:t>
            </a:r>
            <a:endParaRPr sz="1800">
              <a:solidFill>
                <a:schemeClr val="dk1"/>
              </a:solidFill>
            </a:endParaRPr>
          </a:p>
          <a:p>
            <a:pPr marL="0" lvl="0" indent="0">
              <a:spcBef>
                <a:spcPts val="0"/>
              </a:spcBef>
              <a:spcAft>
                <a:spcPts val="0"/>
              </a:spcAft>
              <a:buClr>
                <a:schemeClr val="dk1"/>
              </a:buClr>
              <a:buSzPts val="1100"/>
              <a:buFont typeface="Arial"/>
              <a:buNone/>
            </a:pPr>
            <a:r>
              <a:rPr lang="en" i="1">
                <a:solidFill>
                  <a:schemeClr val="dk1"/>
                </a:solidFill>
              </a:rPr>
              <a:t>Goals: Design and implement the UI.</a:t>
            </a:r>
            <a:endParaRPr i="1">
              <a:solidFill>
                <a:schemeClr val="dk1"/>
              </a:solidFill>
            </a:endParaRPr>
          </a:p>
          <a:p>
            <a:pPr marL="457200" lvl="0" indent="-317500" rtl="0">
              <a:lnSpc>
                <a:spcPct val="115000"/>
              </a:lnSpc>
              <a:spcBef>
                <a:spcPts val="0"/>
              </a:spcBef>
              <a:spcAft>
                <a:spcPts val="0"/>
              </a:spcAft>
              <a:buClr>
                <a:schemeClr val="dk1"/>
              </a:buClr>
              <a:buSzPts val="1400"/>
              <a:buChar char="●"/>
            </a:pPr>
            <a:r>
              <a:rPr lang="en">
                <a:solidFill>
                  <a:schemeClr val="dk1"/>
                </a:solidFill>
              </a:rPr>
              <a:t>As a frontend developer, I want to design the interface, so that I can create a simple and easily understandable interface for users</a:t>
            </a:r>
            <a:endParaRPr>
              <a:solidFill>
                <a:schemeClr val="dk1"/>
              </a:solidFill>
            </a:endParaRPr>
          </a:p>
          <a:p>
            <a:pPr marL="457200" lvl="0" indent="-317500" rtl="0">
              <a:lnSpc>
                <a:spcPct val="115000"/>
              </a:lnSpc>
              <a:spcBef>
                <a:spcPts val="0"/>
              </a:spcBef>
              <a:spcAft>
                <a:spcPts val="0"/>
              </a:spcAft>
              <a:buClr>
                <a:schemeClr val="dk1"/>
              </a:buClr>
              <a:buSzPts val="1400"/>
              <a:buChar char="●"/>
            </a:pPr>
            <a:r>
              <a:rPr lang="en">
                <a:solidFill>
                  <a:schemeClr val="dk1"/>
                </a:solidFill>
              </a:rPr>
              <a:t>As a frontend developer I want to display API calls to the end user so that they can get the required information they need.</a:t>
            </a:r>
            <a:endParaRPr>
              <a:solidFill>
                <a:schemeClr val="dk1"/>
              </a:solidFill>
            </a:endParaRPr>
          </a:p>
          <a:p>
            <a:pPr marL="457200" lvl="0" indent="-317500" rtl="0">
              <a:lnSpc>
                <a:spcPct val="115000"/>
              </a:lnSpc>
              <a:spcBef>
                <a:spcPts val="0"/>
              </a:spcBef>
              <a:spcAft>
                <a:spcPts val="0"/>
              </a:spcAft>
              <a:buClr>
                <a:schemeClr val="dk1"/>
              </a:buClr>
              <a:buSzPts val="1400"/>
              <a:buChar char="●"/>
            </a:pPr>
            <a:r>
              <a:rPr lang="en">
                <a:solidFill>
                  <a:schemeClr val="dk1"/>
                </a:solidFill>
              </a:rPr>
              <a:t>As a frontend developer I want to develop a skeleton interface with React Native so I can make sure it's compatible with python/django</a:t>
            </a:r>
            <a:endParaRPr>
              <a:solidFill>
                <a:schemeClr val="dk1"/>
              </a:solidFill>
            </a:endParaRPr>
          </a:p>
          <a:p>
            <a:pPr marL="457200" lvl="0" indent="-317500" rtl="0">
              <a:lnSpc>
                <a:spcPct val="115000"/>
              </a:lnSpc>
              <a:spcBef>
                <a:spcPts val="0"/>
              </a:spcBef>
              <a:spcAft>
                <a:spcPts val="0"/>
              </a:spcAft>
              <a:buClr>
                <a:schemeClr val="dk1"/>
              </a:buClr>
              <a:buSzPts val="1400"/>
              <a:buChar char="●"/>
            </a:pPr>
            <a:r>
              <a:rPr lang="en">
                <a:solidFill>
                  <a:schemeClr val="dk1"/>
                </a:solidFill>
              </a:rPr>
              <a:t>As a registered voter, I want to be able to browse the candidates by their party affiliation.</a:t>
            </a:r>
            <a:endParaRPr>
              <a:solidFill>
                <a:schemeClr val="dk1"/>
              </a:solidFill>
            </a:endParaRPr>
          </a:p>
          <a:p>
            <a:pPr marL="0" lvl="0" indent="0" rtl="0">
              <a:lnSpc>
                <a:spcPct val="115000"/>
              </a:lnSpc>
              <a:spcBef>
                <a:spcPts val="0"/>
              </a:spcBef>
              <a:spcAft>
                <a:spcPts val="0"/>
              </a:spcAft>
              <a:buNone/>
            </a:pP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2286000" lvl="0" indent="457200">
              <a:spcBef>
                <a:spcPts val="0"/>
              </a:spcBef>
              <a:spcAft>
                <a:spcPts val="0"/>
              </a:spcAft>
              <a:buNone/>
            </a:pPr>
            <a:r>
              <a:rPr lang="en"/>
              <a:t>User Stories cont.</a:t>
            </a:r>
            <a:endParaRPr/>
          </a:p>
        </p:txBody>
      </p:sp>
      <p:sp>
        <p:nvSpPr>
          <p:cNvPr id="96" name="Shape 96"/>
          <p:cNvSpPr txBox="1"/>
          <p:nvPr/>
        </p:nvSpPr>
        <p:spPr>
          <a:xfrm>
            <a:off x="687150" y="1197600"/>
            <a:ext cx="7769700" cy="2748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a:solidFill>
                  <a:schemeClr val="dk1"/>
                </a:solidFill>
              </a:rPr>
              <a:t>Sprint 3</a:t>
            </a:r>
            <a:endParaRPr sz="1800">
              <a:solidFill>
                <a:schemeClr val="dk1"/>
              </a:solidFill>
            </a:endParaRPr>
          </a:p>
          <a:p>
            <a:pPr marL="0" lvl="0" indent="0" rtl="0">
              <a:spcBef>
                <a:spcPts val="0"/>
              </a:spcBef>
              <a:spcAft>
                <a:spcPts val="0"/>
              </a:spcAft>
              <a:buNone/>
            </a:pPr>
            <a:r>
              <a:rPr lang="en" i="1">
                <a:solidFill>
                  <a:schemeClr val="dk1"/>
                </a:solidFill>
              </a:rPr>
              <a:t>Goals: </a:t>
            </a:r>
            <a:r>
              <a:rPr lang="en">
                <a:solidFill>
                  <a:schemeClr val="dk1"/>
                </a:solidFill>
              </a:rPr>
              <a:t>Additional polish and features.</a:t>
            </a:r>
            <a:endParaRPr i="1">
              <a:solidFill>
                <a:schemeClr val="dk1"/>
              </a:solidFill>
            </a:endParaRPr>
          </a:p>
          <a:p>
            <a:pPr marL="457200" lvl="0" indent="-317500" rtl="0">
              <a:lnSpc>
                <a:spcPct val="115000"/>
              </a:lnSpc>
              <a:spcBef>
                <a:spcPts val="0"/>
              </a:spcBef>
              <a:spcAft>
                <a:spcPts val="0"/>
              </a:spcAft>
              <a:buClr>
                <a:schemeClr val="dk1"/>
              </a:buClr>
              <a:buSzPts val="1400"/>
              <a:buChar char="●"/>
            </a:pPr>
            <a:r>
              <a:rPr lang="en">
                <a:solidFill>
                  <a:schemeClr val="dk1"/>
                </a:solidFill>
              </a:rPr>
              <a:t>As a developer I want to make sure the frontend works with the backend so that our team is all on the same page.</a:t>
            </a:r>
            <a:endParaRPr>
              <a:solidFill>
                <a:schemeClr val="dk1"/>
              </a:solidFill>
            </a:endParaRPr>
          </a:p>
          <a:p>
            <a:pPr marL="457200" lvl="0" indent="-317500" rtl="0">
              <a:lnSpc>
                <a:spcPct val="115000"/>
              </a:lnSpc>
              <a:spcBef>
                <a:spcPts val="0"/>
              </a:spcBef>
              <a:spcAft>
                <a:spcPts val="0"/>
              </a:spcAft>
              <a:buClr>
                <a:schemeClr val="dk1"/>
              </a:buClr>
              <a:buSzPts val="1400"/>
              <a:buChar char="●"/>
            </a:pPr>
            <a:r>
              <a:rPr lang="en">
                <a:solidFill>
                  <a:schemeClr val="dk1"/>
                </a:solidFill>
              </a:rPr>
              <a:t>As a registered voter, I want to be able to view the last election’s results so that I can get a better idea of voter tendencies.</a:t>
            </a:r>
            <a:endParaRPr>
              <a:solidFill>
                <a:schemeClr val="dk1"/>
              </a:solidFill>
            </a:endParaRPr>
          </a:p>
          <a:p>
            <a:pPr marL="457200" lvl="0" indent="-317500" rtl="0">
              <a:lnSpc>
                <a:spcPct val="115000"/>
              </a:lnSpc>
              <a:spcBef>
                <a:spcPts val="0"/>
              </a:spcBef>
              <a:spcAft>
                <a:spcPts val="0"/>
              </a:spcAft>
              <a:buClr>
                <a:schemeClr val="dk1"/>
              </a:buClr>
              <a:buSzPts val="1400"/>
              <a:buChar char="●"/>
            </a:pPr>
            <a:r>
              <a:rPr lang="en">
                <a:solidFill>
                  <a:schemeClr val="dk1"/>
                </a:solidFill>
              </a:rPr>
              <a:t>As a registered voter, I want to be able to view each House of Representatives district and who is in office so that I can get a better view of the House of Representatives on a map.</a:t>
            </a:r>
            <a:endParaRPr>
              <a:solidFill>
                <a:schemeClr val="dk1"/>
              </a:solidFill>
            </a:endParaRPr>
          </a:p>
          <a:p>
            <a:pPr marL="0" lvl="0" indent="0" rtl="0">
              <a:lnSpc>
                <a:spcPct val="115000"/>
              </a:lnSpc>
              <a:spcBef>
                <a:spcPts val="0"/>
              </a:spcBef>
              <a:spcAft>
                <a:spcPts val="0"/>
              </a:spcAft>
              <a:buNone/>
            </a:pPr>
            <a:endParaRPr>
              <a:solidFill>
                <a:schemeClr val="dk1"/>
              </a:solidFill>
            </a:endParaRPr>
          </a:p>
          <a:p>
            <a:pPr marL="0" lvl="0" indent="0" rtl="0">
              <a:lnSpc>
                <a:spcPct val="115000"/>
              </a:lnSpc>
              <a:spcBef>
                <a:spcPts val="0"/>
              </a:spcBef>
              <a:spcAft>
                <a:spcPts val="0"/>
              </a:spcAft>
              <a:buNone/>
            </a:pP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512700" y="237625"/>
            <a:ext cx="8118600" cy="103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800">
                <a:solidFill>
                  <a:srgbClr val="000000"/>
                </a:solidFill>
              </a:rPr>
              <a:t>Technology</a:t>
            </a:r>
            <a:r>
              <a:rPr lang="en" sz="4800"/>
              <a:t> </a:t>
            </a:r>
            <a:endParaRPr sz="4800"/>
          </a:p>
        </p:txBody>
      </p:sp>
      <p:sp>
        <p:nvSpPr>
          <p:cNvPr id="102" name="Shape 102"/>
          <p:cNvSpPr txBox="1"/>
          <p:nvPr/>
        </p:nvSpPr>
        <p:spPr>
          <a:xfrm>
            <a:off x="512700" y="1611825"/>
            <a:ext cx="5992800" cy="14568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Python </a:t>
            </a:r>
            <a:endParaRPr sz="1800"/>
          </a:p>
          <a:p>
            <a:pPr marL="457200" lvl="0" indent="-342900" rtl="0">
              <a:spcBef>
                <a:spcPts val="0"/>
              </a:spcBef>
              <a:spcAft>
                <a:spcPts val="0"/>
              </a:spcAft>
              <a:buSzPts val="1800"/>
              <a:buChar char="●"/>
            </a:pPr>
            <a:r>
              <a:rPr lang="en" sz="1800"/>
              <a:t>Django</a:t>
            </a:r>
            <a:endParaRPr sz="1800"/>
          </a:p>
          <a:p>
            <a:pPr marL="457200" lvl="0" indent="-342900" rtl="0">
              <a:spcBef>
                <a:spcPts val="0"/>
              </a:spcBef>
              <a:spcAft>
                <a:spcPts val="0"/>
              </a:spcAft>
              <a:buSzPts val="1800"/>
              <a:buChar char="●"/>
            </a:pPr>
            <a:r>
              <a:rPr lang="en" sz="1800"/>
              <a:t>React Native</a:t>
            </a:r>
            <a:endParaRPr sz="1800"/>
          </a:p>
          <a:p>
            <a:pPr marL="457200" lvl="0" indent="-342900" rtl="0">
              <a:spcBef>
                <a:spcPts val="0"/>
              </a:spcBef>
              <a:spcAft>
                <a:spcPts val="0"/>
              </a:spcAft>
              <a:buSzPts val="1800"/>
              <a:buChar char="●"/>
            </a:pPr>
            <a:r>
              <a:rPr lang="en" sz="1800"/>
              <a:t>Heroku (hosting)</a:t>
            </a:r>
            <a:endParaRPr sz="1800"/>
          </a:p>
          <a:p>
            <a:pPr marL="457200" lvl="0" indent="-342900">
              <a:spcBef>
                <a:spcPts val="0"/>
              </a:spcBef>
              <a:spcAft>
                <a:spcPts val="0"/>
              </a:spcAft>
              <a:buSzPts val="1800"/>
              <a:buChar char="●"/>
            </a:pPr>
            <a:r>
              <a:rPr lang="en" sz="1800"/>
              <a:t>REST</a:t>
            </a:r>
            <a:endParaRPr sz="180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531</Words>
  <Application>Microsoft Office PowerPoint</Application>
  <PresentationFormat>On-screen Show (16:9)</PresentationFormat>
  <Paragraphs>65</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Old Standard TT</vt:lpstr>
      <vt:lpstr>Arial</vt:lpstr>
      <vt:lpstr>Paperback</vt:lpstr>
      <vt:lpstr>  Civic Duty  Project Release Plan 07/2/18</vt:lpstr>
      <vt:lpstr>PowerPoint Presentation</vt:lpstr>
      <vt:lpstr>Challenges/Risks</vt:lpstr>
      <vt:lpstr>Architecture</vt:lpstr>
      <vt:lpstr>User Stories</vt:lpstr>
      <vt:lpstr>User Stories cont.</vt:lpstr>
      <vt:lpstr>User Stories cont.</vt:lpstr>
      <vt:lpstr>Technology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Civic Duty  Project Release Plan 07/2/18</dc:title>
  <cp:lastModifiedBy>Nick Fuller</cp:lastModifiedBy>
  <cp:revision>1</cp:revision>
  <dcterms:modified xsi:type="dcterms:W3CDTF">2018-07-02T15:56:19Z</dcterms:modified>
</cp:coreProperties>
</file>