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90984108533043"/>
          <c:y val="0.11888822617289781"/>
          <c:w val="0.47288094069134229"/>
          <c:h val="0.758611015548822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Early.model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L-Carnitine</c:v>
                </c:pt>
                <c:pt idx="1">
                  <c:v>4,6-Dimethyl-2(1H)-pyrimidinone</c:v>
                </c:pt>
                <c:pt idx="2">
                  <c:v>Glutamyl-hydroxyproline</c:v>
                </c:pt>
                <c:pt idx="3">
                  <c:v>N-[4-amino-2-(butylsulfanyl)-6-oxo-1H-pyrimidin-5-yl]furan-2-carboxamide</c:v>
                </c:pt>
                <c:pt idx="4">
                  <c:v>L-Prolinamide</c:v>
                </c:pt>
                <c:pt idx="5">
                  <c:v>Citraconic acid</c:v>
                </c:pt>
                <c:pt idx="6">
                  <c:v>5-Hexyltetrahydro-2-oxo-3-furancarboxylic acid</c:v>
                </c:pt>
                <c:pt idx="7">
                  <c:v>(2E)-decenoic acid</c:v>
                </c:pt>
                <c:pt idx="8">
                  <c:v>L-1,2,3,4-Tetrahydro-beta-carboline-3-carboxylic acid</c:v>
                </c:pt>
                <c:pt idx="9">
                  <c:v>D-α-Hydroxyglutaric acid</c:v>
                </c:pt>
                <c:pt idx="10">
                  <c:v>n-Butyl lactate</c:v>
                </c:pt>
                <c:pt idx="11">
                  <c:v>Oxoadipic acid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1E-3</c:v>
                </c:pt>
                <c:pt idx="1">
                  <c:v>8.9999999999999993E-3</c:v>
                </c:pt>
                <c:pt idx="2">
                  <c:v>1.4E-2</c:v>
                </c:pt>
                <c:pt idx="3">
                  <c:v>2.8000000000000001E-2</c:v>
                </c:pt>
                <c:pt idx="4">
                  <c:v>4.1000000000000002E-2</c:v>
                </c:pt>
                <c:pt idx="5">
                  <c:v>5.7000000000000002E-2</c:v>
                </c:pt>
                <c:pt idx="6">
                  <c:v>7.4999999999999997E-2</c:v>
                </c:pt>
                <c:pt idx="7">
                  <c:v>9.5000000000000001E-2</c:v>
                </c:pt>
                <c:pt idx="8">
                  <c:v>0.125</c:v>
                </c:pt>
                <c:pt idx="9">
                  <c:v>0.14000000000000001</c:v>
                </c:pt>
                <c:pt idx="10">
                  <c:v>0.159</c:v>
                </c:pt>
                <c:pt idx="11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A-D54C-9A4F-D4273253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VeryEarly.model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L-Carnitine</c:v>
                </c:pt>
                <c:pt idx="1">
                  <c:v>4,6-Dimethyl-2(1H)-pyrimidinone</c:v>
                </c:pt>
                <c:pt idx="2">
                  <c:v>Glutamyl-hydroxyproline</c:v>
                </c:pt>
                <c:pt idx="3">
                  <c:v>N-[4-amino-2-(butylsulfanyl)-6-oxo-1H-pyrimidin-5-yl]furan-2-carboxamide</c:v>
                </c:pt>
                <c:pt idx="4">
                  <c:v>L-Prolinamide</c:v>
                </c:pt>
                <c:pt idx="5">
                  <c:v>Citraconic acid</c:v>
                </c:pt>
                <c:pt idx="6">
                  <c:v>5-Hexyltetrahydro-2-oxo-3-furancarboxylic acid</c:v>
                </c:pt>
                <c:pt idx="7">
                  <c:v>(2E)-decenoic acid</c:v>
                </c:pt>
                <c:pt idx="8">
                  <c:v>L-1,2,3,4-Tetrahydro-beta-carboline-3-carboxylic acid</c:v>
                </c:pt>
                <c:pt idx="9">
                  <c:v>D-α-Hydroxyglutaric acid</c:v>
                </c:pt>
                <c:pt idx="10">
                  <c:v>n-Butyl lactate</c:v>
                </c:pt>
                <c:pt idx="11">
                  <c:v>Oxoadipic acid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5.0000000000000001E-3</c:v>
                </c:pt>
                <c:pt idx="1">
                  <c:v>2E-3</c:v>
                </c:pt>
                <c:pt idx="2">
                  <c:v>1E-3</c:v>
                </c:pt>
                <c:pt idx="3">
                  <c:v>1E-3</c:v>
                </c:pt>
                <c:pt idx="4">
                  <c:v>1E-3</c:v>
                </c:pt>
                <c:pt idx="5">
                  <c:v>1E-3</c:v>
                </c:pt>
                <c:pt idx="6">
                  <c:v>8.9999999999999993E-3</c:v>
                </c:pt>
                <c:pt idx="7">
                  <c:v>5.3999999999999999E-2</c:v>
                </c:pt>
                <c:pt idx="8">
                  <c:v>0.55400000000000005</c:v>
                </c:pt>
                <c:pt idx="9">
                  <c:v>6.3E-2</c:v>
                </c:pt>
                <c:pt idx="10">
                  <c:v>0.24399999999999999</c:v>
                </c:pt>
                <c:pt idx="11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25-49D8-8BEC-5BEA2EF2A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73994879"/>
        <c:axId val="273977823"/>
      </c:barChart>
      <c:catAx>
        <c:axId val="2739948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73977823"/>
        <c:crosses val="autoZero"/>
        <c:auto val="1"/>
        <c:lblAlgn val="ctr"/>
        <c:lblOffset val="100"/>
        <c:noMultiLvlLbl val="0"/>
      </c:catAx>
      <c:valAx>
        <c:axId val="2739778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b="1" dirty="0"/>
                  <a:t>Model importance</a:t>
                </a:r>
                <a:endParaRPr lang="zh-CN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73994879"/>
        <c:crosses val="autoZero"/>
        <c:crossBetween val="between"/>
        <c:majorUnit val="0.1"/>
        <c:minorUnit val="1.0000000000000002E-2"/>
      </c:valAx>
      <c:spPr>
        <a:noFill/>
        <a:ln w="25400"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229109719445693"/>
          <c:y val="1.4531739335850011E-2"/>
          <c:w val="0.10894470849822528"/>
          <c:h val="9.0047743310171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277A-0E5A-4AB7-80E5-8C0473B317BA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019A5-374E-4FA2-82F2-766637F79B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4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07D74-E1DF-4A57-A294-0BD26761FD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67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36CAD-62DE-4A2C-8366-44641B0D4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ED8BF3-3072-415F-990B-5D9BA321F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89F05-A8E8-4DF7-8E4E-06ED01E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4BABA-4020-4805-B4E4-735E8D2B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FD1DE-586D-44D9-9225-D5D56DF6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5100-719B-41E3-B17E-36EEAAB7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4A316-4C5F-4826-AABD-D0431066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DE7A6-693C-4E2E-9635-56CE8A48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A2354-840C-4C12-8EF9-12A093F6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9B751-1115-4FEE-AF5C-F93146BC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2D960E-25B8-4B0A-BF1E-4639885B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2CA51-C72D-4DF0-B2E9-1DD79EBDC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D0B57-BC9E-4846-9515-171FF51E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B5DC8-A265-4987-947A-B8A3CB2D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B3E4C-610D-437B-B6AC-AC54D641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0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6085B-1663-44E6-9A49-A1540540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9A25A-0794-4C3A-BB97-0FF1D094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2E7E2-1FBE-4B56-B8EE-0E55E21F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6985B-9565-4C2C-AB35-5853A547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AB559-E542-4FA7-B44D-BA6E8023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6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75C38-EDA4-4EAA-AC1A-12DCD311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A5FFB-8448-46F7-9846-FAD5245D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8856EE-2AFF-4677-9ADC-5B4A85E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4BABF-EF86-4408-81F2-9DCBCA42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6625A-1312-4686-9D86-1971EAC5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D8E1E-C56B-453B-85CC-B508237B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CF500-2007-42FE-8B14-2AD0EBFAC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707584-CC17-41D0-BA9A-AC8959E0C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C8189-DD45-4022-B4E5-9C35AE80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5D10D-06E5-4175-8384-AB896783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5BCA2-E1F1-4BBB-97AB-BF28B222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2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C513E-74ED-4840-BB3B-B00C2965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3E9B9-D166-458D-8136-4D988DACF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CBDE1-C59E-4DBC-B44C-C47E8C52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C4C49-8E1B-4A11-9BFE-AA64E0DE0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5AD85B-E284-4FFA-B39E-7B15107D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6F434-DBE7-4E44-8A86-4FD7C1B5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24AE9-5E0A-4685-BA67-9AF7F34D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48012-3AB9-4189-828A-9BEFB01F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04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8F91B-A344-49C7-AF89-26F1A6DC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1BB31C-1D4E-4AE2-9A31-7C4A8DFF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F62C5-90D1-4F46-97EF-79B3E87F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C11442-026E-42BB-AD3B-64FC387A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4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BA93E3-4900-4D4F-8DA0-8FE178C2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D45714-E7CB-427C-863D-3D6F5DCD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DBF24-B014-4E5C-A136-652C9713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CB17-7AE0-4C4E-8564-03890184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90A3E-AF23-4A8E-BF7B-C6CAA506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92B375-2B50-4EA3-B033-21E2F524C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971B-6973-4871-82F8-3A12ECC4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CB434-B872-4815-9C26-E6E2BE0F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B7C731-57FD-4778-813F-5453C102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8A64-AE26-4FE3-9CE0-97F9DAB3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9D459B-D5C1-4527-A90C-9918F28F1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B221B1-8FD1-4710-9104-7FDABA802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F50EF-1C23-4FB7-A2C3-89DF1B2A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6ECB1-F8DB-4647-BBD4-51769E69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BC8241-169D-4F31-B056-C68E857E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3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84F4E-F4A6-4AE8-94FA-1A7A0A8F1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3CED7-2937-466C-849E-E51F4D04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D4C2F-74A8-4C66-9AE5-DFE41B974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9AC45-B262-4340-89FD-6D277883156F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5056E-4577-485E-842E-14FF52DDD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0183A-D6C4-4F69-940B-AD78F14F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D4C4-21A9-4ABD-841D-0E58BB74B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8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5">
            <a:extLst>
              <a:ext uri="{FF2B5EF4-FFF2-40B4-BE49-F238E27FC236}">
                <a16:creationId xmlns:a16="http://schemas.microsoft.com/office/drawing/2014/main" id="{0E2CAA38-C942-9446-B722-658851CDCA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423655"/>
              </p:ext>
            </p:extLst>
          </p:nvPr>
        </p:nvGraphicFramePr>
        <p:xfrm>
          <a:off x="213360" y="909207"/>
          <a:ext cx="11765280" cy="5403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7E33FA-454C-8247-B34E-BD4C35BF5C53}"/>
              </a:ext>
            </a:extLst>
          </p:cNvPr>
          <p:cNvSpPr txBox="1"/>
          <p:nvPr/>
        </p:nvSpPr>
        <p:spPr>
          <a:xfrm>
            <a:off x="133970" y="83439"/>
            <a:ext cx="787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the 12 metabolites in early and very early PTB risk models. 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8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Jin</dc:creator>
  <cp:lastModifiedBy>Yi Jin</cp:lastModifiedBy>
  <cp:revision>2</cp:revision>
  <dcterms:created xsi:type="dcterms:W3CDTF">2024-12-11T02:41:57Z</dcterms:created>
  <dcterms:modified xsi:type="dcterms:W3CDTF">2024-12-11T05:43:02Z</dcterms:modified>
</cp:coreProperties>
</file>