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ranklin Gothic"/>
      <p:bold r:id="rId23"/>
    </p:embeddedFont>
    <p:embeddedFont>
      <p:font typeface="Bebas Neue"/>
      <p:regular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DTs4XaJcoyRbQAJCVZh9GOTOR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Franklin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10a53f7e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10a53f7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10a53f7e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10a53f7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0a53f7e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0a53f7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-1" y="0"/>
            <a:ext cx="4629587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" y="11958"/>
            <a:ext cx="4518116" cy="6840855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123" y="212270"/>
            <a:ext cx="3748263" cy="58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5284700" y="5620875"/>
            <a:ext cx="3603900" cy="873900"/>
          </a:xfrm>
          <a:prstGeom prst="rect">
            <a:avLst/>
          </a:prstGeom>
          <a:solidFill>
            <a:srgbClr val="DE3075"/>
          </a:solidFill>
          <a:ln>
            <a:noFill/>
          </a:ln>
        </p:spPr>
        <p:txBody>
          <a:bodyPr anchorCtr="0" anchor="t" bIns="0" lIns="91425" spcFirstLastPara="1" rIns="182875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4800">
                <a:solidFill>
                  <a:srgbClr val="FFFFFF"/>
                </a:solidFill>
              </a:defRPr>
            </a:lvl2pPr>
            <a:lvl3pPr lvl="2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4800">
                <a:solidFill>
                  <a:srgbClr val="FFFFFF"/>
                </a:solidFill>
              </a:defRPr>
            </a:lvl3pPr>
            <a:lvl4pPr lvl="3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4800">
                <a:solidFill>
                  <a:srgbClr val="FFFFFF"/>
                </a:solidFill>
              </a:defRPr>
            </a:lvl4pPr>
            <a:lvl5pPr lvl="4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4800">
                <a:solidFill>
                  <a:srgbClr val="FFFFFF"/>
                </a:solidFill>
              </a:defRPr>
            </a:lvl5pPr>
            <a:lvl6pPr lvl="5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b="1" sz="4800">
                <a:solidFill>
                  <a:srgbClr val="FFFFFF"/>
                </a:solidFill>
              </a:defRPr>
            </a:lvl6pPr>
            <a:lvl7pPr lvl="6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b="1" sz="4800">
                <a:solidFill>
                  <a:srgbClr val="FFFFFF"/>
                </a:solidFill>
              </a:defRPr>
            </a:lvl7pPr>
            <a:lvl8pPr lvl="7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b="1" sz="4800">
                <a:solidFill>
                  <a:srgbClr val="FFFFFF"/>
                </a:solidFill>
              </a:defRPr>
            </a:lvl8pPr>
            <a:lvl9pPr lvl="8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type="title"/>
          </p:nvPr>
        </p:nvSpPr>
        <p:spPr>
          <a:xfrm>
            <a:off x="3993775" y="2487700"/>
            <a:ext cx="48948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600"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Título y objetos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1372975" y="212725"/>
            <a:ext cx="4806374" cy="813000"/>
          </a:xfrm>
          <a:prstGeom prst="parallelogram">
            <a:avLst>
              <a:gd fmla="val 4531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770850" y="212725"/>
            <a:ext cx="903600" cy="813000"/>
          </a:xfrm>
          <a:prstGeom prst="parallelogram">
            <a:avLst>
              <a:gd fmla="val 45310" name="adj"/>
            </a:avLst>
          </a:prstGeom>
          <a:solidFill>
            <a:srgbClr val="818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46422" y="212725"/>
            <a:ext cx="903600" cy="813000"/>
          </a:xfrm>
          <a:prstGeom prst="parallelogram">
            <a:avLst>
              <a:gd fmla="val 45310" name="adj"/>
            </a:avLst>
          </a:prstGeom>
          <a:gradFill>
            <a:gsLst>
              <a:gs pos="0">
                <a:srgbClr val="FFFFFF"/>
              </a:gs>
              <a:gs pos="65000">
                <a:schemeClr val="dk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1763699" y="212725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9349" y="389413"/>
            <a:ext cx="2746703" cy="4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294150" y="1218600"/>
            <a:ext cx="8555700" cy="5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  <a:defRPr i="0" sz="2400" u="none" cap="none" strike="noStrike">
                <a:solidFill>
                  <a:srgbClr val="8189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nklin Gothic"/>
              <a:buChar char="•"/>
              <a:defRPr i="0" sz="2000" u="none" cap="none" strike="noStrik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  <a:defRPr i="0" sz="18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lin Gothic"/>
              <a:buChar char="•"/>
              <a:defRPr i="0" sz="16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ranklin Gothic"/>
              <a:buChar char="•"/>
              <a:defRPr i="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048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ranklin Gothic"/>
              <a:buChar char="•"/>
              <a:defRPr i="0" sz="1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-292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Franklin Gothic"/>
              <a:buChar char="•"/>
              <a:defRPr i="0" sz="10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Franklin Gothic"/>
              <a:buChar char="•"/>
              <a:defRPr i="0" sz="8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-2667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Franklin Gothic"/>
              <a:buChar char="•"/>
              <a:defRPr i="0" sz="6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22" name="Google Shape;22;p14"/>
          <p:cNvSpPr txBox="1"/>
          <p:nvPr/>
        </p:nvSpPr>
        <p:spPr>
          <a:xfrm>
            <a:off x="69151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 b="0" i="0" sz="1200" u="none" cap="none" strike="noStrike">
              <a:solidFill>
                <a:srgbClr val="6C7A8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560387" y="2634922"/>
            <a:ext cx="8023225" cy="2275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/>
            </a:lvl8pPr>
            <a:lvl9pPr indent="-2667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Char char="•"/>
              <a:defRPr/>
            </a:lvl9pPr>
          </a:lstStyle>
          <a:p/>
        </p:txBody>
      </p:sp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9349" y="392750"/>
            <a:ext cx="2759037" cy="4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560387" y="1632286"/>
            <a:ext cx="8023225" cy="665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/>
            </a:lvl8pPr>
            <a:lvl9pPr indent="-2667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Char char="•"/>
              <a:defRPr/>
            </a:lvl9pPr>
          </a:lstStyle>
          <a:p/>
        </p:txBody>
      </p:sp>
      <p:sp>
        <p:nvSpPr>
          <p:cNvPr id="27" name="Google Shape;27;p15"/>
          <p:cNvSpPr/>
          <p:nvPr/>
        </p:nvSpPr>
        <p:spPr>
          <a:xfrm>
            <a:off x="770850" y="212725"/>
            <a:ext cx="903600" cy="813000"/>
          </a:xfrm>
          <a:prstGeom prst="parallelogram">
            <a:avLst>
              <a:gd fmla="val 453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146422" y="212725"/>
            <a:ext cx="903600" cy="813000"/>
          </a:xfrm>
          <a:prstGeom prst="parallelogram">
            <a:avLst>
              <a:gd fmla="val 45310" name="adj"/>
            </a:avLst>
          </a:prstGeom>
          <a:gradFill>
            <a:gsLst>
              <a:gs pos="0">
                <a:schemeClr val="dk2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1372975" y="212725"/>
            <a:ext cx="4806374" cy="813000"/>
          </a:xfrm>
          <a:prstGeom prst="parallelogram">
            <a:avLst>
              <a:gd fmla="val 453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1763699" y="212725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/>
        </p:nvSpPr>
        <p:spPr>
          <a:xfrm>
            <a:off x="69151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endParaRPr b="0" i="0" sz="1200" u="none" cap="none" strike="noStrike">
              <a:solidFill>
                <a:srgbClr val="6C7A8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4A216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5A35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D4E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7D66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jpg" id="40" name="Google Shape;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»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/>
            </a:lvl8pPr>
            <a:lvl9pPr indent="-2667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" type="body"/>
          </p:nvPr>
        </p:nvSpPr>
        <p:spPr>
          <a:xfrm>
            <a:off x="294150" y="1218600"/>
            <a:ext cx="8555700" cy="5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  <a:defRPr b="0" i="0" sz="2400" u="none" cap="none" strike="noStrik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nklin Gothic"/>
              <a:buChar char="•"/>
              <a:defRPr b="0" i="0" sz="2000" u="none" cap="none" strike="noStrik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  <a:defRPr b="0" i="0" sz="18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lin Gothic"/>
              <a:buChar char="•"/>
              <a:defRPr b="0" i="0" sz="16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ranklin Gothic"/>
              <a:buChar char="•"/>
              <a:defRPr b="0" i="0" sz="14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ranklin Gothic"/>
              <a:buChar char="•"/>
              <a:defRPr b="0" i="0" sz="12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Franklin Gothic"/>
              <a:buChar char="•"/>
              <a:defRPr b="0" i="0" sz="10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Franklin Gothic"/>
              <a:buChar char="•"/>
              <a:defRPr b="0" i="0" sz="8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Franklin Gothic"/>
              <a:buChar char="•"/>
              <a:defRPr b="0" i="0" sz="600" u="none" cap="none" strike="noStrik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69151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C7A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1763700" y="212725"/>
            <a:ext cx="67518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0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4105346" y="1372134"/>
            <a:ext cx="48948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Ingeniería de Software</a:t>
            </a:r>
            <a:endParaRPr/>
          </a:p>
        </p:txBody>
      </p:sp>
      <p:sp>
        <p:nvSpPr>
          <p:cNvPr id="47" name="Google Shape;47;p1"/>
          <p:cNvSpPr/>
          <p:nvPr>
            <p:ph idx="1" type="subTitle"/>
          </p:nvPr>
        </p:nvSpPr>
        <p:spPr>
          <a:xfrm>
            <a:off x="4216893" y="4447713"/>
            <a:ext cx="4671707" cy="2047062"/>
          </a:xfrm>
          <a:prstGeom prst="roundRect">
            <a:avLst>
              <a:gd fmla="val 16667" name="adj"/>
            </a:avLst>
          </a:prstGeom>
          <a:solidFill>
            <a:srgbClr val="DE3075"/>
          </a:solidFill>
          <a:ln>
            <a:noFill/>
          </a:ln>
        </p:spPr>
        <p:txBody>
          <a:bodyPr anchorCtr="0" anchor="t" bIns="0" lIns="91425" spcFirstLastPara="1" rIns="18287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/>
              <a:t>Diego Jeldres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/>
              <a:t>Carlos Rubio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/>
              <a:t>Bruno Ruiz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10a53f7e9_0_26"/>
          <p:cNvSpPr txBox="1"/>
          <p:nvPr>
            <p:ph type="title"/>
          </p:nvPr>
        </p:nvSpPr>
        <p:spPr>
          <a:xfrm>
            <a:off x="1763699" y="212725"/>
            <a:ext cx="4288200" cy="81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Vista Despliegue - Diagrama componentes</a:t>
            </a:r>
            <a:endParaRPr/>
          </a:p>
        </p:txBody>
      </p:sp>
      <p:sp>
        <p:nvSpPr>
          <p:cNvPr id="109" name="Google Shape;109;g2710a53f7e9_0_26"/>
          <p:cNvSpPr txBox="1"/>
          <p:nvPr>
            <p:ph idx="1" type="body"/>
          </p:nvPr>
        </p:nvSpPr>
        <p:spPr>
          <a:xfrm>
            <a:off x="294150" y="1218600"/>
            <a:ext cx="8287800" cy="51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710a53f7e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0" y="1283225"/>
            <a:ext cx="8137325" cy="50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Vista de Procesos - Diagrama</a:t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25" y="1418175"/>
            <a:ext cx="6715350" cy="4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Vista Física - Diagrama despliegue</a:t>
            </a:r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50" y="1209600"/>
            <a:ext cx="8122175" cy="54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Vista  Escenarios - Casos de uso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175"/>
            <a:ext cx="8396501" cy="5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Conclusión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279725" y="1390050"/>
            <a:ext cx="6016800" cy="4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1899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35" name="Google Shape;13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534" y="3366125"/>
            <a:ext cx="2745925" cy="27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/>
          <p:nvPr/>
        </p:nvSpPr>
        <p:spPr>
          <a:xfrm>
            <a:off x="279725" y="2251100"/>
            <a:ext cx="5889300" cy="4167000"/>
          </a:xfrm>
          <a:prstGeom prst="snip1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50"/>
              <a:buFont typeface="Roboto"/>
              <a:buChar char="●"/>
            </a:pPr>
            <a:r>
              <a:rPr lang="es-ES" sz="1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La ejecución del proyecto de desarrollo de software para el sistema de administración de escritorio representa una oportunidad clave para potenciar la eficiencia y la gestión de datos de la empresa.</a:t>
            </a:r>
            <a:endParaRPr sz="1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50"/>
              <a:buFont typeface="Roboto"/>
              <a:buChar char="●"/>
            </a:pPr>
            <a:r>
              <a:rPr lang="es-ES" sz="1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La elección de una metodología iterativa ha demostrado ser acertada para abordar los desafíos del proyecto, permitiendo una adaptación continua y una entrega progresiva de funcionalidades.</a:t>
            </a:r>
            <a:endParaRPr sz="1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50"/>
              <a:buFont typeface="Roboto"/>
              <a:buChar char="●"/>
            </a:pPr>
            <a:r>
              <a:rPr lang="es-ES" sz="1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La colaboración estrecha entre el equipo de desarrollo y el cliente ha sido esencial para comprender las necesidades particulares y asegurar la satisfacción del usuario final.</a:t>
            </a:r>
            <a:endParaRPr sz="1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50"/>
              <a:buFont typeface="Roboto"/>
              <a:buChar char="●"/>
            </a:pPr>
            <a:r>
              <a:rPr lang="es-ES" sz="1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Se anticipa que la implementación exitosa del sistema generará beneficios tangibles, como la optimización de procesos, el aumento de la productividad y una mejora sustancial en la toma de decisiones empresariales.</a:t>
            </a:r>
            <a:endParaRPr sz="1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50"/>
              <a:buFont typeface="Roboto"/>
              <a:buChar char="●"/>
            </a:pPr>
            <a:r>
              <a:rPr lang="es-ES" sz="1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 compromiso con la calidad y la meticulosidad en todas las etapas del proyecto son elementos cruciales para alcanzar los objetivos establecidos y garantizar la plena satisfacción del cliente.</a:t>
            </a:r>
            <a:endParaRPr sz="1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Contexto del caso</a:t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126100" y="1209088"/>
            <a:ext cx="3613500" cy="4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Franklin Gothic"/>
                <a:ea typeface="Franklin Gothic"/>
                <a:cs typeface="Franklin Gothic"/>
                <a:sym typeface="Franklin Gothic"/>
              </a:rPr>
              <a:t>Caso N°4 </a:t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593100" y="1842000"/>
            <a:ext cx="5550900" cy="317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1C23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Franklin Gothic"/>
                <a:ea typeface="Franklin Gothic"/>
                <a:cs typeface="Franklin Gothic"/>
                <a:sym typeface="Franklin Gothic"/>
              </a:rPr>
              <a:t>La empresa Alimentos Santiago, con una década de experiencia, se destaca por sus platos caseros entregados a domicilio. Reconocida por su calidad y frescura, también opera un restaurante llamado "EL COMILON", ubicado en el centro de la ciudad, que ofrece servicio en el local y entrega a domicilio mediante pedidos telefónicos.</a:t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Problemática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49000" y="2358775"/>
            <a:ext cx="8272800" cy="416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Roboto"/>
              <a:buChar char="●"/>
            </a:pPr>
            <a:r>
              <a:rPr lang="es-ES" sz="16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Cambios en el Comportamiento de los Clientes y Competencia: La preferencia por comer rápidamente en la oficina y la competencia de vendedores informales reducen la asistencia a los restaurantes establecidos.</a:t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Roboto"/>
              <a:buChar char="●"/>
            </a:pPr>
            <a:r>
              <a:rPr lang="es-ES" sz="16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Limitaciones en la Variedad de Platos y Alternativas para Empleados: La oferta limitada de platos no siempre satisface a los clientes, mientras que algunas empresas ofrecen alternativas de comida para sus empleados, disminuyendo la demanda en los restaurantes locales.</a:t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Roboto"/>
              <a:buChar char="●"/>
            </a:pPr>
            <a:r>
              <a:rPr lang="es-ES" sz="16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Desafíos del Servicio a Domicilio: El servicio a domicilio enfrenta dificultades en la actualización de catálogos y la disponibilidad de platos, afectando la experiencia del cliente.</a:t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Roboto"/>
              <a:buChar char="●"/>
            </a:pPr>
            <a:r>
              <a:rPr lang="es-ES" sz="16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Estancamiento del Crecimiento Empresarial: La empresa no puede expandirse debido a los altos costos, optando por mejorar las áreas existentes en lugar de abrir nuevos locales.</a:t>
            </a:r>
            <a:endParaRPr sz="16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61" name="Google Shape;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750" y="183150"/>
            <a:ext cx="276435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/>
          <p:nvPr/>
        </p:nvSpPr>
        <p:spPr>
          <a:xfrm>
            <a:off x="679650" y="1313175"/>
            <a:ext cx="3321300" cy="6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Franklin Gothic"/>
                <a:ea typeface="Franklin Gothic"/>
                <a:cs typeface="Franklin Gothic"/>
                <a:sym typeface="Franklin Gothic"/>
              </a:rPr>
              <a:t>Problemática</a:t>
            </a:r>
            <a:r>
              <a:rPr b="1" lang="es-ES" sz="1800">
                <a:latin typeface="Franklin Gothic"/>
                <a:ea typeface="Franklin Gothic"/>
                <a:cs typeface="Franklin Gothic"/>
                <a:sym typeface="Franklin Gothic"/>
              </a:rPr>
              <a:t> que identificamos</a:t>
            </a:r>
            <a:endParaRPr b="1" sz="1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Solución propuesta</a:t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479750" y="2912350"/>
            <a:ext cx="7826700" cy="36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Roboto"/>
              <a:buChar char="●"/>
            </a:pPr>
            <a:r>
              <a:rPr lang="es-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Desarrollo de una aplicación de escritorio utilizando tecnologías modernas y robustas.</a:t>
            </a:r>
            <a:endParaRPr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Roboto"/>
              <a:buChar char="●"/>
            </a:pPr>
            <a:r>
              <a:rPr lang="es-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Implementación de una base de datos relacional para almacenar y gestionar la información de manera eficiente.</a:t>
            </a:r>
            <a:endParaRPr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Roboto"/>
              <a:buChar char="●"/>
            </a:pPr>
            <a:r>
              <a:rPr lang="es-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Uso de un enfoque iterativo para el desarrollo, permitiendo adaptaciones y mejoras continuas.</a:t>
            </a:r>
            <a:endParaRPr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Roboto"/>
              <a:buChar char="●"/>
            </a:pPr>
            <a:r>
              <a:rPr lang="es-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Integración de medidas de seguridad para proteger la información sensible.</a:t>
            </a:r>
            <a:endParaRPr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50"/>
              <a:buFont typeface="Roboto"/>
              <a:buChar char="●"/>
            </a:pPr>
            <a:r>
              <a:rPr lang="es-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Despliegue del sistema en un ambiente de producción estable y seguro.</a:t>
            </a:r>
            <a:endParaRPr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Franklin Gothic"/>
              <a:buChar char="●"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56750" y="1251675"/>
            <a:ext cx="3306000" cy="722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Franklin Gothic"/>
                <a:ea typeface="Franklin Gothic"/>
                <a:cs typeface="Franklin Gothic"/>
                <a:sym typeface="Franklin Gothic"/>
              </a:rPr>
              <a:t>Solución </a:t>
            </a:r>
            <a:r>
              <a:rPr b="1" lang="es-ES" sz="2300">
                <a:latin typeface="Franklin Gothic"/>
                <a:ea typeface="Franklin Gothic"/>
                <a:cs typeface="Franklin Gothic"/>
                <a:sym typeface="Franklin Gothic"/>
              </a:rPr>
              <a:t>tecnológica</a:t>
            </a:r>
            <a:endParaRPr b="1" sz="23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70" name="Google Shape;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499" y="0"/>
            <a:ext cx="2959500" cy="2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Funcionalidades del sistema</a:t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25" y="2171962"/>
            <a:ext cx="7620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387500" y="1989750"/>
            <a:ext cx="3675000" cy="45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Gestión de Clientes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Control de Inventario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Administración de Reservas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Registro de Proveedores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Generación de Boletas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Gestión de Empleados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Catálogo de Servicios</a:t>
            </a:r>
            <a:endParaRPr sz="2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2050"/>
              <a:buFont typeface="Roboto"/>
              <a:buChar char="●"/>
            </a:pPr>
            <a:r>
              <a:rPr lang="es-ES" sz="2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Seguridad y Acceso</a:t>
            </a:r>
            <a:endParaRPr sz="2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Vista Lógica - Diagrama secuencia</a:t>
            </a:r>
            <a:endParaRPr/>
          </a:p>
        </p:txBody>
      </p:sp>
      <p:pic>
        <p:nvPicPr>
          <p:cNvPr id="83" name="Google Shape;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575"/>
            <a:ext cx="8736649" cy="5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10a53f7e9_0_13"/>
          <p:cNvSpPr txBox="1"/>
          <p:nvPr>
            <p:ph type="title"/>
          </p:nvPr>
        </p:nvSpPr>
        <p:spPr>
          <a:xfrm>
            <a:off x="1763699" y="212725"/>
            <a:ext cx="4288200" cy="81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Vista Lógica - </a:t>
            </a:r>
            <a:r>
              <a:rPr lang="es-ES"/>
              <a:t>Diagrama </a:t>
            </a:r>
            <a:r>
              <a:rPr lang="es-ES"/>
              <a:t>comunicación</a:t>
            </a:r>
            <a:endParaRPr/>
          </a:p>
        </p:txBody>
      </p:sp>
      <p:sp>
        <p:nvSpPr>
          <p:cNvPr id="89" name="Google Shape;89;g2710a53f7e9_0_13"/>
          <p:cNvSpPr txBox="1"/>
          <p:nvPr>
            <p:ph idx="1" type="body"/>
          </p:nvPr>
        </p:nvSpPr>
        <p:spPr>
          <a:xfrm>
            <a:off x="294150" y="1218600"/>
            <a:ext cx="8555700" cy="51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2710a53f7e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5" y="1300825"/>
            <a:ext cx="8412450" cy="49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0a53f7e9_0_19"/>
          <p:cNvSpPr txBox="1"/>
          <p:nvPr>
            <p:ph type="title"/>
          </p:nvPr>
        </p:nvSpPr>
        <p:spPr>
          <a:xfrm>
            <a:off x="1763699" y="212725"/>
            <a:ext cx="4288200" cy="81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Vista Lógica - Diagrama clases</a:t>
            </a:r>
            <a:endParaRPr/>
          </a:p>
        </p:txBody>
      </p:sp>
      <p:sp>
        <p:nvSpPr>
          <p:cNvPr id="96" name="Google Shape;96;g2710a53f7e9_0_19"/>
          <p:cNvSpPr txBox="1"/>
          <p:nvPr>
            <p:ph idx="1" type="body"/>
          </p:nvPr>
        </p:nvSpPr>
        <p:spPr>
          <a:xfrm>
            <a:off x="294150" y="1218600"/>
            <a:ext cx="8555700" cy="51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2710a53f7e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0" y="1319050"/>
            <a:ext cx="8394176" cy="5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1763699" y="255187"/>
            <a:ext cx="4288185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990"/>
              </a:buClr>
              <a:buSzPts val="1800"/>
              <a:buNone/>
            </a:pPr>
            <a:r>
              <a:rPr lang="es-ES"/>
              <a:t>Vista Despliegue - Diagrama paquetes</a:t>
            </a:r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0750"/>
            <a:ext cx="8839200" cy="3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UOC 2">
      <a:dk1>
        <a:srgbClr val="172740"/>
      </a:dk1>
      <a:lt1>
        <a:srgbClr val="FFFFFF"/>
      </a:lt1>
      <a:dk2>
        <a:srgbClr val="81888F"/>
      </a:dk2>
      <a:lt2>
        <a:srgbClr val="FBC842"/>
      </a:lt2>
      <a:accent1>
        <a:srgbClr val="DE3075"/>
      </a:accent1>
      <a:accent2>
        <a:srgbClr val="702785"/>
      </a:accent2>
      <a:accent3>
        <a:srgbClr val="BDD503"/>
      </a:accent3>
      <a:accent4>
        <a:srgbClr val="00A0DE"/>
      </a:accent4>
      <a:accent5>
        <a:srgbClr val="FA742C"/>
      </a:accent5>
      <a:accent6>
        <a:srgbClr val="AE0F0F"/>
      </a:accent6>
      <a:hlink>
        <a:srgbClr val="723714"/>
      </a:hlink>
      <a:folHlink>
        <a:srgbClr val="6B79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karina alvarez</dc:creator>
</cp:coreProperties>
</file>