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8" r:id="rId2"/>
  </p:sldMasterIdLst>
  <p:notesMasterIdLst>
    <p:notesMasterId r:id="rId24"/>
  </p:notesMasterIdLst>
  <p:sldIdLst>
    <p:sldId id="293" r:id="rId3"/>
    <p:sldId id="258" r:id="rId4"/>
    <p:sldId id="296" r:id="rId5"/>
    <p:sldId id="298" r:id="rId6"/>
    <p:sldId id="297" r:id="rId7"/>
    <p:sldId id="299" r:id="rId8"/>
    <p:sldId id="300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1" autoAdjust="0"/>
    <p:restoredTop sz="80798" autoAdjust="0"/>
  </p:normalViewPr>
  <p:slideViewPr>
    <p:cSldViewPr snapToGrid="0">
      <p:cViewPr varScale="1">
        <p:scale>
          <a:sx n="70" d="100"/>
          <a:sy n="70" d="100"/>
        </p:scale>
        <p:origin x="21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CF015-DC99-4D9F-8DB9-4E23C46C407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D82E0-857E-4B6D-954D-4A320C210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088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82E0-857E-4B6D-954D-4A320C21048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446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82E0-857E-4B6D-954D-4A320C21048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630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82E0-857E-4B6D-954D-4A320C21048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3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82E0-857E-4B6D-954D-4A320C21048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289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82E0-857E-4B6D-954D-4A320C21048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87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82E0-857E-4B6D-954D-4A320C21048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56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82E0-857E-4B6D-954D-4A320C21048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652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82E0-857E-4B6D-954D-4A320C21048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002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zh-CN" sz="1200" dirty="0"/>
              <a:t>景点信息的获取，</a:t>
            </a:r>
            <a:r>
              <a:rPr lang="en-US" altLang="zh-CN" sz="1200" dirty="0"/>
              <a:t>Flickr</a:t>
            </a:r>
            <a:r>
              <a:rPr lang="zh-CN" altLang="zh-CN" sz="1200" dirty="0"/>
              <a:t>数据集是的照片的元数据，照片描述的是一个坐标点（拍摄照片时的经度和纬度），而景点是一个面。从照片数据聚类出景点数据时，每个景点的聚类阈值都可能不同，阈值过低，可能将一个大景点拆分成小景点，阈值过高，可能将多个小景点聚类成一个大景点，如何确定聚类阈值是一个关键的问题。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/>
              <a:t> </a:t>
            </a:r>
            <a:r>
              <a:rPr lang="zh-CN" altLang="zh-CN" sz="1200" dirty="0"/>
              <a:t>用户的反馈的获取。不同于传统的电子商务网站，旅游是典型的线下行为，在电子商务网站中，只要用户对推荐的商品收藏或下单，系统就可以获得用户对推荐模型的反馈。而在旅游推荐系统中，获取这种反馈较为困难。</a:t>
            </a:r>
            <a:endParaRPr lang="en-US" altLang="zh-CN" sz="12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zh-CN" sz="1200" dirty="0"/>
              <a:t>从数据上来说，目前旅游推荐领域的数据不如传统的电子商务推荐行业，如亚马逊或淘宝的个性化商品推荐系统中，用户或许会在一年内产生很多的数据，但是，对于旅游用户来说产生的数据非常有限。</a:t>
            </a:r>
            <a:endParaRPr lang="en-US" altLang="zh-CN" sz="12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zh-CN" sz="1200" dirty="0"/>
              <a:t>旅游用户的喜好受时间的影响很大，某些旅游景点的受欢迎的程度也和具体的时间息息相关，比如北京的香山在秋天最受欢迎，钱塘江在大潮来临时人气最高，说以在建立推荐模型时，时间因素的影响不可忽视。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82E0-857E-4B6D-954D-4A320C21048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87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zh-CN" sz="1200" dirty="0"/>
              <a:t>景点信息的获取，</a:t>
            </a:r>
            <a:r>
              <a:rPr lang="en-US" altLang="zh-CN" sz="1200" dirty="0"/>
              <a:t>Flickr</a:t>
            </a:r>
            <a:r>
              <a:rPr lang="zh-CN" altLang="zh-CN" sz="1200" dirty="0"/>
              <a:t>数据集是的照片的元数据，照片描述的是一个坐标点（拍摄照片时的经度和纬度），而景点是一个面。从照片数据聚类出景点数据时，每个景点的聚类阈值都可能不同，阈值过低，可能将一个大景点拆分成小景点，阈值过高，可能将多个小景点聚类成一个大景点，如何确定聚类阈值是一个关键的问题。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/>
              <a:t> </a:t>
            </a:r>
            <a:r>
              <a:rPr lang="zh-CN" altLang="zh-CN" sz="1200" dirty="0"/>
              <a:t>用户的反馈的获取。不同于传统的电子商务网站，旅游是典型的线下行为，在电子商务网站中，只要用户对推荐的商品收藏或下单，系统就可以获得用户对推荐模型的反馈。而在旅游推荐系统中，获取这种反馈较为困难。</a:t>
            </a:r>
            <a:endParaRPr lang="en-US" altLang="zh-CN" sz="12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zh-CN" sz="1200" dirty="0"/>
              <a:t>从数据上来说，目前旅游推荐领域的数据不如传统的电子商务推荐行业，如亚马逊或淘宝的个性化商品推荐系统中，用户或许会在一年内产生很多的数据，但是，对于旅游用户来说产生的数据非常有限。</a:t>
            </a:r>
            <a:endParaRPr lang="en-US" altLang="zh-CN" sz="12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zh-CN" sz="1200" dirty="0"/>
              <a:t>旅游用户的喜好受时间的影响很大，某些旅游景点的受欢迎的程度也和具体的时间息息相关，比如北京的香山在秋天最受欢迎，钱塘江在大潮来临时人气最高，说以在建立推荐模型时，时间因素的影响不可忽视。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82E0-857E-4B6D-954D-4A320C21048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61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82E0-857E-4B6D-954D-4A320C21048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6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数据集来自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国家旅游局发布的《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年上半年旅游统计数据报告》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82E0-857E-4B6D-954D-4A320C21048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451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82E0-857E-4B6D-954D-4A320C21048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03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82E0-857E-4B6D-954D-4A320C21048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17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信息过载导致：</a:t>
            </a:r>
            <a:endParaRPr lang="en-US" altLang="zh-CN" dirty="0"/>
          </a:p>
          <a:p>
            <a:r>
              <a:rPr lang="zh-CN" altLang="en-US" dirty="0"/>
              <a:t>对于信息消费者，从大量信息中筛选自己感兴趣的信息是极为困难的；</a:t>
            </a:r>
            <a:endParaRPr lang="en-US" altLang="zh-CN" dirty="0"/>
          </a:p>
          <a:p>
            <a:r>
              <a:rPr lang="zh-CN" altLang="en-US" dirty="0"/>
              <a:t>对于信息生产者，让自己的信息收到关注，也很不容易。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个性化推荐可以解决这一问题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82E0-857E-4B6D-954D-4A320C21048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326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82E0-857E-4B6D-954D-4A320C21048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44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82E0-857E-4B6D-954D-4A320C21048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92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82E0-857E-4B6D-954D-4A320C21048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177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82E0-857E-4B6D-954D-4A320C21048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729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82E0-857E-4B6D-954D-4A320C21048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209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82E0-857E-4B6D-954D-4A320C21048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3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9806739"/>
      </p:ext>
    </p:extLst>
  </p:cSld>
  <p:clrMapOvr>
    <a:masterClrMapping/>
  </p:clrMapOvr>
  <p:transition spd="slow" advTm="0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3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232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891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558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32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6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94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353961"/>
      </p:ext>
    </p:extLst>
  </p:cSld>
  <p:clrMapOvr>
    <a:masterClrMapping/>
  </p:clrMapOvr>
  <p:transition spd="slow" advTm="0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791652" y="995669"/>
            <a:ext cx="756069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450148" y="210018"/>
            <a:ext cx="649221" cy="785652"/>
            <a:chOff x="2139977" y="355789"/>
            <a:chExt cx="649221" cy="589239"/>
          </a:xfrm>
        </p:grpSpPr>
        <p:sp>
          <p:nvSpPr>
            <p:cNvPr id="6" name="六边形 5"/>
            <p:cNvSpPr>
              <a:spLocks noChangeAspect="1"/>
            </p:cNvSpPr>
            <p:nvPr/>
          </p:nvSpPr>
          <p:spPr>
            <a:xfrm rot="5400000">
              <a:off x="2169969" y="380409"/>
              <a:ext cx="589239" cy="540000"/>
            </a:xfrm>
            <a:prstGeom prst="hexagon">
              <a:avLst/>
            </a:pr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9977" y="496520"/>
              <a:ext cx="649221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effectLst/>
                </a:rPr>
                <a:t>LOGO</a:t>
              </a:r>
              <a:endParaRPr lang="zh-CN" altLang="en-US" sz="1400" b="1" dirty="0">
                <a:solidFill>
                  <a:schemeClr val="bg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514208"/>
      </p:ext>
    </p:extLst>
  </p:cSld>
  <p:clrMapOvr>
    <a:masterClrMapping/>
  </p:clrMapOvr>
  <p:transition spd="slow" advTm="0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4" y="213042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6" y="3886201"/>
            <a:ext cx="6400800" cy="17526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7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1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8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5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2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36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8"/>
            <a:ext cx="2133600" cy="365124"/>
          </a:xfrm>
          <a:prstGeom prst="rect">
            <a:avLst/>
          </a:prstGeom>
        </p:spPr>
        <p:txBody>
          <a:bodyPr/>
          <a:lstStyle/>
          <a:p>
            <a:fld id="{AA9DEA7D-37C7-4F58-B5FB-1C5A7A96140B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6" y="6356358"/>
            <a:ext cx="2895600" cy="36512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4"/>
          </a:xfrm>
          <a:prstGeom prst="rect">
            <a:avLst/>
          </a:prstGeom>
        </p:spPr>
        <p:txBody>
          <a:bodyPr/>
          <a:lstStyle/>
          <a:p>
            <a:fld id="{A15EFEC3-07F2-4673-B679-8F04AAB6C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90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EA7D-37C7-4F58-B5FB-1C5A7A96140B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FEC3-07F2-4673-B679-8F04AAB6C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02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5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31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48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01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0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slow" advTm="0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09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梯形 6"/>
          <p:cNvSpPr/>
          <p:nvPr/>
        </p:nvSpPr>
        <p:spPr>
          <a:xfrm>
            <a:off x="3250407" y="3750469"/>
            <a:ext cx="2643188" cy="528638"/>
          </a:xfrm>
          <a:prstGeom prst="trapezoid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0" y="4036220"/>
            <a:ext cx="9144000" cy="1964531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梯形 4"/>
          <p:cNvSpPr/>
          <p:nvPr/>
        </p:nvSpPr>
        <p:spPr>
          <a:xfrm flipV="1">
            <a:off x="3377313" y="3750470"/>
            <a:ext cx="2389374" cy="614363"/>
          </a:xfrm>
          <a:prstGeom prst="trapezoi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3811836" y="1700080"/>
            <a:ext cx="1520326" cy="1053000"/>
            <a:chOff x="10507663" y="6684963"/>
            <a:chExt cx="795338" cy="550863"/>
          </a:xfrm>
          <a:solidFill>
            <a:srgbClr val="1F487C"/>
          </a:solidFill>
        </p:grpSpPr>
        <p:sp>
          <p:nvSpPr>
            <p:cNvPr id="8" name="Freeform 899"/>
            <p:cNvSpPr>
              <a:spLocks noEditPoints="1"/>
            </p:cNvSpPr>
            <p:nvPr/>
          </p:nvSpPr>
          <p:spPr bwMode="auto">
            <a:xfrm>
              <a:off x="10507663" y="6800851"/>
              <a:ext cx="795338" cy="398463"/>
            </a:xfrm>
            <a:custGeom>
              <a:avLst/>
              <a:gdLst>
                <a:gd name="T0" fmla="*/ 71 w 212"/>
                <a:gd name="T1" fmla="*/ 17 h 106"/>
                <a:gd name="T2" fmla="*/ 70 w 212"/>
                <a:gd name="T3" fmla="*/ 8 h 106"/>
                <a:gd name="T4" fmla="*/ 65 w 212"/>
                <a:gd name="T5" fmla="*/ 6 h 106"/>
                <a:gd name="T6" fmla="*/ 34 w 212"/>
                <a:gd name="T7" fmla="*/ 33 h 106"/>
                <a:gd name="T8" fmla="*/ 36 w 212"/>
                <a:gd name="T9" fmla="*/ 50 h 106"/>
                <a:gd name="T10" fmla="*/ 39 w 212"/>
                <a:gd name="T11" fmla="*/ 60 h 106"/>
                <a:gd name="T12" fmla="*/ 39 w 212"/>
                <a:gd name="T13" fmla="*/ 65 h 106"/>
                <a:gd name="T14" fmla="*/ 30 w 212"/>
                <a:gd name="T15" fmla="*/ 74 h 106"/>
                <a:gd name="T16" fmla="*/ 1 w 212"/>
                <a:gd name="T17" fmla="*/ 89 h 106"/>
                <a:gd name="T18" fmla="*/ 25 w 212"/>
                <a:gd name="T19" fmla="*/ 106 h 106"/>
                <a:gd name="T20" fmla="*/ 25 w 212"/>
                <a:gd name="T21" fmla="*/ 93 h 106"/>
                <a:gd name="T22" fmla="*/ 25 w 212"/>
                <a:gd name="T23" fmla="*/ 91 h 106"/>
                <a:gd name="T24" fmla="*/ 46 w 212"/>
                <a:gd name="T25" fmla="*/ 76 h 106"/>
                <a:gd name="T26" fmla="*/ 69 w 212"/>
                <a:gd name="T27" fmla="*/ 67 h 106"/>
                <a:gd name="T28" fmla="*/ 66 w 212"/>
                <a:gd name="T29" fmla="*/ 65 h 106"/>
                <a:gd name="T30" fmla="*/ 70 w 212"/>
                <a:gd name="T31" fmla="*/ 52 h 106"/>
                <a:gd name="T32" fmla="*/ 75 w 212"/>
                <a:gd name="T33" fmla="*/ 45 h 106"/>
                <a:gd name="T34" fmla="*/ 70 w 212"/>
                <a:gd name="T35" fmla="*/ 24 h 106"/>
                <a:gd name="T36" fmla="*/ 211 w 212"/>
                <a:gd name="T37" fmla="*/ 89 h 106"/>
                <a:gd name="T38" fmla="*/ 182 w 212"/>
                <a:gd name="T39" fmla="*/ 74 h 106"/>
                <a:gd name="T40" fmla="*/ 173 w 212"/>
                <a:gd name="T41" fmla="*/ 65 h 106"/>
                <a:gd name="T42" fmla="*/ 173 w 212"/>
                <a:gd name="T43" fmla="*/ 59 h 106"/>
                <a:gd name="T44" fmla="*/ 177 w 212"/>
                <a:gd name="T45" fmla="*/ 49 h 106"/>
                <a:gd name="T46" fmla="*/ 178 w 212"/>
                <a:gd name="T47" fmla="*/ 37 h 106"/>
                <a:gd name="T48" fmla="*/ 178 w 212"/>
                <a:gd name="T49" fmla="*/ 23 h 106"/>
                <a:gd name="T50" fmla="*/ 174 w 212"/>
                <a:gd name="T51" fmla="*/ 8 h 106"/>
                <a:gd name="T52" fmla="*/ 168 w 212"/>
                <a:gd name="T53" fmla="*/ 6 h 106"/>
                <a:gd name="T54" fmla="*/ 139 w 212"/>
                <a:gd name="T55" fmla="*/ 12 h 106"/>
                <a:gd name="T56" fmla="*/ 139 w 212"/>
                <a:gd name="T57" fmla="*/ 15 h 106"/>
                <a:gd name="T58" fmla="*/ 140 w 212"/>
                <a:gd name="T59" fmla="*/ 17 h 106"/>
                <a:gd name="T60" fmla="*/ 138 w 212"/>
                <a:gd name="T61" fmla="*/ 41 h 106"/>
                <a:gd name="T62" fmla="*/ 139 w 212"/>
                <a:gd name="T63" fmla="*/ 50 h 106"/>
                <a:gd name="T64" fmla="*/ 142 w 212"/>
                <a:gd name="T65" fmla="*/ 60 h 106"/>
                <a:gd name="T66" fmla="*/ 143 w 212"/>
                <a:gd name="T67" fmla="*/ 65 h 106"/>
                <a:gd name="T68" fmla="*/ 156 w 212"/>
                <a:gd name="T69" fmla="*/ 72 h 106"/>
                <a:gd name="T70" fmla="*/ 170 w 212"/>
                <a:gd name="T71" fmla="*/ 78 h 106"/>
                <a:gd name="T72" fmla="*/ 187 w 212"/>
                <a:gd name="T73" fmla="*/ 92 h 106"/>
                <a:gd name="T74" fmla="*/ 187 w 212"/>
                <a:gd name="T75" fmla="*/ 101 h 106"/>
                <a:gd name="T76" fmla="*/ 212 w 212"/>
                <a:gd name="T7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" h="106">
                  <a:moveTo>
                    <a:pt x="69" y="22"/>
                  </a:moveTo>
                  <a:cubicBezTo>
                    <a:pt x="69" y="20"/>
                    <a:pt x="70" y="18"/>
                    <a:pt x="71" y="17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3"/>
                    <a:pt x="70" y="11"/>
                    <a:pt x="70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56" y="0"/>
                    <a:pt x="47" y="4"/>
                    <a:pt x="42" y="6"/>
                  </a:cubicBezTo>
                  <a:cubicBezTo>
                    <a:pt x="35" y="8"/>
                    <a:pt x="30" y="18"/>
                    <a:pt x="34" y="33"/>
                  </a:cubicBezTo>
                  <a:cubicBezTo>
                    <a:pt x="34" y="36"/>
                    <a:pt x="32" y="37"/>
                    <a:pt x="32" y="38"/>
                  </a:cubicBezTo>
                  <a:cubicBezTo>
                    <a:pt x="33" y="41"/>
                    <a:pt x="33" y="49"/>
                    <a:pt x="36" y="50"/>
                  </a:cubicBezTo>
                  <a:cubicBezTo>
                    <a:pt x="36" y="51"/>
                    <a:pt x="38" y="51"/>
                    <a:pt x="38" y="51"/>
                  </a:cubicBezTo>
                  <a:cubicBezTo>
                    <a:pt x="38" y="54"/>
                    <a:pt x="38" y="57"/>
                    <a:pt x="39" y="60"/>
                  </a:cubicBezTo>
                  <a:cubicBezTo>
                    <a:pt x="39" y="62"/>
                    <a:pt x="41" y="62"/>
                    <a:pt x="42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7"/>
                    <a:pt x="37" y="72"/>
                    <a:pt x="35" y="73"/>
                  </a:cubicBezTo>
                  <a:cubicBezTo>
                    <a:pt x="33" y="73"/>
                    <a:pt x="32" y="74"/>
                    <a:pt x="30" y="74"/>
                  </a:cubicBezTo>
                  <a:cubicBezTo>
                    <a:pt x="25" y="76"/>
                    <a:pt x="19" y="79"/>
                    <a:pt x="13" y="81"/>
                  </a:cubicBezTo>
                  <a:cubicBezTo>
                    <a:pt x="8" y="83"/>
                    <a:pt x="2" y="84"/>
                    <a:pt x="1" y="89"/>
                  </a:cubicBezTo>
                  <a:cubicBezTo>
                    <a:pt x="1" y="93"/>
                    <a:pt x="0" y="101"/>
                    <a:pt x="0" y="106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5" y="104"/>
                    <a:pt x="25" y="103"/>
                    <a:pt x="25" y="101"/>
                  </a:cubicBezTo>
                  <a:cubicBezTo>
                    <a:pt x="25" y="98"/>
                    <a:pt x="25" y="95"/>
                    <a:pt x="25" y="93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8" y="83"/>
                    <a:pt x="36" y="80"/>
                    <a:pt x="42" y="78"/>
                  </a:cubicBezTo>
                  <a:cubicBezTo>
                    <a:pt x="44" y="77"/>
                    <a:pt x="45" y="77"/>
                    <a:pt x="46" y="76"/>
                  </a:cubicBezTo>
                  <a:cubicBezTo>
                    <a:pt x="49" y="75"/>
                    <a:pt x="53" y="74"/>
                    <a:pt x="56" y="72"/>
                  </a:cubicBezTo>
                  <a:cubicBezTo>
                    <a:pt x="60" y="70"/>
                    <a:pt x="65" y="68"/>
                    <a:pt x="69" y="67"/>
                  </a:cubicBezTo>
                  <a:cubicBezTo>
                    <a:pt x="69" y="66"/>
                    <a:pt x="69" y="66"/>
                    <a:pt x="69" y="65"/>
                  </a:cubicBezTo>
                  <a:cubicBezTo>
                    <a:pt x="68" y="65"/>
                    <a:pt x="67" y="65"/>
                    <a:pt x="66" y="65"/>
                  </a:cubicBezTo>
                  <a:cubicBezTo>
                    <a:pt x="66" y="62"/>
                    <a:pt x="68" y="61"/>
                    <a:pt x="69" y="59"/>
                  </a:cubicBezTo>
                  <a:cubicBezTo>
                    <a:pt x="70" y="57"/>
                    <a:pt x="69" y="54"/>
                    <a:pt x="70" y="52"/>
                  </a:cubicBezTo>
                  <a:cubicBezTo>
                    <a:pt x="71" y="51"/>
                    <a:pt x="73" y="50"/>
                    <a:pt x="73" y="49"/>
                  </a:cubicBezTo>
                  <a:cubicBezTo>
                    <a:pt x="74" y="48"/>
                    <a:pt x="75" y="46"/>
                    <a:pt x="75" y="45"/>
                  </a:cubicBezTo>
                  <a:cubicBezTo>
                    <a:pt x="75" y="44"/>
                    <a:pt x="75" y="43"/>
                    <a:pt x="75" y="43"/>
                  </a:cubicBezTo>
                  <a:cubicBezTo>
                    <a:pt x="71" y="38"/>
                    <a:pt x="70" y="30"/>
                    <a:pt x="70" y="24"/>
                  </a:cubicBezTo>
                  <a:cubicBezTo>
                    <a:pt x="70" y="23"/>
                    <a:pt x="70" y="23"/>
                    <a:pt x="69" y="22"/>
                  </a:cubicBezTo>
                  <a:close/>
                  <a:moveTo>
                    <a:pt x="211" y="89"/>
                  </a:moveTo>
                  <a:cubicBezTo>
                    <a:pt x="210" y="84"/>
                    <a:pt x="204" y="83"/>
                    <a:pt x="199" y="81"/>
                  </a:cubicBezTo>
                  <a:cubicBezTo>
                    <a:pt x="193" y="79"/>
                    <a:pt x="187" y="76"/>
                    <a:pt x="182" y="74"/>
                  </a:cubicBezTo>
                  <a:cubicBezTo>
                    <a:pt x="180" y="74"/>
                    <a:pt x="179" y="73"/>
                    <a:pt x="177" y="73"/>
                  </a:cubicBezTo>
                  <a:cubicBezTo>
                    <a:pt x="175" y="72"/>
                    <a:pt x="174" y="67"/>
                    <a:pt x="173" y="65"/>
                  </a:cubicBezTo>
                  <a:cubicBezTo>
                    <a:pt x="172" y="65"/>
                    <a:pt x="171" y="65"/>
                    <a:pt x="170" y="65"/>
                  </a:cubicBezTo>
                  <a:cubicBezTo>
                    <a:pt x="170" y="62"/>
                    <a:pt x="172" y="61"/>
                    <a:pt x="173" y="59"/>
                  </a:cubicBezTo>
                  <a:cubicBezTo>
                    <a:pt x="173" y="57"/>
                    <a:pt x="173" y="54"/>
                    <a:pt x="174" y="52"/>
                  </a:cubicBezTo>
                  <a:cubicBezTo>
                    <a:pt x="175" y="51"/>
                    <a:pt x="176" y="50"/>
                    <a:pt x="177" y="49"/>
                  </a:cubicBezTo>
                  <a:cubicBezTo>
                    <a:pt x="178" y="48"/>
                    <a:pt x="178" y="46"/>
                    <a:pt x="179" y="45"/>
                  </a:cubicBezTo>
                  <a:cubicBezTo>
                    <a:pt x="179" y="43"/>
                    <a:pt x="180" y="39"/>
                    <a:pt x="178" y="37"/>
                  </a:cubicBezTo>
                  <a:cubicBezTo>
                    <a:pt x="178" y="35"/>
                    <a:pt x="177" y="35"/>
                    <a:pt x="177" y="34"/>
                  </a:cubicBezTo>
                  <a:cubicBezTo>
                    <a:pt x="177" y="31"/>
                    <a:pt x="178" y="25"/>
                    <a:pt x="178" y="23"/>
                  </a:cubicBezTo>
                  <a:cubicBezTo>
                    <a:pt x="178" y="20"/>
                    <a:pt x="178" y="16"/>
                    <a:pt x="177" y="13"/>
                  </a:cubicBezTo>
                  <a:cubicBezTo>
                    <a:pt x="177" y="13"/>
                    <a:pt x="176" y="9"/>
                    <a:pt x="174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68" y="6"/>
                    <a:pt x="168" y="6"/>
                    <a:pt x="168" y="6"/>
                  </a:cubicBezTo>
                  <a:cubicBezTo>
                    <a:pt x="160" y="0"/>
                    <a:pt x="151" y="4"/>
                    <a:pt x="146" y="6"/>
                  </a:cubicBezTo>
                  <a:cubicBezTo>
                    <a:pt x="143" y="7"/>
                    <a:pt x="141" y="9"/>
                    <a:pt x="139" y="12"/>
                  </a:cubicBezTo>
                  <a:cubicBezTo>
                    <a:pt x="139" y="13"/>
                    <a:pt x="139" y="14"/>
                    <a:pt x="139" y="14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40" y="16"/>
                    <a:pt x="140" y="16"/>
                    <a:pt x="140" y="17"/>
                  </a:cubicBezTo>
                  <a:cubicBezTo>
                    <a:pt x="143" y="22"/>
                    <a:pt x="142" y="28"/>
                    <a:pt x="141" y="32"/>
                  </a:cubicBezTo>
                  <a:cubicBezTo>
                    <a:pt x="141" y="34"/>
                    <a:pt x="140" y="38"/>
                    <a:pt x="138" y="41"/>
                  </a:cubicBezTo>
                  <a:cubicBezTo>
                    <a:pt x="137" y="41"/>
                    <a:pt x="137" y="42"/>
                    <a:pt x="136" y="42"/>
                  </a:cubicBezTo>
                  <a:cubicBezTo>
                    <a:pt x="137" y="46"/>
                    <a:pt x="137" y="49"/>
                    <a:pt x="139" y="50"/>
                  </a:cubicBezTo>
                  <a:cubicBezTo>
                    <a:pt x="140" y="51"/>
                    <a:pt x="142" y="51"/>
                    <a:pt x="142" y="51"/>
                  </a:cubicBezTo>
                  <a:cubicBezTo>
                    <a:pt x="142" y="54"/>
                    <a:pt x="142" y="57"/>
                    <a:pt x="142" y="60"/>
                  </a:cubicBezTo>
                  <a:cubicBezTo>
                    <a:pt x="143" y="62"/>
                    <a:pt x="145" y="62"/>
                    <a:pt x="145" y="65"/>
                  </a:cubicBezTo>
                  <a:cubicBezTo>
                    <a:pt x="143" y="65"/>
                    <a:pt x="143" y="65"/>
                    <a:pt x="143" y="65"/>
                  </a:cubicBezTo>
                  <a:cubicBezTo>
                    <a:pt x="143" y="66"/>
                    <a:pt x="143" y="66"/>
                    <a:pt x="143" y="67"/>
                  </a:cubicBezTo>
                  <a:cubicBezTo>
                    <a:pt x="147" y="68"/>
                    <a:pt x="152" y="70"/>
                    <a:pt x="156" y="72"/>
                  </a:cubicBezTo>
                  <a:cubicBezTo>
                    <a:pt x="160" y="74"/>
                    <a:pt x="163" y="75"/>
                    <a:pt x="166" y="76"/>
                  </a:cubicBezTo>
                  <a:cubicBezTo>
                    <a:pt x="167" y="77"/>
                    <a:pt x="168" y="77"/>
                    <a:pt x="170" y="78"/>
                  </a:cubicBezTo>
                  <a:cubicBezTo>
                    <a:pt x="176" y="80"/>
                    <a:pt x="184" y="83"/>
                    <a:pt x="187" y="91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7" y="93"/>
                    <a:pt x="187" y="93"/>
                    <a:pt x="187" y="93"/>
                  </a:cubicBezTo>
                  <a:cubicBezTo>
                    <a:pt x="187" y="95"/>
                    <a:pt x="187" y="98"/>
                    <a:pt x="187" y="101"/>
                  </a:cubicBezTo>
                  <a:cubicBezTo>
                    <a:pt x="187" y="103"/>
                    <a:pt x="187" y="104"/>
                    <a:pt x="187" y="106"/>
                  </a:cubicBezTo>
                  <a:cubicBezTo>
                    <a:pt x="212" y="106"/>
                    <a:pt x="212" y="106"/>
                    <a:pt x="212" y="106"/>
                  </a:cubicBezTo>
                  <a:cubicBezTo>
                    <a:pt x="212" y="101"/>
                    <a:pt x="211" y="93"/>
                    <a:pt x="211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" name="Freeform 900"/>
            <p:cNvSpPr>
              <a:spLocks/>
            </p:cNvSpPr>
            <p:nvPr/>
          </p:nvSpPr>
          <p:spPr bwMode="auto">
            <a:xfrm>
              <a:off x="10623550" y="6684963"/>
              <a:ext cx="563563" cy="550863"/>
            </a:xfrm>
            <a:custGeom>
              <a:avLst/>
              <a:gdLst>
                <a:gd name="T0" fmla="*/ 102 w 150"/>
                <a:gd name="T1" fmla="*/ 17 h 147"/>
                <a:gd name="T2" fmla="*/ 103 w 150"/>
                <a:gd name="T3" fmla="*/ 32 h 147"/>
                <a:gd name="T4" fmla="*/ 102 w 150"/>
                <a:gd name="T5" fmla="*/ 46 h 147"/>
                <a:gd name="T6" fmla="*/ 104 w 150"/>
                <a:gd name="T7" fmla="*/ 50 h 147"/>
                <a:gd name="T8" fmla="*/ 104 w 150"/>
                <a:gd name="T9" fmla="*/ 62 h 147"/>
                <a:gd name="T10" fmla="*/ 102 w 150"/>
                <a:gd name="T11" fmla="*/ 68 h 147"/>
                <a:gd name="T12" fmla="*/ 97 w 150"/>
                <a:gd name="T13" fmla="*/ 72 h 147"/>
                <a:gd name="T14" fmla="*/ 96 w 150"/>
                <a:gd name="T15" fmla="*/ 82 h 147"/>
                <a:gd name="T16" fmla="*/ 92 w 150"/>
                <a:gd name="T17" fmla="*/ 90 h 147"/>
                <a:gd name="T18" fmla="*/ 96 w 150"/>
                <a:gd name="T19" fmla="*/ 90 h 147"/>
                <a:gd name="T20" fmla="*/ 102 w 150"/>
                <a:gd name="T21" fmla="*/ 101 h 147"/>
                <a:gd name="T22" fmla="*/ 109 w 150"/>
                <a:gd name="T23" fmla="*/ 103 h 147"/>
                <a:gd name="T24" fmla="*/ 132 w 150"/>
                <a:gd name="T25" fmla="*/ 113 h 147"/>
                <a:gd name="T26" fmla="*/ 150 w 150"/>
                <a:gd name="T27" fmla="*/ 124 h 147"/>
                <a:gd name="T28" fmla="*/ 150 w 150"/>
                <a:gd name="T29" fmla="*/ 147 h 147"/>
                <a:gd name="T30" fmla="*/ 0 w 150"/>
                <a:gd name="T31" fmla="*/ 147 h 147"/>
                <a:gd name="T32" fmla="*/ 0 w 150"/>
                <a:gd name="T33" fmla="*/ 124 h 147"/>
                <a:gd name="T34" fmla="*/ 18 w 150"/>
                <a:gd name="T35" fmla="*/ 113 h 147"/>
                <a:gd name="T36" fmla="*/ 41 w 150"/>
                <a:gd name="T37" fmla="*/ 103 h 147"/>
                <a:gd name="T38" fmla="*/ 48 w 150"/>
                <a:gd name="T39" fmla="*/ 101 h 147"/>
                <a:gd name="T40" fmla="*/ 54 w 150"/>
                <a:gd name="T41" fmla="*/ 90 h 147"/>
                <a:gd name="T42" fmla="*/ 57 w 150"/>
                <a:gd name="T43" fmla="*/ 90 h 147"/>
                <a:gd name="T44" fmla="*/ 53 w 150"/>
                <a:gd name="T45" fmla="*/ 83 h 147"/>
                <a:gd name="T46" fmla="*/ 52 w 150"/>
                <a:gd name="T47" fmla="*/ 70 h 147"/>
                <a:gd name="T48" fmla="*/ 49 w 150"/>
                <a:gd name="T49" fmla="*/ 70 h 147"/>
                <a:gd name="T50" fmla="*/ 44 w 150"/>
                <a:gd name="T51" fmla="*/ 53 h 147"/>
                <a:gd name="T52" fmla="*/ 46 w 150"/>
                <a:gd name="T53" fmla="*/ 46 h 147"/>
                <a:gd name="T54" fmla="*/ 58 w 150"/>
                <a:gd name="T55" fmla="*/ 7 h 147"/>
                <a:gd name="T56" fmla="*/ 90 w 150"/>
                <a:gd name="T57" fmla="*/ 7 h 147"/>
                <a:gd name="T58" fmla="*/ 93 w 150"/>
                <a:gd name="T59" fmla="*/ 10 h 147"/>
                <a:gd name="T60" fmla="*/ 98 w 150"/>
                <a:gd name="T61" fmla="*/ 10 h 147"/>
                <a:gd name="T62" fmla="*/ 102 w 150"/>
                <a:gd name="T63" fmla="*/ 1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47">
                  <a:moveTo>
                    <a:pt x="102" y="17"/>
                  </a:moveTo>
                  <a:cubicBezTo>
                    <a:pt x="103" y="22"/>
                    <a:pt x="103" y="26"/>
                    <a:pt x="103" y="32"/>
                  </a:cubicBezTo>
                  <a:cubicBezTo>
                    <a:pt x="103" y="34"/>
                    <a:pt x="102" y="43"/>
                    <a:pt x="102" y="46"/>
                  </a:cubicBezTo>
                  <a:cubicBezTo>
                    <a:pt x="102" y="48"/>
                    <a:pt x="103" y="48"/>
                    <a:pt x="104" y="50"/>
                  </a:cubicBezTo>
                  <a:cubicBezTo>
                    <a:pt x="105" y="54"/>
                    <a:pt x="105" y="59"/>
                    <a:pt x="104" y="62"/>
                  </a:cubicBezTo>
                  <a:cubicBezTo>
                    <a:pt x="104" y="64"/>
                    <a:pt x="103" y="66"/>
                    <a:pt x="102" y="68"/>
                  </a:cubicBezTo>
                  <a:cubicBezTo>
                    <a:pt x="101" y="70"/>
                    <a:pt x="98" y="70"/>
                    <a:pt x="97" y="72"/>
                  </a:cubicBezTo>
                  <a:cubicBezTo>
                    <a:pt x="96" y="75"/>
                    <a:pt x="97" y="78"/>
                    <a:pt x="96" y="82"/>
                  </a:cubicBezTo>
                  <a:cubicBezTo>
                    <a:pt x="95" y="85"/>
                    <a:pt x="92" y="85"/>
                    <a:pt x="92" y="90"/>
                  </a:cubicBezTo>
                  <a:cubicBezTo>
                    <a:pt x="93" y="90"/>
                    <a:pt x="94" y="90"/>
                    <a:pt x="96" y="90"/>
                  </a:cubicBezTo>
                  <a:cubicBezTo>
                    <a:pt x="97" y="93"/>
                    <a:pt x="100" y="99"/>
                    <a:pt x="102" y="101"/>
                  </a:cubicBezTo>
                  <a:cubicBezTo>
                    <a:pt x="104" y="102"/>
                    <a:pt x="107" y="102"/>
                    <a:pt x="109" y="103"/>
                  </a:cubicBezTo>
                  <a:cubicBezTo>
                    <a:pt x="116" y="106"/>
                    <a:pt x="125" y="110"/>
                    <a:pt x="132" y="113"/>
                  </a:cubicBezTo>
                  <a:cubicBezTo>
                    <a:pt x="139" y="116"/>
                    <a:pt x="148" y="117"/>
                    <a:pt x="150" y="124"/>
                  </a:cubicBezTo>
                  <a:cubicBezTo>
                    <a:pt x="150" y="129"/>
                    <a:pt x="150" y="141"/>
                    <a:pt x="15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1"/>
                    <a:pt x="0" y="129"/>
                    <a:pt x="0" y="124"/>
                  </a:cubicBezTo>
                  <a:cubicBezTo>
                    <a:pt x="3" y="117"/>
                    <a:pt x="11" y="116"/>
                    <a:pt x="18" y="113"/>
                  </a:cubicBezTo>
                  <a:cubicBezTo>
                    <a:pt x="25" y="110"/>
                    <a:pt x="34" y="106"/>
                    <a:pt x="41" y="103"/>
                  </a:cubicBezTo>
                  <a:cubicBezTo>
                    <a:pt x="44" y="102"/>
                    <a:pt x="46" y="102"/>
                    <a:pt x="48" y="101"/>
                  </a:cubicBezTo>
                  <a:cubicBezTo>
                    <a:pt x="50" y="99"/>
                    <a:pt x="53" y="93"/>
                    <a:pt x="54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7" y="86"/>
                    <a:pt x="54" y="85"/>
                    <a:pt x="53" y="83"/>
                  </a:cubicBezTo>
                  <a:cubicBezTo>
                    <a:pt x="53" y="79"/>
                    <a:pt x="53" y="74"/>
                    <a:pt x="52" y="70"/>
                  </a:cubicBezTo>
                  <a:cubicBezTo>
                    <a:pt x="52" y="71"/>
                    <a:pt x="49" y="70"/>
                    <a:pt x="49" y="70"/>
                  </a:cubicBezTo>
                  <a:cubicBezTo>
                    <a:pt x="45" y="67"/>
                    <a:pt x="45" y="57"/>
                    <a:pt x="44" y="53"/>
                  </a:cubicBezTo>
                  <a:cubicBezTo>
                    <a:pt x="44" y="51"/>
                    <a:pt x="47" y="49"/>
                    <a:pt x="46" y="46"/>
                  </a:cubicBezTo>
                  <a:cubicBezTo>
                    <a:pt x="42" y="25"/>
                    <a:pt x="48" y="11"/>
                    <a:pt x="58" y="7"/>
                  </a:cubicBezTo>
                  <a:cubicBezTo>
                    <a:pt x="65" y="5"/>
                    <a:pt x="78" y="0"/>
                    <a:pt x="90" y="7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100" y="12"/>
                    <a:pt x="102" y="17"/>
                    <a:pt x="10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0" name="椭圆 9"/>
          <p:cNvSpPr/>
          <p:nvPr/>
        </p:nvSpPr>
        <p:spPr>
          <a:xfrm>
            <a:off x="3503168" y="1242416"/>
            <a:ext cx="2137662" cy="213766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359953" y="4418587"/>
            <a:ext cx="842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基于协同过滤的个性化旅游景点推荐系统实现</a:t>
            </a:r>
          </a:p>
        </p:txBody>
      </p:sp>
      <p:sp>
        <p:nvSpPr>
          <p:cNvPr id="14" name="TextBox 976"/>
          <p:cNvSpPr txBox="1"/>
          <p:nvPr/>
        </p:nvSpPr>
        <p:spPr>
          <a:xfrm>
            <a:off x="2343662" y="5209714"/>
            <a:ext cx="44566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组长：刘忠凯 </a:t>
            </a:r>
            <a:r>
              <a:rPr lang="en-US" altLang="zh-CN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组员：糜伟、李宝全</a:t>
            </a:r>
          </a:p>
        </p:txBody>
      </p:sp>
    </p:spTree>
    <p:extLst>
      <p:ext uri="{BB962C8B-B14F-4D97-AF65-F5344CB8AC3E}">
        <p14:creationId xmlns:p14="http://schemas.microsoft.com/office/powerpoint/2010/main" val="57336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007CC-51CE-4BC6-A317-0240F79F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56756"/>
            <a:ext cx="7478486" cy="689100"/>
          </a:xfrm>
          <a:ln w="31750"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algn="l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各模块介绍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ACD87AD-DD28-48D9-99B8-F93908F9D20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81134" y="914396"/>
            <a:ext cx="8421352" cy="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八边形 10">
            <a:extLst>
              <a:ext uri="{FF2B5EF4-FFF2-40B4-BE49-F238E27FC236}">
                <a16:creationId xmlns:a16="http://schemas.microsoft.com/office/drawing/2014/main" id="{08B13555-2842-4BC4-8CE9-3361859FE917}"/>
              </a:ext>
            </a:extLst>
          </p:cNvPr>
          <p:cNvSpPr/>
          <p:nvPr/>
        </p:nvSpPr>
        <p:spPr>
          <a:xfrm>
            <a:off x="359229" y="156757"/>
            <a:ext cx="757639" cy="757639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7</a:t>
            </a:r>
            <a:endParaRPr lang="zh-CN" altLang="en-US" sz="40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5A35CC3-F8B8-482D-B248-3CF4E45F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2" name="TextBox 2">
            <a:extLst>
              <a:ext uri="{FF2B5EF4-FFF2-40B4-BE49-F238E27FC236}">
                <a16:creationId xmlns:a16="http://schemas.microsoft.com/office/drawing/2014/main" id="{1A752BF7-A032-4BBA-B852-760B3FDA35FF}"/>
              </a:ext>
            </a:extLst>
          </p:cNvPr>
          <p:cNvSpPr txBox="1"/>
          <p:nvPr/>
        </p:nvSpPr>
        <p:spPr>
          <a:xfrm>
            <a:off x="446313" y="1724390"/>
            <a:ext cx="3229721" cy="2454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个性化推荐模块用于生成个性化推荐结果。可以通过分析用户的历史数据，计算出用户可能感兴趣的旅游景点项目，并将它们推送给用户。</a:t>
            </a:r>
          </a:p>
        </p:txBody>
      </p:sp>
      <p:sp>
        <p:nvSpPr>
          <p:cNvPr id="34" name="TextBox 4">
            <a:extLst>
              <a:ext uri="{FF2B5EF4-FFF2-40B4-BE49-F238E27FC236}">
                <a16:creationId xmlns:a16="http://schemas.microsoft.com/office/drawing/2014/main" id="{32094172-9E38-4020-B46B-F3FA809085F2}"/>
              </a:ext>
            </a:extLst>
          </p:cNvPr>
          <p:cNvSpPr txBox="1"/>
          <p:nvPr/>
        </p:nvSpPr>
        <p:spPr>
          <a:xfrm>
            <a:off x="4843843" y="2177071"/>
            <a:ext cx="1146468" cy="2846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5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个性化推荐</a:t>
            </a:r>
          </a:p>
        </p:txBody>
      </p:sp>
      <p:sp>
        <p:nvSpPr>
          <p:cNvPr id="35" name="TextBox 5">
            <a:extLst>
              <a:ext uri="{FF2B5EF4-FFF2-40B4-BE49-F238E27FC236}">
                <a16:creationId xmlns:a16="http://schemas.microsoft.com/office/drawing/2014/main" id="{A426A909-919E-42A5-8B7F-E1701FF8947F}"/>
              </a:ext>
            </a:extLst>
          </p:cNvPr>
          <p:cNvSpPr txBox="1"/>
          <p:nvPr/>
        </p:nvSpPr>
        <p:spPr>
          <a:xfrm>
            <a:off x="2564571" y="4450946"/>
            <a:ext cx="954107" cy="2846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5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用户反馈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8F9AC27-B7FE-457B-AF50-F4C6CF32EECC}"/>
              </a:ext>
            </a:extLst>
          </p:cNvPr>
          <p:cNvGrpSpPr/>
          <p:nvPr/>
        </p:nvGrpSpPr>
        <p:grpSpPr>
          <a:xfrm>
            <a:off x="3879072" y="4116316"/>
            <a:ext cx="874116" cy="874116"/>
            <a:chOff x="3265229" y="2351922"/>
            <a:chExt cx="874116" cy="874116"/>
          </a:xfrm>
          <a:solidFill>
            <a:schemeClr val="accent2"/>
          </a:solidFill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B4ED853-5141-48E4-AFEE-A4777217031A}"/>
                </a:ext>
              </a:extLst>
            </p:cNvPr>
            <p:cNvSpPr/>
            <p:nvPr/>
          </p:nvSpPr>
          <p:spPr>
            <a:xfrm>
              <a:off x="3265229" y="2351922"/>
              <a:ext cx="874116" cy="8741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12">
              <a:extLst>
                <a:ext uri="{FF2B5EF4-FFF2-40B4-BE49-F238E27FC236}">
                  <a16:creationId xmlns:a16="http://schemas.microsoft.com/office/drawing/2014/main" id="{D17CF772-1F77-4E55-8ED0-05379E55DE3C}"/>
                </a:ext>
              </a:extLst>
            </p:cNvPr>
            <p:cNvSpPr txBox="1"/>
            <p:nvPr/>
          </p:nvSpPr>
          <p:spPr>
            <a:xfrm>
              <a:off x="3424802" y="2571135"/>
              <a:ext cx="48603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05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51A942A-4AA4-4B63-8825-AB66AEC69799}"/>
              </a:ext>
            </a:extLst>
          </p:cNvPr>
          <p:cNvGrpSpPr/>
          <p:nvPr/>
        </p:nvGrpSpPr>
        <p:grpSpPr>
          <a:xfrm>
            <a:off x="3879072" y="1813068"/>
            <a:ext cx="874116" cy="874116"/>
            <a:chOff x="1298743" y="3354855"/>
            <a:chExt cx="874116" cy="874116"/>
          </a:xfrm>
          <a:solidFill>
            <a:schemeClr val="accent2"/>
          </a:solidFill>
          <a:effectLst/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5C03C531-AFB6-44A3-82B4-81505C8E18DA}"/>
                </a:ext>
              </a:extLst>
            </p:cNvPr>
            <p:cNvSpPr/>
            <p:nvPr/>
          </p:nvSpPr>
          <p:spPr>
            <a:xfrm>
              <a:off x="1298743" y="3354855"/>
              <a:ext cx="874116" cy="8741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15">
              <a:extLst>
                <a:ext uri="{FF2B5EF4-FFF2-40B4-BE49-F238E27FC236}">
                  <a16:creationId xmlns:a16="http://schemas.microsoft.com/office/drawing/2014/main" id="{C2139E49-4628-4856-88AA-CC378058E513}"/>
                </a:ext>
              </a:extLst>
            </p:cNvPr>
            <p:cNvSpPr txBox="1"/>
            <p:nvPr/>
          </p:nvSpPr>
          <p:spPr>
            <a:xfrm>
              <a:off x="1483792" y="3591858"/>
              <a:ext cx="48603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7" name="TextBox 17">
            <a:extLst>
              <a:ext uri="{FF2B5EF4-FFF2-40B4-BE49-F238E27FC236}">
                <a16:creationId xmlns:a16="http://schemas.microsoft.com/office/drawing/2014/main" id="{32661B71-E98A-41FC-9C9D-5CAEF7561265}"/>
              </a:ext>
            </a:extLst>
          </p:cNvPr>
          <p:cNvSpPr txBox="1"/>
          <p:nvPr/>
        </p:nvSpPr>
        <p:spPr>
          <a:xfrm>
            <a:off x="5113582" y="4136865"/>
            <a:ext cx="36820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用户反馈模块用于用户对以游玩的项目进行反馈，可以帮助系统进一步提高推荐结果的精度。</a:t>
            </a:r>
          </a:p>
        </p:txBody>
      </p:sp>
    </p:spTree>
    <p:extLst>
      <p:ext uri="{BB962C8B-B14F-4D97-AF65-F5344CB8AC3E}">
        <p14:creationId xmlns:p14="http://schemas.microsoft.com/office/powerpoint/2010/main" val="139876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007CC-51CE-4BC6-A317-0240F79F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56756"/>
            <a:ext cx="7478486" cy="689100"/>
          </a:xfrm>
          <a:ln w="31750"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algn="l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各模块介绍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ACD87AD-DD28-48D9-99B8-F93908F9D20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81134" y="914396"/>
            <a:ext cx="8421352" cy="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八边形 10">
            <a:extLst>
              <a:ext uri="{FF2B5EF4-FFF2-40B4-BE49-F238E27FC236}">
                <a16:creationId xmlns:a16="http://schemas.microsoft.com/office/drawing/2014/main" id="{08B13555-2842-4BC4-8CE9-3361859FE917}"/>
              </a:ext>
            </a:extLst>
          </p:cNvPr>
          <p:cNvSpPr/>
          <p:nvPr/>
        </p:nvSpPr>
        <p:spPr>
          <a:xfrm>
            <a:off x="359229" y="156757"/>
            <a:ext cx="757639" cy="757639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7</a:t>
            </a:r>
            <a:endParaRPr lang="zh-CN" altLang="en-US" sz="40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5A35CC3-F8B8-482D-B248-3CF4E45F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2" name="TextBox 2">
            <a:extLst>
              <a:ext uri="{FF2B5EF4-FFF2-40B4-BE49-F238E27FC236}">
                <a16:creationId xmlns:a16="http://schemas.microsoft.com/office/drawing/2014/main" id="{1A752BF7-A032-4BBA-B852-760B3FDA35FF}"/>
              </a:ext>
            </a:extLst>
          </p:cNvPr>
          <p:cNvSpPr txBox="1"/>
          <p:nvPr/>
        </p:nvSpPr>
        <p:spPr>
          <a:xfrm>
            <a:off x="446313" y="1724390"/>
            <a:ext cx="3229721" cy="16537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用户管理模块用于用户管理自己的信息。如登录密码等。</a:t>
            </a:r>
          </a:p>
          <a:p>
            <a:pPr>
              <a:lnSpc>
                <a:spcPct val="130000"/>
              </a:lnSpc>
              <a:defRPr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4">
            <a:extLst>
              <a:ext uri="{FF2B5EF4-FFF2-40B4-BE49-F238E27FC236}">
                <a16:creationId xmlns:a16="http://schemas.microsoft.com/office/drawing/2014/main" id="{32094172-9E38-4020-B46B-F3FA809085F2}"/>
              </a:ext>
            </a:extLst>
          </p:cNvPr>
          <p:cNvSpPr txBox="1"/>
          <p:nvPr/>
        </p:nvSpPr>
        <p:spPr>
          <a:xfrm>
            <a:off x="4843843" y="2177071"/>
            <a:ext cx="954107" cy="2846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5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  <p:sp>
        <p:nvSpPr>
          <p:cNvPr id="35" name="TextBox 5">
            <a:extLst>
              <a:ext uri="{FF2B5EF4-FFF2-40B4-BE49-F238E27FC236}">
                <a16:creationId xmlns:a16="http://schemas.microsoft.com/office/drawing/2014/main" id="{A426A909-919E-42A5-8B7F-E1701FF8947F}"/>
              </a:ext>
            </a:extLst>
          </p:cNvPr>
          <p:cNvSpPr txBox="1"/>
          <p:nvPr/>
        </p:nvSpPr>
        <p:spPr>
          <a:xfrm>
            <a:off x="2564571" y="4450946"/>
            <a:ext cx="1338828" cy="2846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5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旅游项目管理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8F9AC27-B7FE-457B-AF50-F4C6CF32EECC}"/>
              </a:ext>
            </a:extLst>
          </p:cNvPr>
          <p:cNvGrpSpPr/>
          <p:nvPr/>
        </p:nvGrpSpPr>
        <p:grpSpPr>
          <a:xfrm>
            <a:off x="3879072" y="4116316"/>
            <a:ext cx="874116" cy="874116"/>
            <a:chOff x="3265229" y="2351922"/>
            <a:chExt cx="874116" cy="874116"/>
          </a:xfrm>
          <a:solidFill>
            <a:schemeClr val="accent2"/>
          </a:solidFill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B4ED853-5141-48E4-AFEE-A4777217031A}"/>
                </a:ext>
              </a:extLst>
            </p:cNvPr>
            <p:cNvSpPr/>
            <p:nvPr/>
          </p:nvSpPr>
          <p:spPr>
            <a:xfrm>
              <a:off x="3265229" y="2351922"/>
              <a:ext cx="874116" cy="8741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12">
              <a:extLst>
                <a:ext uri="{FF2B5EF4-FFF2-40B4-BE49-F238E27FC236}">
                  <a16:creationId xmlns:a16="http://schemas.microsoft.com/office/drawing/2014/main" id="{D17CF772-1F77-4E55-8ED0-05379E55DE3C}"/>
                </a:ext>
              </a:extLst>
            </p:cNvPr>
            <p:cNvSpPr txBox="1"/>
            <p:nvPr/>
          </p:nvSpPr>
          <p:spPr>
            <a:xfrm>
              <a:off x="3424802" y="2571135"/>
              <a:ext cx="48603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07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51A942A-4AA4-4B63-8825-AB66AEC69799}"/>
              </a:ext>
            </a:extLst>
          </p:cNvPr>
          <p:cNvGrpSpPr/>
          <p:nvPr/>
        </p:nvGrpSpPr>
        <p:grpSpPr>
          <a:xfrm>
            <a:off x="3879072" y="1813068"/>
            <a:ext cx="874116" cy="874116"/>
            <a:chOff x="1298743" y="3354855"/>
            <a:chExt cx="874116" cy="874116"/>
          </a:xfrm>
          <a:solidFill>
            <a:schemeClr val="accent2"/>
          </a:solidFill>
          <a:effectLst/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5C03C531-AFB6-44A3-82B4-81505C8E18DA}"/>
                </a:ext>
              </a:extLst>
            </p:cNvPr>
            <p:cNvSpPr/>
            <p:nvPr/>
          </p:nvSpPr>
          <p:spPr>
            <a:xfrm>
              <a:off x="1298743" y="3354855"/>
              <a:ext cx="874116" cy="8741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15">
              <a:extLst>
                <a:ext uri="{FF2B5EF4-FFF2-40B4-BE49-F238E27FC236}">
                  <a16:creationId xmlns:a16="http://schemas.microsoft.com/office/drawing/2014/main" id="{C2139E49-4628-4856-88AA-CC378058E513}"/>
                </a:ext>
              </a:extLst>
            </p:cNvPr>
            <p:cNvSpPr txBox="1"/>
            <p:nvPr/>
          </p:nvSpPr>
          <p:spPr>
            <a:xfrm>
              <a:off x="1483792" y="3591858"/>
              <a:ext cx="48603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06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7" name="TextBox 17">
            <a:extLst>
              <a:ext uri="{FF2B5EF4-FFF2-40B4-BE49-F238E27FC236}">
                <a16:creationId xmlns:a16="http://schemas.microsoft.com/office/drawing/2014/main" id="{32661B71-E98A-41FC-9C9D-5CAEF7561265}"/>
              </a:ext>
            </a:extLst>
          </p:cNvPr>
          <p:cNvSpPr txBox="1"/>
          <p:nvPr/>
        </p:nvSpPr>
        <p:spPr>
          <a:xfrm>
            <a:off x="5113582" y="4136865"/>
            <a:ext cx="3682075" cy="245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旅游项目管理模块用于管理旅游项目，即从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flicker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数据集中聚类出的旅游景点信息。系统管理员可以重新聚类项目，删除某个项目和修改某个项目的信息。</a:t>
            </a:r>
          </a:p>
        </p:txBody>
      </p:sp>
    </p:spTree>
    <p:extLst>
      <p:ext uri="{BB962C8B-B14F-4D97-AF65-F5344CB8AC3E}">
        <p14:creationId xmlns:p14="http://schemas.microsoft.com/office/powerpoint/2010/main" val="426435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007CC-51CE-4BC6-A317-0240F79F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56756"/>
            <a:ext cx="7478486" cy="689100"/>
          </a:xfrm>
          <a:ln w="31750"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algn="l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ACD87AD-DD28-48D9-99B8-F93908F9D20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81134" y="914396"/>
            <a:ext cx="8421352" cy="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八边形 10">
            <a:extLst>
              <a:ext uri="{FF2B5EF4-FFF2-40B4-BE49-F238E27FC236}">
                <a16:creationId xmlns:a16="http://schemas.microsoft.com/office/drawing/2014/main" id="{08B13555-2842-4BC4-8CE9-3361859FE917}"/>
              </a:ext>
            </a:extLst>
          </p:cNvPr>
          <p:cNvSpPr/>
          <p:nvPr/>
        </p:nvSpPr>
        <p:spPr>
          <a:xfrm>
            <a:off x="359229" y="156757"/>
            <a:ext cx="757639" cy="757639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8</a:t>
            </a:r>
            <a:endParaRPr lang="zh-CN" altLang="en-US" sz="40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5A35CC3-F8B8-482D-B248-3CF4E45F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6" name="内容占位符 4">
            <a:extLst>
              <a:ext uri="{FF2B5EF4-FFF2-40B4-BE49-F238E27FC236}">
                <a16:creationId xmlns:a16="http://schemas.microsoft.com/office/drawing/2014/main" id="{044C76CF-85DF-4B55-A639-D736EC653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78" y="384739"/>
            <a:ext cx="5724361" cy="6097167"/>
          </a:xfr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D83175A-F75A-4C70-95F2-13FC2B1BA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846" y="982940"/>
            <a:ext cx="5724640" cy="587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007CC-51CE-4BC6-A317-0240F79F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56756"/>
            <a:ext cx="7478486" cy="689100"/>
          </a:xfrm>
          <a:ln w="31750"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algn="l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推荐系统简介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ACD87AD-DD28-48D9-99B8-F93908F9D20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81134" y="914396"/>
            <a:ext cx="8421352" cy="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八边形 10">
            <a:extLst>
              <a:ext uri="{FF2B5EF4-FFF2-40B4-BE49-F238E27FC236}">
                <a16:creationId xmlns:a16="http://schemas.microsoft.com/office/drawing/2014/main" id="{08B13555-2842-4BC4-8CE9-3361859FE917}"/>
              </a:ext>
            </a:extLst>
          </p:cNvPr>
          <p:cNvSpPr/>
          <p:nvPr/>
        </p:nvSpPr>
        <p:spPr>
          <a:xfrm>
            <a:off x="359229" y="156757"/>
            <a:ext cx="757639" cy="757639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9</a:t>
            </a:r>
            <a:endParaRPr lang="zh-CN" altLang="en-US" sz="40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5A35CC3-F8B8-482D-B248-3CF4E45F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6" name="内容占位符 4">
            <a:extLst>
              <a:ext uri="{FF2B5EF4-FFF2-40B4-BE49-F238E27FC236}">
                <a16:creationId xmlns:a16="http://schemas.microsoft.com/office/drawing/2014/main" id="{044C76CF-85DF-4B55-A639-D736EC653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78" y="384739"/>
            <a:ext cx="5724361" cy="6097167"/>
          </a:xfrm>
        </p:spPr>
      </p:pic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4A5B9016-09E2-4BD4-BC56-917C9E014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47" y="1534755"/>
            <a:ext cx="6476832" cy="461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6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007CC-51CE-4BC6-A317-0240F79F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56756"/>
            <a:ext cx="7478486" cy="689100"/>
          </a:xfrm>
          <a:ln w="31750"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algn="l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推荐算法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ACD87AD-DD28-48D9-99B8-F93908F9D20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81134" y="914396"/>
            <a:ext cx="8421352" cy="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八边形 10">
            <a:extLst>
              <a:ext uri="{FF2B5EF4-FFF2-40B4-BE49-F238E27FC236}">
                <a16:creationId xmlns:a16="http://schemas.microsoft.com/office/drawing/2014/main" id="{08B13555-2842-4BC4-8CE9-3361859FE917}"/>
              </a:ext>
            </a:extLst>
          </p:cNvPr>
          <p:cNvSpPr/>
          <p:nvPr/>
        </p:nvSpPr>
        <p:spPr>
          <a:xfrm>
            <a:off x="359229" y="156757"/>
            <a:ext cx="757639" cy="757639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10</a:t>
            </a:r>
            <a:endParaRPr lang="zh-CN" altLang="en-US" sz="24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5A35CC3-F8B8-482D-B248-3CF4E45F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6" name="内容占位符 4">
            <a:extLst>
              <a:ext uri="{FF2B5EF4-FFF2-40B4-BE49-F238E27FC236}">
                <a16:creationId xmlns:a16="http://schemas.microsoft.com/office/drawing/2014/main" id="{044C76CF-85DF-4B55-A639-D736EC653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78" y="384739"/>
            <a:ext cx="5724361" cy="6097167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2442006-C0E1-4233-AAA7-61A6E9479AA0}"/>
              </a:ext>
            </a:extLst>
          </p:cNvPr>
          <p:cNvSpPr txBox="1"/>
          <p:nvPr/>
        </p:nvSpPr>
        <p:spPr>
          <a:xfrm>
            <a:off x="1447800" y="4227191"/>
            <a:ext cx="75546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20000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协同过滤算法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12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基于内存的协同过滤：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User-Based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Item-Based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12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基于模型的协同过滤；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12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相较于基于用户的协同过滤算法，基于项目的协同过滤算法更加适合，这是行为相较于用户，旅游景点之间的相似度会更加稳定，实时性也更低。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F55636C-C1AF-4A95-8872-C42654D6D266}"/>
              </a:ext>
            </a:extLst>
          </p:cNvPr>
          <p:cNvGrpSpPr/>
          <p:nvPr/>
        </p:nvGrpSpPr>
        <p:grpSpPr>
          <a:xfrm>
            <a:off x="359229" y="1575617"/>
            <a:ext cx="874116" cy="874116"/>
            <a:chOff x="5125542" y="1399140"/>
            <a:chExt cx="874116" cy="874116"/>
          </a:xfrm>
          <a:solidFill>
            <a:schemeClr val="accent2"/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0A1E02E-55DE-4C8D-A2B8-6B596CF16556}"/>
                </a:ext>
              </a:extLst>
            </p:cNvPr>
            <p:cNvSpPr/>
            <p:nvPr/>
          </p:nvSpPr>
          <p:spPr>
            <a:xfrm>
              <a:off x="5125542" y="1399140"/>
              <a:ext cx="874116" cy="8741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1CD03501-C0BE-40E6-BD35-7615DAFB67A7}"/>
                </a:ext>
              </a:extLst>
            </p:cNvPr>
            <p:cNvSpPr txBox="1"/>
            <p:nvPr/>
          </p:nvSpPr>
          <p:spPr>
            <a:xfrm>
              <a:off x="5314943" y="1628156"/>
              <a:ext cx="48603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E0D5B17-8EC0-40B3-9A5B-DC5536D4978E}"/>
              </a:ext>
            </a:extLst>
          </p:cNvPr>
          <p:cNvGrpSpPr/>
          <p:nvPr/>
        </p:nvGrpSpPr>
        <p:grpSpPr>
          <a:xfrm>
            <a:off x="362602" y="2895264"/>
            <a:ext cx="874116" cy="874116"/>
            <a:chOff x="5125542" y="1399140"/>
            <a:chExt cx="874116" cy="874116"/>
          </a:xfrm>
          <a:solidFill>
            <a:schemeClr val="accent2"/>
          </a:solidFill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6DA4554-5488-4BE7-A9A5-39ADF4F121CB}"/>
                </a:ext>
              </a:extLst>
            </p:cNvPr>
            <p:cNvSpPr/>
            <p:nvPr/>
          </p:nvSpPr>
          <p:spPr>
            <a:xfrm>
              <a:off x="5125542" y="1399140"/>
              <a:ext cx="874116" cy="8741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B5F593D0-2452-4855-9F19-3C44D06F21F7}"/>
                </a:ext>
              </a:extLst>
            </p:cNvPr>
            <p:cNvSpPr txBox="1"/>
            <p:nvPr/>
          </p:nvSpPr>
          <p:spPr>
            <a:xfrm>
              <a:off x="5314943" y="1628156"/>
              <a:ext cx="48603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9E0BF2D-5F55-4735-9955-A5AF7A701D33}"/>
              </a:ext>
            </a:extLst>
          </p:cNvPr>
          <p:cNvGrpSpPr/>
          <p:nvPr/>
        </p:nvGrpSpPr>
        <p:grpSpPr>
          <a:xfrm>
            <a:off x="354587" y="4408267"/>
            <a:ext cx="874116" cy="874116"/>
            <a:chOff x="5125542" y="1399140"/>
            <a:chExt cx="874116" cy="874116"/>
          </a:xfrm>
          <a:solidFill>
            <a:schemeClr val="accent2"/>
          </a:solidFill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D26D203-BC7F-4303-852C-0FF577C0632B}"/>
                </a:ext>
              </a:extLst>
            </p:cNvPr>
            <p:cNvSpPr/>
            <p:nvPr/>
          </p:nvSpPr>
          <p:spPr>
            <a:xfrm>
              <a:off x="5125542" y="1399140"/>
              <a:ext cx="874116" cy="8741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399C4B12-96AB-4178-ABD8-1F696AAF09A2}"/>
                </a:ext>
              </a:extLst>
            </p:cNvPr>
            <p:cNvSpPr txBox="1"/>
            <p:nvPr/>
          </p:nvSpPr>
          <p:spPr>
            <a:xfrm>
              <a:off x="5314943" y="1628156"/>
              <a:ext cx="502061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73C65D1F-88A0-4D4B-806E-B549D80EA810}"/>
              </a:ext>
            </a:extLst>
          </p:cNvPr>
          <p:cNvSpPr txBox="1"/>
          <p:nvPr/>
        </p:nvSpPr>
        <p:spPr>
          <a:xfrm>
            <a:off x="1694277" y="3182758"/>
            <a:ext cx="403190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70C0"/>
              </a:buClr>
              <a:buSzPct val="120000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基于内容的推荐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F5AA71B-DBE2-4382-AEAC-D17B452B559B}"/>
              </a:ext>
            </a:extLst>
          </p:cNvPr>
          <p:cNvSpPr txBox="1"/>
          <p:nvPr/>
        </p:nvSpPr>
        <p:spPr>
          <a:xfrm>
            <a:off x="1694277" y="1833872"/>
            <a:ext cx="403190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70C0"/>
              </a:buClr>
              <a:buSzPct val="120000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社会化推荐</a:t>
            </a:r>
          </a:p>
        </p:txBody>
      </p:sp>
    </p:spTree>
    <p:extLst>
      <p:ext uri="{BB962C8B-B14F-4D97-AF65-F5344CB8AC3E}">
        <p14:creationId xmlns:p14="http://schemas.microsoft.com/office/powerpoint/2010/main" val="189283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007CC-51CE-4BC6-A317-0240F79F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56756"/>
            <a:ext cx="7478486" cy="689100"/>
          </a:xfrm>
          <a:ln w="31750"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algn="l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景点聚类算法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ACD87AD-DD28-48D9-99B8-F93908F9D20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81134" y="914396"/>
            <a:ext cx="8421352" cy="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八边形 10">
            <a:extLst>
              <a:ext uri="{FF2B5EF4-FFF2-40B4-BE49-F238E27FC236}">
                <a16:creationId xmlns:a16="http://schemas.microsoft.com/office/drawing/2014/main" id="{08B13555-2842-4BC4-8CE9-3361859FE917}"/>
              </a:ext>
            </a:extLst>
          </p:cNvPr>
          <p:cNvSpPr/>
          <p:nvPr/>
        </p:nvSpPr>
        <p:spPr>
          <a:xfrm>
            <a:off x="359229" y="156757"/>
            <a:ext cx="757639" cy="757639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11</a:t>
            </a:r>
            <a:endParaRPr lang="zh-CN" altLang="en-US" sz="24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5A35CC3-F8B8-482D-B248-3CF4E45F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6" name="内容占位符 4">
            <a:extLst>
              <a:ext uri="{FF2B5EF4-FFF2-40B4-BE49-F238E27FC236}">
                <a16:creationId xmlns:a16="http://schemas.microsoft.com/office/drawing/2014/main" id="{044C76CF-85DF-4B55-A639-D736EC653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78" y="384739"/>
            <a:ext cx="5724361" cy="6097167"/>
          </a:xfrm>
        </p:spPr>
      </p:pic>
      <p:sp>
        <p:nvSpPr>
          <p:cNvPr id="24" name="圆角矩形 2">
            <a:extLst>
              <a:ext uri="{FF2B5EF4-FFF2-40B4-BE49-F238E27FC236}">
                <a16:creationId xmlns:a16="http://schemas.microsoft.com/office/drawing/2014/main" id="{34A52DF0-C210-461A-955A-4C95FC1ACCCB}"/>
              </a:ext>
            </a:extLst>
          </p:cNvPr>
          <p:cNvSpPr/>
          <p:nvPr/>
        </p:nvSpPr>
        <p:spPr>
          <a:xfrm>
            <a:off x="1252623" y="2827302"/>
            <a:ext cx="2448272" cy="2375693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2E8A13C-1502-43CE-A916-26DECC847A25}"/>
              </a:ext>
            </a:extLst>
          </p:cNvPr>
          <p:cNvGrpSpPr/>
          <p:nvPr/>
        </p:nvGrpSpPr>
        <p:grpSpPr>
          <a:xfrm>
            <a:off x="1732389" y="1695420"/>
            <a:ext cx="1447442" cy="1447442"/>
            <a:chOff x="304800" y="673100"/>
            <a:chExt cx="4000500" cy="4000500"/>
          </a:xfrm>
          <a:solidFill>
            <a:schemeClr val="accent2"/>
          </a:solidFill>
          <a:effectLst/>
        </p:grpSpPr>
        <p:sp>
          <p:nvSpPr>
            <p:cNvPr id="26" name="同心圆 4">
              <a:extLst>
                <a:ext uri="{FF2B5EF4-FFF2-40B4-BE49-F238E27FC236}">
                  <a16:creationId xmlns:a16="http://schemas.microsoft.com/office/drawing/2014/main" id="{00F60994-6D86-463D-A63B-A1BCE3B864EF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A1B959D8-2BB2-4973-8576-AF3737513EF7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椭圆 27">
            <a:extLst>
              <a:ext uri="{FF2B5EF4-FFF2-40B4-BE49-F238E27FC236}">
                <a16:creationId xmlns:a16="http://schemas.microsoft.com/office/drawing/2014/main" id="{A3C1B122-6621-4740-91C8-E4E6C6D3B0BF}"/>
              </a:ext>
            </a:extLst>
          </p:cNvPr>
          <p:cNvSpPr/>
          <p:nvPr/>
        </p:nvSpPr>
        <p:spPr>
          <a:xfrm>
            <a:off x="2836476" y="2640647"/>
            <a:ext cx="373310" cy="37331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E8EAD7D-1211-4AD4-BAF8-ABBE41F0E97C}"/>
              </a:ext>
            </a:extLst>
          </p:cNvPr>
          <p:cNvSpPr/>
          <p:nvPr/>
        </p:nvSpPr>
        <p:spPr>
          <a:xfrm>
            <a:off x="1915135" y="2265834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K-means</a:t>
            </a:r>
          </a:p>
        </p:txBody>
      </p:sp>
      <p:sp>
        <p:nvSpPr>
          <p:cNvPr id="31" name="圆角矩形 9">
            <a:extLst>
              <a:ext uri="{FF2B5EF4-FFF2-40B4-BE49-F238E27FC236}">
                <a16:creationId xmlns:a16="http://schemas.microsoft.com/office/drawing/2014/main" id="{B5F83ECE-51CA-44DE-89FD-F8D74B9B7616}"/>
              </a:ext>
            </a:extLst>
          </p:cNvPr>
          <p:cNvSpPr/>
          <p:nvPr/>
        </p:nvSpPr>
        <p:spPr>
          <a:xfrm>
            <a:off x="5436763" y="2827300"/>
            <a:ext cx="2448272" cy="2375693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08F910A-CA1A-4D90-9808-A2F7465C1EC5}"/>
              </a:ext>
            </a:extLst>
          </p:cNvPr>
          <p:cNvGrpSpPr/>
          <p:nvPr/>
        </p:nvGrpSpPr>
        <p:grpSpPr>
          <a:xfrm>
            <a:off x="5937178" y="1695420"/>
            <a:ext cx="1447442" cy="1447442"/>
            <a:chOff x="304800" y="673100"/>
            <a:chExt cx="4000500" cy="4000500"/>
          </a:xfrm>
          <a:solidFill>
            <a:schemeClr val="accent2"/>
          </a:solidFill>
          <a:effectLst/>
        </p:grpSpPr>
        <p:sp>
          <p:nvSpPr>
            <p:cNvPr id="36" name="同心圆 14">
              <a:extLst>
                <a:ext uri="{FF2B5EF4-FFF2-40B4-BE49-F238E27FC236}">
                  <a16:creationId xmlns:a16="http://schemas.microsoft.com/office/drawing/2014/main" id="{B45D86D2-BA2E-4EF1-93E4-BC73ABDDF082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C4ECAD4-60AD-46A0-9BF9-E8607D570C9C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B0443381-141D-4C05-AB32-7C64B92DFE04}"/>
              </a:ext>
            </a:extLst>
          </p:cNvPr>
          <p:cNvSpPr/>
          <p:nvPr/>
        </p:nvSpPr>
        <p:spPr>
          <a:xfrm>
            <a:off x="7096588" y="2640647"/>
            <a:ext cx="373310" cy="37331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421D78E-2713-4937-9DE0-EE3725E013F8}"/>
              </a:ext>
            </a:extLst>
          </p:cNvPr>
          <p:cNvSpPr/>
          <p:nvPr/>
        </p:nvSpPr>
        <p:spPr>
          <a:xfrm>
            <a:off x="6106901" y="2265834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DBSCAN</a:t>
            </a:r>
          </a:p>
        </p:txBody>
      </p:sp>
      <p:sp>
        <p:nvSpPr>
          <p:cNvPr id="42" name="TextBox 20">
            <a:extLst>
              <a:ext uri="{FF2B5EF4-FFF2-40B4-BE49-F238E27FC236}">
                <a16:creationId xmlns:a16="http://schemas.microsoft.com/office/drawing/2014/main" id="{0589CA8E-AD18-4F96-979C-4DB958AB922F}"/>
              </a:ext>
            </a:extLst>
          </p:cNvPr>
          <p:cNvSpPr txBox="1"/>
          <p:nvPr/>
        </p:nvSpPr>
        <p:spPr>
          <a:xfrm>
            <a:off x="1516772" y="3372783"/>
            <a:ext cx="1944216" cy="13730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典型的基于距离的聚类算法，采用距离作为相似性的评价指标，即认为两个对象的距离越近，其相似度就越大。</a:t>
            </a:r>
          </a:p>
        </p:txBody>
      </p:sp>
      <p:sp>
        <p:nvSpPr>
          <p:cNvPr id="44" name="TextBox 22">
            <a:extLst>
              <a:ext uri="{FF2B5EF4-FFF2-40B4-BE49-F238E27FC236}">
                <a16:creationId xmlns:a16="http://schemas.microsoft.com/office/drawing/2014/main" id="{20803C32-FF1E-4688-A80A-CC18CD7F13D8}"/>
              </a:ext>
            </a:extLst>
          </p:cNvPr>
          <p:cNvSpPr txBox="1"/>
          <p:nvPr/>
        </p:nvSpPr>
        <p:spPr>
          <a:xfrm>
            <a:off x="5688791" y="3370845"/>
            <a:ext cx="1944216" cy="1092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能够把具有足够高密度的区域划分为簇，并可在噪声的空间数据库中发现任意形状的聚类</a:t>
            </a:r>
          </a:p>
        </p:txBody>
      </p:sp>
    </p:spTree>
    <p:extLst>
      <p:ext uri="{BB962C8B-B14F-4D97-AF65-F5344CB8AC3E}">
        <p14:creationId xmlns:p14="http://schemas.microsoft.com/office/powerpoint/2010/main" val="212941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007CC-51CE-4BC6-A317-0240F79F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56756"/>
            <a:ext cx="7478486" cy="689100"/>
          </a:xfrm>
          <a:ln w="31750"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algn="l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ACD87AD-DD28-48D9-99B8-F93908F9D20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81134" y="914396"/>
            <a:ext cx="8421352" cy="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八边形 10">
            <a:extLst>
              <a:ext uri="{FF2B5EF4-FFF2-40B4-BE49-F238E27FC236}">
                <a16:creationId xmlns:a16="http://schemas.microsoft.com/office/drawing/2014/main" id="{08B13555-2842-4BC4-8CE9-3361859FE917}"/>
              </a:ext>
            </a:extLst>
          </p:cNvPr>
          <p:cNvSpPr/>
          <p:nvPr/>
        </p:nvSpPr>
        <p:spPr>
          <a:xfrm>
            <a:off x="359229" y="156757"/>
            <a:ext cx="757639" cy="757639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12</a:t>
            </a:r>
            <a:endParaRPr lang="zh-CN" altLang="en-US" sz="24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5A35CC3-F8B8-482D-B248-3CF4E45F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圆角矩形 2">
            <a:extLst>
              <a:ext uri="{FF2B5EF4-FFF2-40B4-BE49-F238E27FC236}">
                <a16:creationId xmlns:a16="http://schemas.microsoft.com/office/drawing/2014/main" id="{323A13B4-CC7F-4653-8C20-CCBA2B50636E}"/>
              </a:ext>
            </a:extLst>
          </p:cNvPr>
          <p:cNvSpPr/>
          <p:nvPr/>
        </p:nvSpPr>
        <p:spPr>
          <a:xfrm>
            <a:off x="1027896" y="2827302"/>
            <a:ext cx="3269142" cy="3205054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96D12AD-BB0E-44E4-8319-CAF904417BC0}"/>
              </a:ext>
            </a:extLst>
          </p:cNvPr>
          <p:cNvGrpSpPr/>
          <p:nvPr/>
        </p:nvGrpSpPr>
        <p:grpSpPr>
          <a:xfrm>
            <a:off x="2012020" y="1695420"/>
            <a:ext cx="1447442" cy="1447442"/>
            <a:chOff x="304800" y="673100"/>
            <a:chExt cx="4000500" cy="4000500"/>
          </a:xfrm>
          <a:solidFill>
            <a:schemeClr val="accent2"/>
          </a:solidFill>
          <a:effectLst/>
        </p:grpSpPr>
        <p:sp>
          <p:nvSpPr>
            <p:cNvPr id="24" name="同心圆 4">
              <a:extLst>
                <a:ext uri="{FF2B5EF4-FFF2-40B4-BE49-F238E27FC236}">
                  <a16:creationId xmlns:a16="http://schemas.microsoft.com/office/drawing/2014/main" id="{38A44306-6C18-4C79-9100-4F17C948822F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A0ED92E-BB03-4154-A59D-61383F6ACCF4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椭圆 25">
            <a:extLst>
              <a:ext uri="{FF2B5EF4-FFF2-40B4-BE49-F238E27FC236}">
                <a16:creationId xmlns:a16="http://schemas.microsoft.com/office/drawing/2014/main" id="{FB6B8E1C-963D-42F2-8B06-7A256A8FFF57}"/>
              </a:ext>
            </a:extLst>
          </p:cNvPr>
          <p:cNvSpPr/>
          <p:nvPr/>
        </p:nvSpPr>
        <p:spPr>
          <a:xfrm>
            <a:off x="3116107" y="2640647"/>
            <a:ext cx="373310" cy="37331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80553C8-3FC1-455A-9CA8-599643724673}"/>
              </a:ext>
            </a:extLst>
          </p:cNvPr>
          <p:cNvSpPr/>
          <p:nvPr/>
        </p:nvSpPr>
        <p:spPr>
          <a:xfrm>
            <a:off x="2194766" y="22658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算法建模</a:t>
            </a:r>
          </a:p>
        </p:txBody>
      </p:sp>
      <p:sp>
        <p:nvSpPr>
          <p:cNvPr id="28" name="圆角矩形 9">
            <a:extLst>
              <a:ext uri="{FF2B5EF4-FFF2-40B4-BE49-F238E27FC236}">
                <a16:creationId xmlns:a16="http://schemas.microsoft.com/office/drawing/2014/main" id="{B7AAF9FB-48ED-46D5-A0A4-3A5C0C41F532}"/>
              </a:ext>
            </a:extLst>
          </p:cNvPr>
          <p:cNvSpPr/>
          <p:nvPr/>
        </p:nvSpPr>
        <p:spPr>
          <a:xfrm>
            <a:off x="4685736" y="2827302"/>
            <a:ext cx="3262799" cy="3205108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AB7E65-E6C3-4B6B-9BD3-19DB67E35C6D}"/>
              </a:ext>
            </a:extLst>
          </p:cNvPr>
          <p:cNvGrpSpPr/>
          <p:nvPr/>
        </p:nvGrpSpPr>
        <p:grpSpPr>
          <a:xfrm>
            <a:off x="5593001" y="1663831"/>
            <a:ext cx="1447442" cy="1447442"/>
            <a:chOff x="304800" y="673100"/>
            <a:chExt cx="4000500" cy="4000500"/>
          </a:xfrm>
          <a:solidFill>
            <a:schemeClr val="accent2"/>
          </a:solidFill>
          <a:effectLst/>
        </p:grpSpPr>
        <p:sp>
          <p:nvSpPr>
            <p:cNvPr id="30" name="同心圆 14">
              <a:extLst>
                <a:ext uri="{FF2B5EF4-FFF2-40B4-BE49-F238E27FC236}">
                  <a16:creationId xmlns:a16="http://schemas.microsoft.com/office/drawing/2014/main" id="{F2E02FD7-C620-4BEE-ACD5-8370A2F00F12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AEE542AF-476A-459E-89E5-D2920C52999A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椭圆 31">
            <a:extLst>
              <a:ext uri="{FF2B5EF4-FFF2-40B4-BE49-F238E27FC236}">
                <a16:creationId xmlns:a16="http://schemas.microsoft.com/office/drawing/2014/main" id="{E0C84876-0668-41EA-AF20-7EDB8583C3AC}"/>
              </a:ext>
            </a:extLst>
          </p:cNvPr>
          <p:cNvSpPr/>
          <p:nvPr/>
        </p:nvSpPr>
        <p:spPr>
          <a:xfrm>
            <a:off x="6777392" y="2664793"/>
            <a:ext cx="373310" cy="37331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52D41BB-3260-4A84-827A-14F6D0458E21}"/>
              </a:ext>
            </a:extLst>
          </p:cNvPr>
          <p:cNvSpPr/>
          <p:nvPr/>
        </p:nvSpPr>
        <p:spPr>
          <a:xfrm>
            <a:off x="5787705" y="2289980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</a:p>
        </p:txBody>
      </p:sp>
      <p:sp>
        <p:nvSpPr>
          <p:cNvPr id="34" name="TextBox 20">
            <a:extLst>
              <a:ext uri="{FF2B5EF4-FFF2-40B4-BE49-F238E27FC236}">
                <a16:creationId xmlns:a16="http://schemas.microsoft.com/office/drawing/2014/main" id="{85793C4D-64E4-4FBB-900A-4ED5596C7CC9}"/>
              </a:ext>
            </a:extLst>
          </p:cNvPr>
          <p:cNvSpPr txBox="1"/>
          <p:nvPr/>
        </p:nvSpPr>
        <p:spPr>
          <a:xfrm>
            <a:off x="1292045" y="3372783"/>
            <a:ext cx="2853436" cy="5328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语言及其第三方库，如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panda,numpy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</a:t>
            </a:r>
          </a:p>
        </p:txBody>
      </p:sp>
      <p:sp>
        <p:nvSpPr>
          <p:cNvPr id="35" name="TextBox 22">
            <a:extLst>
              <a:ext uri="{FF2B5EF4-FFF2-40B4-BE49-F238E27FC236}">
                <a16:creationId xmlns:a16="http://schemas.microsoft.com/office/drawing/2014/main" id="{A889C7CB-DBEE-4BC1-A5F6-F45484982197}"/>
              </a:ext>
            </a:extLst>
          </p:cNvPr>
          <p:cNvSpPr txBox="1"/>
          <p:nvPr/>
        </p:nvSpPr>
        <p:spPr>
          <a:xfrm>
            <a:off x="4936938" y="3370847"/>
            <a:ext cx="2759569" cy="1400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前端页面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构建后台服务器，处理业务逻辑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316191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007CC-51CE-4BC6-A317-0240F79F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56756"/>
            <a:ext cx="7478486" cy="689100"/>
          </a:xfrm>
          <a:ln w="31750"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algn="l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技术难点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ACD87AD-DD28-48D9-99B8-F93908F9D20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81134" y="914396"/>
            <a:ext cx="8421352" cy="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八边形 10">
            <a:extLst>
              <a:ext uri="{FF2B5EF4-FFF2-40B4-BE49-F238E27FC236}">
                <a16:creationId xmlns:a16="http://schemas.microsoft.com/office/drawing/2014/main" id="{08B13555-2842-4BC4-8CE9-3361859FE917}"/>
              </a:ext>
            </a:extLst>
          </p:cNvPr>
          <p:cNvSpPr/>
          <p:nvPr/>
        </p:nvSpPr>
        <p:spPr>
          <a:xfrm>
            <a:off x="359229" y="156757"/>
            <a:ext cx="757639" cy="757639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13</a:t>
            </a:r>
            <a:endParaRPr lang="zh-CN" altLang="en-US" sz="24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5A35CC3-F8B8-482D-B248-3CF4E45F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6" name="内容占位符 4">
            <a:extLst>
              <a:ext uri="{FF2B5EF4-FFF2-40B4-BE49-F238E27FC236}">
                <a16:creationId xmlns:a16="http://schemas.microsoft.com/office/drawing/2014/main" id="{044C76CF-85DF-4B55-A639-D736EC653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78" y="384739"/>
            <a:ext cx="5724361" cy="6097167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2442006-C0E1-4233-AAA7-61A6E9479AA0}"/>
              </a:ext>
            </a:extLst>
          </p:cNvPr>
          <p:cNvSpPr txBox="1"/>
          <p:nvPr/>
        </p:nvSpPr>
        <p:spPr>
          <a:xfrm>
            <a:off x="1694277" y="4302190"/>
            <a:ext cx="755468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20000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有限的数据量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F55636C-C1AF-4A95-8872-C42654D6D266}"/>
              </a:ext>
            </a:extLst>
          </p:cNvPr>
          <p:cNvGrpSpPr/>
          <p:nvPr/>
        </p:nvGrpSpPr>
        <p:grpSpPr>
          <a:xfrm>
            <a:off x="359229" y="1575617"/>
            <a:ext cx="874116" cy="874116"/>
            <a:chOff x="5125542" y="1399140"/>
            <a:chExt cx="874116" cy="874116"/>
          </a:xfrm>
          <a:solidFill>
            <a:schemeClr val="accent2"/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0A1E02E-55DE-4C8D-A2B8-6B596CF16556}"/>
                </a:ext>
              </a:extLst>
            </p:cNvPr>
            <p:cNvSpPr/>
            <p:nvPr/>
          </p:nvSpPr>
          <p:spPr>
            <a:xfrm>
              <a:off x="5125542" y="1399140"/>
              <a:ext cx="874116" cy="8741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1CD03501-C0BE-40E6-BD35-7615DAFB67A7}"/>
                </a:ext>
              </a:extLst>
            </p:cNvPr>
            <p:cNvSpPr txBox="1"/>
            <p:nvPr/>
          </p:nvSpPr>
          <p:spPr>
            <a:xfrm>
              <a:off x="5314943" y="1628156"/>
              <a:ext cx="48603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E0D5B17-8EC0-40B3-9A5B-DC5536D4978E}"/>
              </a:ext>
            </a:extLst>
          </p:cNvPr>
          <p:cNvGrpSpPr/>
          <p:nvPr/>
        </p:nvGrpSpPr>
        <p:grpSpPr>
          <a:xfrm>
            <a:off x="354587" y="2745700"/>
            <a:ext cx="874116" cy="874116"/>
            <a:chOff x="5125542" y="1399140"/>
            <a:chExt cx="874116" cy="874116"/>
          </a:xfrm>
          <a:solidFill>
            <a:schemeClr val="accent2"/>
          </a:solidFill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6DA4554-5488-4BE7-A9A5-39ADF4F121CB}"/>
                </a:ext>
              </a:extLst>
            </p:cNvPr>
            <p:cNvSpPr/>
            <p:nvPr/>
          </p:nvSpPr>
          <p:spPr>
            <a:xfrm>
              <a:off x="5125542" y="1399140"/>
              <a:ext cx="874116" cy="8741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B5F593D0-2452-4855-9F19-3C44D06F21F7}"/>
                </a:ext>
              </a:extLst>
            </p:cNvPr>
            <p:cNvSpPr txBox="1"/>
            <p:nvPr/>
          </p:nvSpPr>
          <p:spPr>
            <a:xfrm>
              <a:off x="5314943" y="1628156"/>
              <a:ext cx="48603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9E0BF2D-5F55-4735-9955-A5AF7A701D33}"/>
              </a:ext>
            </a:extLst>
          </p:cNvPr>
          <p:cNvGrpSpPr/>
          <p:nvPr/>
        </p:nvGrpSpPr>
        <p:grpSpPr>
          <a:xfrm>
            <a:off x="354587" y="3971210"/>
            <a:ext cx="874116" cy="874116"/>
            <a:chOff x="5125542" y="1399140"/>
            <a:chExt cx="874116" cy="874116"/>
          </a:xfrm>
          <a:solidFill>
            <a:schemeClr val="accent2"/>
          </a:solidFill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D26D203-BC7F-4303-852C-0FF577C0632B}"/>
                </a:ext>
              </a:extLst>
            </p:cNvPr>
            <p:cNvSpPr/>
            <p:nvPr/>
          </p:nvSpPr>
          <p:spPr>
            <a:xfrm>
              <a:off x="5125542" y="1399140"/>
              <a:ext cx="874116" cy="8741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399C4B12-96AB-4178-ABD8-1F696AAF09A2}"/>
                </a:ext>
              </a:extLst>
            </p:cNvPr>
            <p:cNvSpPr txBox="1"/>
            <p:nvPr/>
          </p:nvSpPr>
          <p:spPr>
            <a:xfrm>
              <a:off x="5314943" y="1628156"/>
              <a:ext cx="502061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73C65D1F-88A0-4D4B-806E-B549D80EA810}"/>
              </a:ext>
            </a:extLst>
          </p:cNvPr>
          <p:cNvSpPr txBox="1"/>
          <p:nvPr/>
        </p:nvSpPr>
        <p:spPr>
          <a:xfrm>
            <a:off x="1694277" y="3182758"/>
            <a:ext cx="403190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70C0"/>
              </a:buClr>
              <a:buSzPct val="120000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用户的反馈的获取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F5AA71B-DBE2-4382-AEAC-D17B452B559B}"/>
              </a:ext>
            </a:extLst>
          </p:cNvPr>
          <p:cNvSpPr txBox="1"/>
          <p:nvPr/>
        </p:nvSpPr>
        <p:spPr>
          <a:xfrm>
            <a:off x="1694277" y="1833872"/>
            <a:ext cx="403190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70C0"/>
              </a:buClr>
              <a:buSzPct val="120000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景点信息的获取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8682504-9315-4B3A-B14E-C3092C6EC059}"/>
              </a:ext>
            </a:extLst>
          </p:cNvPr>
          <p:cNvGrpSpPr/>
          <p:nvPr/>
        </p:nvGrpSpPr>
        <p:grpSpPr>
          <a:xfrm>
            <a:off x="357960" y="5253601"/>
            <a:ext cx="874116" cy="874116"/>
            <a:chOff x="5125542" y="1399140"/>
            <a:chExt cx="874116" cy="874116"/>
          </a:xfrm>
          <a:solidFill>
            <a:schemeClr val="accent2"/>
          </a:solidFill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3D8C432-97C2-479C-BBD2-4DAFC06B9BEE}"/>
                </a:ext>
              </a:extLst>
            </p:cNvPr>
            <p:cNvSpPr/>
            <p:nvPr/>
          </p:nvSpPr>
          <p:spPr>
            <a:xfrm>
              <a:off x="5125542" y="1399140"/>
              <a:ext cx="874116" cy="8741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9">
              <a:extLst>
                <a:ext uri="{FF2B5EF4-FFF2-40B4-BE49-F238E27FC236}">
                  <a16:creationId xmlns:a16="http://schemas.microsoft.com/office/drawing/2014/main" id="{F57ABDA1-2A56-48A5-9A42-0573BE2954F7}"/>
                </a:ext>
              </a:extLst>
            </p:cNvPr>
            <p:cNvSpPr txBox="1"/>
            <p:nvPr/>
          </p:nvSpPr>
          <p:spPr>
            <a:xfrm>
              <a:off x="5314943" y="1628156"/>
              <a:ext cx="502061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7FE53362-AC41-466F-8780-E1DDF5379C28}"/>
              </a:ext>
            </a:extLst>
          </p:cNvPr>
          <p:cNvSpPr txBox="1"/>
          <p:nvPr/>
        </p:nvSpPr>
        <p:spPr>
          <a:xfrm>
            <a:off x="1694277" y="5404297"/>
            <a:ext cx="755468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20000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时间因素对算法的影响</a:t>
            </a:r>
          </a:p>
        </p:txBody>
      </p:sp>
    </p:spTree>
    <p:extLst>
      <p:ext uri="{BB962C8B-B14F-4D97-AF65-F5344CB8AC3E}">
        <p14:creationId xmlns:p14="http://schemas.microsoft.com/office/powerpoint/2010/main" val="118216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007CC-51CE-4BC6-A317-0240F79F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56756"/>
            <a:ext cx="7478486" cy="689100"/>
          </a:xfrm>
          <a:ln w="31750"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algn="l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预期目标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ACD87AD-DD28-48D9-99B8-F93908F9D20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81134" y="914396"/>
            <a:ext cx="8421352" cy="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八边形 10">
            <a:extLst>
              <a:ext uri="{FF2B5EF4-FFF2-40B4-BE49-F238E27FC236}">
                <a16:creationId xmlns:a16="http://schemas.microsoft.com/office/drawing/2014/main" id="{08B13555-2842-4BC4-8CE9-3361859FE917}"/>
              </a:ext>
            </a:extLst>
          </p:cNvPr>
          <p:cNvSpPr/>
          <p:nvPr/>
        </p:nvSpPr>
        <p:spPr>
          <a:xfrm>
            <a:off x="359229" y="156757"/>
            <a:ext cx="757639" cy="757639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14</a:t>
            </a:r>
            <a:endParaRPr lang="zh-CN" altLang="en-US" sz="24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5A35CC3-F8B8-482D-B248-3CF4E45F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6" name="内容占位符 4">
            <a:extLst>
              <a:ext uri="{FF2B5EF4-FFF2-40B4-BE49-F238E27FC236}">
                <a16:creationId xmlns:a16="http://schemas.microsoft.com/office/drawing/2014/main" id="{044C76CF-85DF-4B55-A639-D736EC653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78" y="384739"/>
            <a:ext cx="5724361" cy="6097167"/>
          </a:xfr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5F5E7ED-55C7-4911-9C23-3674DC8DDA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8" y="1768804"/>
            <a:ext cx="7850167" cy="440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1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007CC-51CE-4BC6-A317-0240F79F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56756"/>
            <a:ext cx="7478486" cy="689100"/>
          </a:xfrm>
          <a:ln w="31750"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algn="l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ACD87AD-DD28-48D9-99B8-F93908F9D20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81134" y="914396"/>
            <a:ext cx="8421352" cy="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八边形 10">
            <a:extLst>
              <a:ext uri="{FF2B5EF4-FFF2-40B4-BE49-F238E27FC236}">
                <a16:creationId xmlns:a16="http://schemas.microsoft.com/office/drawing/2014/main" id="{08B13555-2842-4BC4-8CE9-3361859FE917}"/>
              </a:ext>
            </a:extLst>
          </p:cNvPr>
          <p:cNvSpPr/>
          <p:nvPr/>
        </p:nvSpPr>
        <p:spPr>
          <a:xfrm>
            <a:off x="359229" y="156757"/>
            <a:ext cx="757639" cy="757639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15</a:t>
            </a:r>
            <a:endParaRPr lang="zh-CN" altLang="en-US" sz="24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5A35CC3-F8B8-482D-B248-3CF4E45F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6" name="内容占位符 4">
            <a:extLst>
              <a:ext uri="{FF2B5EF4-FFF2-40B4-BE49-F238E27FC236}">
                <a16:creationId xmlns:a16="http://schemas.microsoft.com/office/drawing/2014/main" id="{044C76CF-85DF-4B55-A639-D736EC653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78" y="384739"/>
            <a:ext cx="5724361" cy="6097167"/>
          </a:xfr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F746F780-09EF-46EF-9263-990FFC1E6DD3}"/>
              </a:ext>
            </a:extLst>
          </p:cNvPr>
          <p:cNvGrpSpPr/>
          <p:nvPr/>
        </p:nvGrpSpPr>
        <p:grpSpPr>
          <a:xfrm>
            <a:off x="251520" y="2992672"/>
            <a:ext cx="8712968" cy="328532"/>
            <a:chOff x="534438" y="3368953"/>
            <a:chExt cx="10944224" cy="438144"/>
          </a:xfrm>
          <a:solidFill>
            <a:schemeClr val="bg1">
              <a:lumMod val="65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E2B2B2F-D2AC-4696-AE56-662E95403E33}"/>
                </a:ext>
              </a:extLst>
            </p:cNvPr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5E83923-0F5D-4767-AFE8-0CE23A04D75D}"/>
                </a:ext>
              </a:extLst>
            </p:cNvPr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6543CB-6BE8-40B4-9B09-8497B4550017}"/>
                  </a:ext>
                </a:extLst>
              </p:cNvPr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8DA45DA-4A53-4F67-BC4E-6DAF2486A337}"/>
                  </a:ext>
                </a:extLst>
              </p:cNvPr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9C0C35E-299A-4E1E-862F-187D8DBD0325}"/>
                  </a:ext>
                </a:extLst>
              </p:cNvPr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9C79C33-B1BB-4B91-8DAC-B73B3A56828A}"/>
                  </a:ext>
                </a:extLst>
              </p:cNvPr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5AA1051-6BFC-4F98-A41A-1C5A477BC29E}"/>
                  </a:ext>
                </a:extLst>
              </p:cNvPr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24829C2-13B6-470D-B194-2D8F46122602}"/>
                  </a:ext>
                </a:extLst>
              </p:cNvPr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DFADC210-B113-42DC-96CE-7CD593AF23E4}"/>
                  </a:ext>
                </a:extLst>
              </p:cNvPr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1" name="肘形连接符 33">
            <a:extLst>
              <a:ext uri="{FF2B5EF4-FFF2-40B4-BE49-F238E27FC236}">
                <a16:creationId xmlns:a16="http://schemas.microsoft.com/office/drawing/2014/main" id="{A1086AE5-33D7-47DB-ABF1-03C8C1FAA70D}"/>
              </a:ext>
            </a:extLst>
          </p:cNvPr>
          <p:cNvCxnSpPr>
            <a:cxnSpLocks/>
            <a:endCxn id="26" idx="1"/>
          </p:cNvCxnSpPr>
          <p:nvPr/>
        </p:nvCxnSpPr>
        <p:spPr>
          <a:xfrm rot="5400000" flipH="1" flipV="1">
            <a:off x="911754" y="2380377"/>
            <a:ext cx="1233561" cy="233239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232E30A-3040-40D6-9766-E5764B0680E7}"/>
              </a:ext>
            </a:extLst>
          </p:cNvPr>
          <p:cNvGrpSpPr/>
          <p:nvPr/>
        </p:nvGrpSpPr>
        <p:grpSpPr>
          <a:xfrm>
            <a:off x="789211" y="2645485"/>
            <a:ext cx="437094" cy="936583"/>
            <a:chOff x="1109756" y="3090803"/>
            <a:chExt cx="583096" cy="1249065"/>
          </a:xfrm>
          <a:solidFill>
            <a:schemeClr val="accent2"/>
          </a:solidFill>
        </p:grpSpPr>
        <p:sp>
          <p:nvSpPr>
            <p:cNvPr id="23" name="六边形 22">
              <a:extLst>
                <a:ext uri="{FF2B5EF4-FFF2-40B4-BE49-F238E27FC236}">
                  <a16:creationId xmlns:a16="http://schemas.microsoft.com/office/drawing/2014/main" id="{26A5CE06-0A99-434E-A315-8CCF43797B98}"/>
                </a:ext>
              </a:extLst>
            </p:cNvPr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" name="文本框 64">
              <a:extLst>
                <a:ext uri="{FF2B5EF4-FFF2-40B4-BE49-F238E27FC236}">
                  <a16:creationId xmlns:a16="http://schemas.microsoft.com/office/drawing/2014/main" id="{5EC9FD1F-3703-4D0C-B796-86338E40EBD8}"/>
                </a:ext>
              </a:extLst>
            </p:cNvPr>
            <p:cNvSpPr txBox="1"/>
            <p:nvPr/>
          </p:nvSpPr>
          <p:spPr>
            <a:xfrm>
              <a:off x="1115001" y="3231617"/>
              <a:ext cx="577851" cy="110825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9</a:t>
              </a:r>
            </a:p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月</a:t>
              </a:r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24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日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50AC9F2-EA58-4AC8-92CD-68ED01A452DC}"/>
              </a:ext>
            </a:extLst>
          </p:cNvPr>
          <p:cNvGrpSpPr/>
          <p:nvPr/>
        </p:nvGrpSpPr>
        <p:grpSpPr>
          <a:xfrm>
            <a:off x="1645154" y="1551693"/>
            <a:ext cx="1059449" cy="864925"/>
            <a:chOff x="1853741" y="1952625"/>
            <a:chExt cx="1413335" cy="1153501"/>
          </a:xfrm>
          <a:solidFill>
            <a:schemeClr val="bg2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1EACD7F-EA58-4067-81DF-EAA749187E67}"/>
                </a:ext>
              </a:extLst>
            </p:cNvPr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文本框 66">
              <a:extLst>
                <a:ext uri="{FF2B5EF4-FFF2-40B4-BE49-F238E27FC236}">
                  <a16:creationId xmlns:a16="http://schemas.microsoft.com/office/drawing/2014/main" id="{01776957-75D5-4AF6-BB3E-8AB6742A5B11}"/>
                </a:ext>
              </a:extLst>
            </p:cNvPr>
            <p:cNvSpPr txBox="1"/>
            <p:nvPr/>
          </p:nvSpPr>
          <p:spPr>
            <a:xfrm>
              <a:off x="1853742" y="1997873"/>
              <a:ext cx="1413334" cy="1108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文献调研和理论分析，完成开题报告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561170E-14AF-40A5-B168-66B759A6A44D}"/>
              </a:ext>
            </a:extLst>
          </p:cNvPr>
          <p:cNvGrpSpPr/>
          <p:nvPr/>
        </p:nvGrpSpPr>
        <p:grpSpPr>
          <a:xfrm>
            <a:off x="3233078" y="2630405"/>
            <a:ext cx="437094" cy="936582"/>
            <a:chOff x="1109756" y="3090803"/>
            <a:chExt cx="583096" cy="1249064"/>
          </a:xfrm>
          <a:solidFill>
            <a:schemeClr val="accent2"/>
          </a:solidFill>
        </p:grpSpPr>
        <p:sp>
          <p:nvSpPr>
            <p:cNvPr id="31" name="六边形 30">
              <a:extLst>
                <a:ext uri="{FF2B5EF4-FFF2-40B4-BE49-F238E27FC236}">
                  <a16:creationId xmlns:a16="http://schemas.microsoft.com/office/drawing/2014/main" id="{D418FC74-EB88-417F-B6F0-0CAF1F2A828C}"/>
                </a:ext>
              </a:extLst>
            </p:cNvPr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文本框 72">
              <a:extLst>
                <a:ext uri="{FF2B5EF4-FFF2-40B4-BE49-F238E27FC236}">
                  <a16:creationId xmlns:a16="http://schemas.microsoft.com/office/drawing/2014/main" id="{F0F4987D-465B-4F27-820D-4FDF256A7EA5}"/>
                </a:ext>
              </a:extLst>
            </p:cNvPr>
            <p:cNvSpPr txBox="1"/>
            <p:nvPr/>
          </p:nvSpPr>
          <p:spPr>
            <a:xfrm>
              <a:off x="1115001" y="3231615"/>
              <a:ext cx="577851" cy="11082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11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月</a:t>
              </a:r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25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日 </a:t>
              </a:r>
            </a:p>
          </p:txBody>
        </p:sp>
      </p:grpSp>
      <p:cxnSp>
        <p:nvCxnSpPr>
          <p:cNvPr id="36" name="肘形连接符 47">
            <a:extLst>
              <a:ext uri="{FF2B5EF4-FFF2-40B4-BE49-F238E27FC236}">
                <a16:creationId xmlns:a16="http://schemas.microsoft.com/office/drawing/2014/main" id="{4A2782A7-7204-4AD3-A951-C2EC78CF104A}"/>
              </a:ext>
            </a:extLst>
          </p:cNvPr>
          <p:cNvCxnSpPr>
            <a:cxnSpLocks/>
            <a:endCxn id="42" idx="1"/>
          </p:cNvCxnSpPr>
          <p:nvPr/>
        </p:nvCxnSpPr>
        <p:spPr>
          <a:xfrm rot="5400000" flipH="1" flipV="1">
            <a:off x="3384628" y="2395122"/>
            <a:ext cx="1144888" cy="251970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0329E94-F7BD-4A83-9996-860676B2AFF0}"/>
              </a:ext>
            </a:extLst>
          </p:cNvPr>
          <p:cNvGrpSpPr/>
          <p:nvPr/>
        </p:nvGrpSpPr>
        <p:grpSpPr>
          <a:xfrm>
            <a:off x="5864688" y="2644901"/>
            <a:ext cx="437094" cy="936582"/>
            <a:chOff x="1109756" y="3090803"/>
            <a:chExt cx="583096" cy="1249065"/>
          </a:xfrm>
          <a:solidFill>
            <a:schemeClr val="accent2"/>
          </a:solidFill>
        </p:grpSpPr>
        <p:sp>
          <p:nvSpPr>
            <p:cNvPr id="38" name="六边形 37">
              <a:extLst>
                <a:ext uri="{FF2B5EF4-FFF2-40B4-BE49-F238E27FC236}">
                  <a16:creationId xmlns:a16="http://schemas.microsoft.com/office/drawing/2014/main" id="{6265D390-7FE2-4237-AA22-E29EC808C330}"/>
                </a:ext>
              </a:extLst>
            </p:cNvPr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" name="文本框 79">
              <a:extLst>
                <a:ext uri="{FF2B5EF4-FFF2-40B4-BE49-F238E27FC236}">
                  <a16:creationId xmlns:a16="http://schemas.microsoft.com/office/drawing/2014/main" id="{1F8C7FDF-CB9F-49EE-8B0A-8266512CAF5E}"/>
                </a:ext>
              </a:extLst>
            </p:cNvPr>
            <p:cNvSpPr txBox="1"/>
            <p:nvPr/>
          </p:nvSpPr>
          <p:spPr>
            <a:xfrm>
              <a:off x="1115001" y="3231616"/>
              <a:ext cx="577851" cy="11082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2</a:t>
              </a:r>
            </a:p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月</a:t>
              </a:r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17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日</a:t>
              </a:r>
            </a:p>
          </p:txBody>
        </p:sp>
      </p:grpSp>
      <p:sp>
        <p:nvSpPr>
          <p:cNvPr id="42" name="文本框 82">
            <a:extLst>
              <a:ext uri="{FF2B5EF4-FFF2-40B4-BE49-F238E27FC236}">
                <a16:creationId xmlns:a16="http://schemas.microsoft.com/office/drawing/2014/main" id="{E2755450-A0CE-427F-BD6B-749867D23C7F}"/>
              </a:ext>
            </a:extLst>
          </p:cNvPr>
          <p:cNvSpPr txBox="1"/>
          <p:nvPr/>
        </p:nvSpPr>
        <p:spPr>
          <a:xfrm>
            <a:off x="4083057" y="1533164"/>
            <a:ext cx="1059448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2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算法建模，完成个性化推荐算法和模型</a:t>
            </a:r>
          </a:p>
        </p:txBody>
      </p:sp>
      <p:cxnSp>
        <p:nvCxnSpPr>
          <p:cNvPr id="43" name="肘形连接符 54">
            <a:extLst>
              <a:ext uri="{FF2B5EF4-FFF2-40B4-BE49-F238E27FC236}">
                <a16:creationId xmlns:a16="http://schemas.microsoft.com/office/drawing/2014/main" id="{445098B2-471A-48C0-8DDC-BEB7D88CD90F}"/>
              </a:ext>
            </a:extLst>
          </p:cNvPr>
          <p:cNvCxnSpPr>
            <a:cxnSpLocks/>
            <a:endCxn id="48" idx="1"/>
          </p:cNvCxnSpPr>
          <p:nvPr/>
        </p:nvCxnSpPr>
        <p:spPr>
          <a:xfrm rot="5400000" flipH="1" flipV="1">
            <a:off x="6189810" y="2314245"/>
            <a:ext cx="1300165" cy="258446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58FE80F-0C7D-472F-86F0-EA24A8C307C6}"/>
              </a:ext>
            </a:extLst>
          </p:cNvPr>
          <p:cNvGrpSpPr/>
          <p:nvPr/>
        </p:nvGrpSpPr>
        <p:grpSpPr>
          <a:xfrm>
            <a:off x="6969115" y="1464863"/>
            <a:ext cx="1059449" cy="864924"/>
            <a:chOff x="1853741" y="1952625"/>
            <a:chExt cx="1413335" cy="1153499"/>
          </a:xfrm>
          <a:solidFill>
            <a:schemeClr val="bg2"/>
          </a:solidFill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6B7CD01-F905-49FD-90FA-0BA7F13C9E08}"/>
                </a:ext>
              </a:extLst>
            </p:cNvPr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文本框 89">
              <a:extLst>
                <a:ext uri="{FF2B5EF4-FFF2-40B4-BE49-F238E27FC236}">
                  <a16:creationId xmlns:a16="http://schemas.microsoft.com/office/drawing/2014/main" id="{3498B4CC-2F0D-4D62-BC83-300FCBDD12ED}"/>
                </a:ext>
              </a:extLst>
            </p:cNvPr>
            <p:cNvSpPr txBox="1"/>
            <p:nvPr/>
          </p:nvSpPr>
          <p:spPr>
            <a:xfrm>
              <a:off x="1853742" y="1997871"/>
              <a:ext cx="1413334" cy="1108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系统调优与测试，优化性化推荐系统</a:t>
              </a:r>
            </a:p>
          </p:txBody>
        </p:sp>
      </p:grpSp>
      <p:cxnSp>
        <p:nvCxnSpPr>
          <p:cNvPr id="50" name="肘形连接符 61">
            <a:extLst>
              <a:ext uri="{FF2B5EF4-FFF2-40B4-BE49-F238E27FC236}">
                <a16:creationId xmlns:a16="http://schemas.microsoft.com/office/drawing/2014/main" id="{661364D1-0DA1-458F-99ED-C68E0FD295BD}"/>
              </a:ext>
            </a:extLst>
          </p:cNvPr>
          <p:cNvCxnSpPr>
            <a:cxnSpLocks/>
            <a:endCxn id="56" idx="1"/>
          </p:cNvCxnSpPr>
          <p:nvPr/>
        </p:nvCxnSpPr>
        <p:spPr>
          <a:xfrm rot="16200000" flipH="1">
            <a:off x="1989847" y="3811041"/>
            <a:ext cx="1479763" cy="204219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8CE9EFA-5516-4D97-8DBC-2EB23EACED40}"/>
              </a:ext>
            </a:extLst>
          </p:cNvPr>
          <p:cNvGrpSpPr/>
          <p:nvPr/>
        </p:nvGrpSpPr>
        <p:grpSpPr>
          <a:xfrm>
            <a:off x="2001192" y="2645485"/>
            <a:ext cx="437094" cy="936582"/>
            <a:chOff x="1109756" y="3090803"/>
            <a:chExt cx="583096" cy="1249065"/>
          </a:xfrm>
          <a:solidFill>
            <a:schemeClr val="accent2"/>
          </a:solidFill>
        </p:grpSpPr>
        <p:sp>
          <p:nvSpPr>
            <p:cNvPr id="52" name="六边形 51">
              <a:extLst>
                <a:ext uri="{FF2B5EF4-FFF2-40B4-BE49-F238E27FC236}">
                  <a16:creationId xmlns:a16="http://schemas.microsoft.com/office/drawing/2014/main" id="{25E6DA49-A469-48FE-9AD2-4E02930C60F8}"/>
                </a:ext>
              </a:extLst>
            </p:cNvPr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3" name="文本框 93">
              <a:extLst>
                <a:ext uri="{FF2B5EF4-FFF2-40B4-BE49-F238E27FC236}">
                  <a16:creationId xmlns:a16="http://schemas.microsoft.com/office/drawing/2014/main" id="{CAC0A029-5EF7-4F2B-892E-20B9D876C38D}"/>
                </a:ext>
              </a:extLst>
            </p:cNvPr>
            <p:cNvSpPr txBox="1"/>
            <p:nvPr/>
          </p:nvSpPr>
          <p:spPr>
            <a:xfrm>
              <a:off x="1115001" y="3231616"/>
              <a:ext cx="577851" cy="11082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11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月</a:t>
              </a:r>
              <a:endParaRPr lang="en-US" altLang="zh-CN" sz="1200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4</a:t>
              </a:r>
            </a:p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日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5752921-D722-4C8D-A27B-3F49835D2E6E}"/>
              </a:ext>
            </a:extLst>
          </p:cNvPr>
          <p:cNvGrpSpPr/>
          <p:nvPr/>
        </p:nvGrpSpPr>
        <p:grpSpPr>
          <a:xfrm>
            <a:off x="2831837" y="4203607"/>
            <a:ext cx="1059449" cy="864924"/>
            <a:chOff x="1853741" y="1952625"/>
            <a:chExt cx="1413335" cy="1153499"/>
          </a:xfrm>
          <a:solidFill>
            <a:schemeClr val="bg2"/>
          </a:solidFill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19E5E6D-0DF4-43ED-93D8-518EE0BCE4D1}"/>
                </a:ext>
              </a:extLst>
            </p:cNvPr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文本框 96">
              <a:extLst>
                <a:ext uri="{FF2B5EF4-FFF2-40B4-BE49-F238E27FC236}">
                  <a16:creationId xmlns:a16="http://schemas.microsoft.com/office/drawing/2014/main" id="{55C66C82-44DC-4D92-B1A3-520D8E6CE25A}"/>
                </a:ext>
              </a:extLst>
            </p:cNvPr>
            <p:cNvSpPr txBox="1"/>
            <p:nvPr/>
          </p:nvSpPr>
          <p:spPr>
            <a:xfrm>
              <a:off x="1853742" y="1997871"/>
              <a:ext cx="1413334" cy="1108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数据集处理，获取训练算法模型的具体数据集</a:t>
              </a:r>
            </a:p>
          </p:txBody>
        </p:sp>
      </p:grpSp>
      <p:cxnSp>
        <p:nvCxnSpPr>
          <p:cNvPr id="57" name="肘形连接符 68">
            <a:extLst>
              <a:ext uri="{FF2B5EF4-FFF2-40B4-BE49-F238E27FC236}">
                <a16:creationId xmlns:a16="http://schemas.microsoft.com/office/drawing/2014/main" id="{CF1DD6FF-89C2-4F9E-8081-44D72159616B}"/>
              </a:ext>
            </a:extLst>
          </p:cNvPr>
          <p:cNvCxnSpPr>
            <a:cxnSpLocks/>
            <a:endCxn id="62" idx="1"/>
          </p:cNvCxnSpPr>
          <p:nvPr/>
        </p:nvCxnSpPr>
        <p:spPr>
          <a:xfrm rot="16200000" flipH="1">
            <a:off x="4711244" y="3761799"/>
            <a:ext cx="1301509" cy="218560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C10090EE-9E59-4555-85BD-5BE9B7402C1F}"/>
              </a:ext>
            </a:extLst>
          </p:cNvPr>
          <p:cNvGrpSpPr/>
          <p:nvPr/>
        </p:nvGrpSpPr>
        <p:grpSpPr>
          <a:xfrm>
            <a:off x="4628809" y="2645486"/>
            <a:ext cx="437094" cy="936582"/>
            <a:chOff x="1109756" y="3090803"/>
            <a:chExt cx="583096" cy="1249065"/>
          </a:xfrm>
          <a:solidFill>
            <a:schemeClr val="accent2"/>
          </a:solidFill>
        </p:grpSpPr>
        <p:sp>
          <p:nvSpPr>
            <p:cNvPr id="59" name="六边形 58">
              <a:extLst>
                <a:ext uri="{FF2B5EF4-FFF2-40B4-BE49-F238E27FC236}">
                  <a16:creationId xmlns:a16="http://schemas.microsoft.com/office/drawing/2014/main" id="{5C0C5747-0C0F-4AA7-8EFC-B497C8200607}"/>
                </a:ext>
              </a:extLst>
            </p:cNvPr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0" name="文本框 101">
              <a:extLst>
                <a:ext uri="{FF2B5EF4-FFF2-40B4-BE49-F238E27FC236}">
                  <a16:creationId xmlns:a16="http://schemas.microsoft.com/office/drawing/2014/main" id="{FD8B3CC6-D9B0-4BA5-8A21-DE8591C026AD}"/>
                </a:ext>
              </a:extLst>
            </p:cNvPr>
            <p:cNvSpPr txBox="1"/>
            <p:nvPr/>
          </p:nvSpPr>
          <p:spPr>
            <a:xfrm>
              <a:off x="1115001" y="3231616"/>
              <a:ext cx="577851" cy="11082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1</a:t>
              </a:r>
            </a:p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月</a:t>
              </a:r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13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日 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46C72506-03C5-4437-8A58-9625F3DBAE71}"/>
              </a:ext>
            </a:extLst>
          </p:cNvPr>
          <p:cNvGrpSpPr/>
          <p:nvPr/>
        </p:nvGrpSpPr>
        <p:grpSpPr>
          <a:xfrm>
            <a:off x="5471278" y="4193312"/>
            <a:ext cx="1059448" cy="876003"/>
            <a:chOff x="1853741" y="1952625"/>
            <a:chExt cx="1413334" cy="1168275"/>
          </a:xfrm>
          <a:solidFill>
            <a:schemeClr val="bg2"/>
          </a:solidFill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BCF58B3A-5F24-4379-A0BE-CC2C6E33E9DC}"/>
                </a:ext>
              </a:extLst>
            </p:cNvPr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文本框 104">
              <a:extLst>
                <a:ext uri="{FF2B5EF4-FFF2-40B4-BE49-F238E27FC236}">
                  <a16:creationId xmlns:a16="http://schemas.microsoft.com/office/drawing/2014/main" id="{AE84792D-CBD0-4FCB-A8BF-353830AA452D}"/>
                </a:ext>
              </a:extLst>
            </p:cNvPr>
            <p:cNvSpPr txBox="1"/>
            <p:nvPr/>
          </p:nvSpPr>
          <p:spPr>
            <a:xfrm>
              <a:off x="1853741" y="2012647"/>
              <a:ext cx="1413334" cy="1108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web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系统设计，实现个性化推荐系统</a:t>
              </a:r>
            </a:p>
          </p:txBody>
        </p:sp>
      </p:grpSp>
      <p:cxnSp>
        <p:nvCxnSpPr>
          <p:cNvPr id="64" name="肘形连接符 75">
            <a:extLst>
              <a:ext uri="{FF2B5EF4-FFF2-40B4-BE49-F238E27FC236}">
                <a16:creationId xmlns:a16="http://schemas.microsoft.com/office/drawing/2014/main" id="{97AC64B6-6788-4C98-AD9A-33A64E3FC62C}"/>
              </a:ext>
            </a:extLst>
          </p:cNvPr>
          <p:cNvCxnSpPr>
            <a:cxnSpLocks/>
            <a:endCxn id="69" idx="1"/>
          </p:cNvCxnSpPr>
          <p:nvPr/>
        </p:nvCxnSpPr>
        <p:spPr>
          <a:xfrm rot="16200000" flipH="1">
            <a:off x="7169953" y="3728217"/>
            <a:ext cx="1328030" cy="218138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CF9C357-D258-4BD7-B07C-7E1658076BFF}"/>
              </a:ext>
            </a:extLst>
          </p:cNvPr>
          <p:cNvGrpSpPr/>
          <p:nvPr/>
        </p:nvGrpSpPr>
        <p:grpSpPr>
          <a:xfrm>
            <a:off x="7075328" y="2644900"/>
            <a:ext cx="437094" cy="936582"/>
            <a:chOff x="1109756" y="3090803"/>
            <a:chExt cx="583096" cy="1249065"/>
          </a:xfrm>
          <a:solidFill>
            <a:schemeClr val="accent2"/>
          </a:solidFill>
        </p:grpSpPr>
        <p:sp>
          <p:nvSpPr>
            <p:cNvPr id="66" name="六边形 65">
              <a:extLst>
                <a:ext uri="{FF2B5EF4-FFF2-40B4-BE49-F238E27FC236}">
                  <a16:creationId xmlns:a16="http://schemas.microsoft.com/office/drawing/2014/main" id="{8EC10651-4793-4AD1-B7CE-A95231939673}"/>
                </a:ext>
              </a:extLst>
            </p:cNvPr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7" name="文本框 108">
              <a:extLst>
                <a:ext uri="{FF2B5EF4-FFF2-40B4-BE49-F238E27FC236}">
                  <a16:creationId xmlns:a16="http://schemas.microsoft.com/office/drawing/2014/main" id="{98E6B378-4886-45F6-B11D-A28CB0AABA0D}"/>
                </a:ext>
              </a:extLst>
            </p:cNvPr>
            <p:cNvSpPr txBox="1"/>
            <p:nvPr/>
          </p:nvSpPr>
          <p:spPr>
            <a:xfrm>
              <a:off x="1115001" y="3231616"/>
              <a:ext cx="577851" cy="11082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3</a:t>
              </a:r>
            </a:p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月</a:t>
              </a:r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11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日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79269AA-8828-4A29-A1A6-F2BFA83AF536}"/>
              </a:ext>
            </a:extLst>
          </p:cNvPr>
          <p:cNvGrpSpPr/>
          <p:nvPr/>
        </p:nvGrpSpPr>
        <p:grpSpPr>
          <a:xfrm>
            <a:off x="7943037" y="4172779"/>
            <a:ext cx="1059449" cy="657044"/>
            <a:chOff x="1853741" y="1952625"/>
            <a:chExt cx="1413335" cy="876262"/>
          </a:xfrm>
          <a:solidFill>
            <a:schemeClr val="bg2"/>
          </a:solidFill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56B1AB26-617C-48DF-94B4-CF13DF0740EC}"/>
                </a:ext>
              </a:extLst>
            </p:cNvPr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文本框 111">
              <a:extLst>
                <a:ext uri="{FF2B5EF4-FFF2-40B4-BE49-F238E27FC236}">
                  <a16:creationId xmlns:a16="http://schemas.microsoft.com/office/drawing/2014/main" id="{BA843975-0270-4B7F-9F88-DC22A05C1F12}"/>
                </a:ext>
              </a:extLst>
            </p:cNvPr>
            <p:cNvSpPr txBox="1"/>
            <p:nvPr/>
          </p:nvSpPr>
          <p:spPr>
            <a:xfrm>
              <a:off x="1853742" y="1997871"/>
              <a:ext cx="1413334" cy="3694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论文撰写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48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007CC-51CE-4BC6-A317-0240F79F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56756"/>
            <a:ext cx="7478486" cy="689100"/>
          </a:xfrm>
          <a:ln w="31750"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algn="l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6B597844-61D0-4634-9C50-0CD3D67AB8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229" y="1204600"/>
            <a:ext cx="5461592" cy="25045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48611F-9FA0-4F78-81A2-81DCD0E7E60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9229" y="3999386"/>
            <a:ext cx="5461592" cy="24732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85C4012-9F96-47C9-BDE0-B7742629E069}"/>
              </a:ext>
            </a:extLst>
          </p:cNvPr>
          <p:cNvSpPr txBox="1"/>
          <p:nvPr/>
        </p:nvSpPr>
        <p:spPr>
          <a:xfrm>
            <a:off x="6052457" y="1614396"/>
            <a:ext cx="2873830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Clr>
                <a:srgbClr val="0070C0"/>
              </a:buClr>
              <a:buSzPct val="120000"/>
              <a:buFont typeface="+mj-lt"/>
              <a:buAutoNum type="alphaU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自由行越来越受欢迎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90000"/>
              </a:lnSpc>
              <a:buClr>
                <a:srgbClr val="0070C0"/>
              </a:buClr>
              <a:buSzPct val="120000"/>
              <a:buFont typeface="+mj-lt"/>
              <a:buAutoNum type="alphaU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90000"/>
              </a:lnSpc>
              <a:buClr>
                <a:srgbClr val="0070C0"/>
              </a:buClr>
              <a:buSzPct val="120000"/>
              <a:buFont typeface="+mj-lt"/>
              <a:buAutoNum type="alphaU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90000"/>
              </a:lnSpc>
              <a:buClr>
                <a:srgbClr val="0070C0"/>
              </a:buClr>
              <a:buSzPct val="120000"/>
              <a:buFont typeface="+mj-lt"/>
              <a:buAutoNum type="alphaU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人们往往不得不花费大量时间与精力来规划旅行景点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ACD87AD-DD28-48D9-99B8-F93908F9D20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81134" y="914396"/>
            <a:ext cx="8421352" cy="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八边形 10">
            <a:extLst>
              <a:ext uri="{FF2B5EF4-FFF2-40B4-BE49-F238E27FC236}">
                <a16:creationId xmlns:a16="http://schemas.microsoft.com/office/drawing/2014/main" id="{08B13555-2842-4BC4-8CE9-3361859FE917}"/>
              </a:ext>
            </a:extLst>
          </p:cNvPr>
          <p:cNvSpPr/>
          <p:nvPr/>
        </p:nvSpPr>
        <p:spPr>
          <a:xfrm>
            <a:off x="359229" y="156757"/>
            <a:ext cx="757639" cy="757639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8066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007CC-51CE-4BC6-A317-0240F79F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56756"/>
            <a:ext cx="7478486" cy="689100"/>
          </a:xfrm>
          <a:ln w="31750"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algn="l"/>
            <a:r>
              <a:rPr lang="zh-CN" altLang="en-US" sz="4000" dirty="0"/>
              <a:t>人员分工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ACD87AD-DD28-48D9-99B8-F93908F9D20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81134" y="914396"/>
            <a:ext cx="8421352" cy="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八边形 10">
            <a:extLst>
              <a:ext uri="{FF2B5EF4-FFF2-40B4-BE49-F238E27FC236}">
                <a16:creationId xmlns:a16="http://schemas.microsoft.com/office/drawing/2014/main" id="{08B13555-2842-4BC4-8CE9-3361859FE917}"/>
              </a:ext>
            </a:extLst>
          </p:cNvPr>
          <p:cNvSpPr/>
          <p:nvPr/>
        </p:nvSpPr>
        <p:spPr>
          <a:xfrm>
            <a:off x="359229" y="156757"/>
            <a:ext cx="757639" cy="757639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16</a:t>
            </a:r>
            <a:endParaRPr lang="zh-CN" altLang="en-US" sz="24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5A35CC3-F8B8-482D-B248-3CF4E45F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6" name="内容占位符 4">
            <a:extLst>
              <a:ext uri="{FF2B5EF4-FFF2-40B4-BE49-F238E27FC236}">
                <a16:creationId xmlns:a16="http://schemas.microsoft.com/office/drawing/2014/main" id="{044C76CF-85DF-4B55-A639-D736EC653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78" y="384739"/>
            <a:ext cx="5724361" cy="6097167"/>
          </a:xfr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F4C75D4-355C-4732-9065-3009B3B8D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58496"/>
              </p:ext>
            </p:extLst>
          </p:nvPr>
        </p:nvGraphicFramePr>
        <p:xfrm>
          <a:off x="581135" y="1672035"/>
          <a:ext cx="8086704" cy="4134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7136">
                  <a:extLst>
                    <a:ext uri="{9D8B030D-6E8A-4147-A177-3AD203B41FA5}">
                      <a16:colId xmlns:a16="http://schemas.microsoft.com/office/drawing/2014/main" val="2798051896"/>
                    </a:ext>
                  </a:extLst>
                </a:gridCol>
                <a:gridCol w="1617341">
                  <a:extLst>
                    <a:ext uri="{9D8B030D-6E8A-4147-A177-3AD203B41FA5}">
                      <a16:colId xmlns:a16="http://schemas.microsoft.com/office/drawing/2014/main" val="2004047037"/>
                    </a:ext>
                  </a:extLst>
                </a:gridCol>
                <a:gridCol w="2402227">
                  <a:extLst>
                    <a:ext uri="{9D8B030D-6E8A-4147-A177-3AD203B41FA5}">
                      <a16:colId xmlns:a16="http://schemas.microsoft.com/office/drawing/2014/main" val="2667205230"/>
                    </a:ext>
                  </a:extLst>
                </a:gridCol>
              </a:tblGrid>
              <a:tr h="10336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zh-CN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</a:t>
                      </a:r>
                      <a:endParaRPr lang="zh-CN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</a:t>
                      </a:r>
                      <a:endParaRPr lang="zh-CN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903275"/>
                  </a:ext>
                </a:extLst>
              </a:tr>
              <a:tr h="10336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网页和数据库实现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刘忠凯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李宝全、糜伟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905013"/>
                  </a:ext>
                </a:extLst>
              </a:tr>
              <a:tr h="10336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数据集采集、分析和算法的完善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李宝全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刘忠凯、糜伟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64854"/>
                  </a:ext>
                </a:extLst>
              </a:tr>
              <a:tr h="10336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算法的实现和验证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糜伟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刘忠凯、李宝全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249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18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3811836" y="1700080"/>
            <a:ext cx="1520326" cy="1053000"/>
            <a:chOff x="10507663" y="6684963"/>
            <a:chExt cx="795338" cy="550863"/>
          </a:xfrm>
          <a:solidFill>
            <a:srgbClr val="1F487C"/>
          </a:solidFill>
        </p:grpSpPr>
        <p:sp>
          <p:nvSpPr>
            <p:cNvPr id="8" name="Freeform 899"/>
            <p:cNvSpPr>
              <a:spLocks noEditPoints="1"/>
            </p:cNvSpPr>
            <p:nvPr/>
          </p:nvSpPr>
          <p:spPr bwMode="auto">
            <a:xfrm>
              <a:off x="10507663" y="6800851"/>
              <a:ext cx="795338" cy="398463"/>
            </a:xfrm>
            <a:custGeom>
              <a:avLst/>
              <a:gdLst>
                <a:gd name="T0" fmla="*/ 71 w 212"/>
                <a:gd name="T1" fmla="*/ 17 h 106"/>
                <a:gd name="T2" fmla="*/ 70 w 212"/>
                <a:gd name="T3" fmla="*/ 8 h 106"/>
                <a:gd name="T4" fmla="*/ 65 w 212"/>
                <a:gd name="T5" fmla="*/ 6 h 106"/>
                <a:gd name="T6" fmla="*/ 34 w 212"/>
                <a:gd name="T7" fmla="*/ 33 h 106"/>
                <a:gd name="T8" fmla="*/ 36 w 212"/>
                <a:gd name="T9" fmla="*/ 50 h 106"/>
                <a:gd name="T10" fmla="*/ 39 w 212"/>
                <a:gd name="T11" fmla="*/ 60 h 106"/>
                <a:gd name="T12" fmla="*/ 39 w 212"/>
                <a:gd name="T13" fmla="*/ 65 h 106"/>
                <a:gd name="T14" fmla="*/ 30 w 212"/>
                <a:gd name="T15" fmla="*/ 74 h 106"/>
                <a:gd name="T16" fmla="*/ 1 w 212"/>
                <a:gd name="T17" fmla="*/ 89 h 106"/>
                <a:gd name="T18" fmla="*/ 25 w 212"/>
                <a:gd name="T19" fmla="*/ 106 h 106"/>
                <a:gd name="T20" fmla="*/ 25 w 212"/>
                <a:gd name="T21" fmla="*/ 93 h 106"/>
                <a:gd name="T22" fmla="*/ 25 w 212"/>
                <a:gd name="T23" fmla="*/ 91 h 106"/>
                <a:gd name="T24" fmla="*/ 46 w 212"/>
                <a:gd name="T25" fmla="*/ 76 h 106"/>
                <a:gd name="T26" fmla="*/ 69 w 212"/>
                <a:gd name="T27" fmla="*/ 67 h 106"/>
                <a:gd name="T28" fmla="*/ 66 w 212"/>
                <a:gd name="T29" fmla="*/ 65 h 106"/>
                <a:gd name="T30" fmla="*/ 70 w 212"/>
                <a:gd name="T31" fmla="*/ 52 h 106"/>
                <a:gd name="T32" fmla="*/ 75 w 212"/>
                <a:gd name="T33" fmla="*/ 45 h 106"/>
                <a:gd name="T34" fmla="*/ 70 w 212"/>
                <a:gd name="T35" fmla="*/ 24 h 106"/>
                <a:gd name="T36" fmla="*/ 211 w 212"/>
                <a:gd name="T37" fmla="*/ 89 h 106"/>
                <a:gd name="T38" fmla="*/ 182 w 212"/>
                <a:gd name="T39" fmla="*/ 74 h 106"/>
                <a:gd name="T40" fmla="*/ 173 w 212"/>
                <a:gd name="T41" fmla="*/ 65 h 106"/>
                <a:gd name="T42" fmla="*/ 173 w 212"/>
                <a:gd name="T43" fmla="*/ 59 h 106"/>
                <a:gd name="T44" fmla="*/ 177 w 212"/>
                <a:gd name="T45" fmla="*/ 49 h 106"/>
                <a:gd name="T46" fmla="*/ 178 w 212"/>
                <a:gd name="T47" fmla="*/ 37 h 106"/>
                <a:gd name="T48" fmla="*/ 178 w 212"/>
                <a:gd name="T49" fmla="*/ 23 h 106"/>
                <a:gd name="T50" fmla="*/ 174 w 212"/>
                <a:gd name="T51" fmla="*/ 8 h 106"/>
                <a:gd name="T52" fmla="*/ 168 w 212"/>
                <a:gd name="T53" fmla="*/ 6 h 106"/>
                <a:gd name="T54" fmla="*/ 139 w 212"/>
                <a:gd name="T55" fmla="*/ 12 h 106"/>
                <a:gd name="T56" fmla="*/ 139 w 212"/>
                <a:gd name="T57" fmla="*/ 15 h 106"/>
                <a:gd name="T58" fmla="*/ 140 w 212"/>
                <a:gd name="T59" fmla="*/ 17 h 106"/>
                <a:gd name="T60" fmla="*/ 138 w 212"/>
                <a:gd name="T61" fmla="*/ 41 h 106"/>
                <a:gd name="T62" fmla="*/ 139 w 212"/>
                <a:gd name="T63" fmla="*/ 50 h 106"/>
                <a:gd name="T64" fmla="*/ 142 w 212"/>
                <a:gd name="T65" fmla="*/ 60 h 106"/>
                <a:gd name="T66" fmla="*/ 143 w 212"/>
                <a:gd name="T67" fmla="*/ 65 h 106"/>
                <a:gd name="T68" fmla="*/ 156 w 212"/>
                <a:gd name="T69" fmla="*/ 72 h 106"/>
                <a:gd name="T70" fmla="*/ 170 w 212"/>
                <a:gd name="T71" fmla="*/ 78 h 106"/>
                <a:gd name="T72" fmla="*/ 187 w 212"/>
                <a:gd name="T73" fmla="*/ 92 h 106"/>
                <a:gd name="T74" fmla="*/ 187 w 212"/>
                <a:gd name="T75" fmla="*/ 101 h 106"/>
                <a:gd name="T76" fmla="*/ 212 w 212"/>
                <a:gd name="T7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" h="106">
                  <a:moveTo>
                    <a:pt x="69" y="22"/>
                  </a:moveTo>
                  <a:cubicBezTo>
                    <a:pt x="69" y="20"/>
                    <a:pt x="70" y="18"/>
                    <a:pt x="71" y="17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3"/>
                    <a:pt x="70" y="11"/>
                    <a:pt x="70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56" y="0"/>
                    <a:pt x="47" y="4"/>
                    <a:pt x="42" y="6"/>
                  </a:cubicBezTo>
                  <a:cubicBezTo>
                    <a:pt x="35" y="8"/>
                    <a:pt x="30" y="18"/>
                    <a:pt x="34" y="33"/>
                  </a:cubicBezTo>
                  <a:cubicBezTo>
                    <a:pt x="34" y="36"/>
                    <a:pt x="32" y="37"/>
                    <a:pt x="32" y="38"/>
                  </a:cubicBezTo>
                  <a:cubicBezTo>
                    <a:pt x="33" y="41"/>
                    <a:pt x="33" y="49"/>
                    <a:pt x="36" y="50"/>
                  </a:cubicBezTo>
                  <a:cubicBezTo>
                    <a:pt x="36" y="51"/>
                    <a:pt x="38" y="51"/>
                    <a:pt x="38" y="51"/>
                  </a:cubicBezTo>
                  <a:cubicBezTo>
                    <a:pt x="38" y="54"/>
                    <a:pt x="38" y="57"/>
                    <a:pt x="39" y="60"/>
                  </a:cubicBezTo>
                  <a:cubicBezTo>
                    <a:pt x="39" y="62"/>
                    <a:pt x="41" y="62"/>
                    <a:pt x="42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7"/>
                    <a:pt x="37" y="72"/>
                    <a:pt x="35" y="73"/>
                  </a:cubicBezTo>
                  <a:cubicBezTo>
                    <a:pt x="33" y="73"/>
                    <a:pt x="32" y="74"/>
                    <a:pt x="30" y="74"/>
                  </a:cubicBezTo>
                  <a:cubicBezTo>
                    <a:pt x="25" y="76"/>
                    <a:pt x="19" y="79"/>
                    <a:pt x="13" y="81"/>
                  </a:cubicBezTo>
                  <a:cubicBezTo>
                    <a:pt x="8" y="83"/>
                    <a:pt x="2" y="84"/>
                    <a:pt x="1" y="89"/>
                  </a:cubicBezTo>
                  <a:cubicBezTo>
                    <a:pt x="1" y="93"/>
                    <a:pt x="0" y="101"/>
                    <a:pt x="0" y="106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5" y="104"/>
                    <a:pt x="25" y="103"/>
                    <a:pt x="25" y="101"/>
                  </a:cubicBezTo>
                  <a:cubicBezTo>
                    <a:pt x="25" y="98"/>
                    <a:pt x="25" y="95"/>
                    <a:pt x="25" y="93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8" y="83"/>
                    <a:pt x="36" y="80"/>
                    <a:pt x="42" y="78"/>
                  </a:cubicBezTo>
                  <a:cubicBezTo>
                    <a:pt x="44" y="77"/>
                    <a:pt x="45" y="77"/>
                    <a:pt x="46" y="76"/>
                  </a:cubicBezTo>
                  <a:cubicBezTo>
                    <a:pt x="49" y="75"/>
                    <a:pt x="53" y="74"/>
                    <a:pt x="56" y="72"/>
                  </a:cubicBezTo>
                  <a:cubicBezTo>
                    <a:pt x="60" y="70"/>
                    <a:pt x="65" y="68"/>
                    <a:pt x="69" y="67"/>
                  </a:cubicBezTo>
                  <a:cubicBezTo>
                    <a:pt x="69" y="66"/>
                    <a:pt x="69" y="66"/>
                    <a:pt x="69" y="65"/>
                  </a:cubicBezTo>
                  <a:cubicBezTo>
                    <a:pt x="68" y="65"/>
                    <a:pt x="67" y="65"/>
                    <a:pt x="66" y="65"/>
                  </a:cubicBezTo>
                  <a:cubicBezTo>
                    <a:pt x="66" y="62"/>
                    <a:pt x="68" y="61"/>
                    <a:pt x="69" y="59"/>
                  </a:cubicBezTo>
                  <a:cubicBezTo>
                    <a:pt x="70" y="57"/>
                    <a:pt x="69" y="54"/>
                    <a:pt x="70" y="52"/>
                  </a:cubicBezTo>
                  <a:cubicBezTo>
                    <a:pt x="71" y="51"/>
                    <a:pt x="73" y="50"/>
                    <a:pt x="73" y="49"/>
                  </a:cubicBezTo>
                  <a:cubicBezTo>
                    <a:pt x="74" y="48"/>
                    <a:pt x="75" y="46"/>
                    <a:pt x="75" y="45"/>
                  </a:cubicBezTo>
                  <a:cubicBezTo>
                    <a:pt x="75" y="44"/>
                    <a:pt x="75" y="43"/>
                    <a:pt x="75" y="43"/>
                  </a:cubicBezTo>
                  <a:cubicBezTo>
                    <a:pt x="71" y="38"/>
                    <a:pt x="70" y="30"/>
                    <a:pt x="70" y="24"/>
                  </a:cubicBezTo>
                  <a:cubicBezTo>
                    <a:pt x="70" y="23"/>
                    <a:pt x="70" y="23"/>
                    <a:pt x="69" y="22"/>
                  </a:cubicBezTo>
                  <a:close/>
                  <a:moveTo>
                    <a:pt x="211" y="89"/>
                  </a:moveTo>
                  <a:cubicBezTo>
                    <a:pt x="210" y="84"/>
                    <a:pt x="204" y="83"/>
                    <a:pt x="199" y="81"/>
                  </a:cubicBezTo>
                  <a:cubicBezTo>
                    <a:pt x="193" y="79"/>
                    <a:pt x="187" y="76"/>
                    <a:pt x="182" y="74"/>
                  </a:cubicBezTo>
                  <a:cubicBezTo>
                    <a:pt x="180" y="74"/>
                    <a:pt x="179" y="73"/>
                    <a:pt x="177" y="73"/>
                  </a:cubicBezTo>
                  <a:cubicBezTo>
                    <a:pt x="175" y="72"/>
                    <a:pt x="174" y="67"/>
                    <a:pt x="173" y="65"/>
                  </a:cubicBezTo>
                  <a:cubicBezTo>
                    <a:pt x="172" y="65"/>
                    <a:pt x="171" y="65"/>
                    <a:pt x="170" y="65"/>
                  </a:cubicBezTo>
                  <a:cubicBezTo>
                    <a:pt x="170" y="62"/>
                    <a:pt x="172" y="61"/>
                    <a:pt x="173" y="59"/>
                  </a:cubicBezTo>
                  <a:cubicBezTo>
                    <a:pt x="173" y="57"/>
                    <a:pt x="173" y="54"/>
                    <a:pt x="174" y="52"/>
                  </a:cubicBezTo>
                  <a:cubicBezTo>
                    <a:pt x="175" y="51"/>
                    <a:pt x="176" y="50"/>
                    <a:pt x="177" y="49"/>
                  </a:cubicBezTo>
                  <a:cubicBezTo>
                    <a:pt x="178" y="48"/>
                    <a:pt x="178" y="46"/>
                    <a:pt x="179" y="45"/>
                  </a:cubicBezTo>
                  <a:cubicBezTo>
                    <a:pt x="179" y="43"/>
                    <a:pt x="180" y="39"/>
                    <a:pt x="178" y="37"/>
                  </a:cubicBezTo>
                  <a:cubicBezTo>
                    <a:pt x="178" y="35"/>
                    <a:pt x="177" y="35"/>
                    <a:pt x="177" y="34"/>
                  </a:cubicBezTo>
                  <a:cubicBezTo>
                    <a:pt x="177" y="31"/>
                    <a:pt x="178" y="25"/>
                    <a:pt x="178" y="23"/>
                  </a:cubicBezTo>
                  <a:cubicBezTo>
                    <a:pt x="178" y="20"/>
                    <a:pt x="178" y="16"/>
                    <a:pt x="177" y="13"/>
                  </a:cubicBezTo>
                  <a:cubicBezTo>
                    <a:pt x="177" y="13"/>
                    <a:pt x="176" y="9"/>
                    <a:pt x="174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68" y="6"/>
                    <a:pt x="168" y="6"/>
                    <a:pt x="168" y="6"/>
                  </a:cubicBezTo>
                  <a:cubicBezTo>
                    <a:pt x="160" y="0"/>
                    <a:pt x="151" y="4"/>
                    <a:pt x="146" y="6"/>
                  </a:cubicBezTo>
                  <a:cubicBezTo>
                    <a:pt x="143" y="7"/>
                    <a:pt x="141" y="9"/>
                    <a:pt x="139" y="12"/>
                  </a:cubicBezTo>
                  <a:cubicBezTo>
                    <a:pt x="139" y="13"/>
                    <a:pt x="139" y="14"/>
                    <a:pt x="139" y="14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40" y="16"/>
                    <a:pt x="140" y="16"/>
                    <a:pt x="140" y="17"/>
                  </a:cubicBezTo>
                  <a:cubicBezTo>
                    <a:pt x="143" y="22"/>
                    <a:pt x="142" y="28"/>
                    <a:pt x="141" y="32"/>
                  </a:cubicBezTo>
                  <a:cubicBezTo>
                    <a:pt x="141" y="34"/>
                    <a:pt x="140" y="38"/>
                    <a:pt x="138" y="41"/>
                  </a:cubicBezTo>
                  <a:cubicBezTo>
                    <a:pt x="137" y="41"/>
                    <a:pt x="137" y="42"/>
                    <a:pt x="136" y="42"/>
                  </a:cubicBezTo>
                  <a:cubicBezTo>
                    <a:pt x="137" y="46"/>
                    <a:pt x="137" y="49"/>
                    <a:pt x="139" y="50"/>
                  </a:cubicBezTo>
                  <a:cubicBezTo>
                    <a:pt x="140" y="51"/>
                    <a:pt x="142" y="51"/>
                    <a:pt x="142" y="51"/>
                  </a:cubicBezTo>
                  <a:cubicBezTo>
                    <a:pt x="142" y="54"/>
                    <a:pt x="142" y="57"/>
                    <a:pt x="142" y="60"/>
                  </a:cubicBezTo>
                  <a:cubicBezTo>
                    <a:pt x="143" y="62"/>
                    <a:pt x="145" y="62"/>
                    <a:pt x="145" y="65"/>
                  </a:cubicBezTo>
                  <a:cubicBezTo>
                    <a:pt x="143" y="65"/>
                    <a:pt x="143" y="65"/>
                    <a:pt x="143" y="65"/>
                  </a:cubicBezTo>
                  <a:cubicBezTo>
                    <a:pt x="143" y="66"/>
                    <a:pt x="143" y="66"/>
                    <a:pt x="143" y="67"/>
                  </a:cubicBezTo>
                  <a:cubicBezTo>
                    <a:pt x="147" y="68"/>
                    <a:pt x="152" y="70"/>
                    <a:pt x="156" y="72"/>
                  </a:cubicBezTo>
                  <a:cubicBezTo>
                    <a:pt x="160" y="74"/>
                    <a:pt x="163" y="75"/>
                    <a:pt x="166" y="76"/>
                  </a:cubicBezTo>
                  <a:cubicBezTo>
                    <a:pt x="167" y="77"/>
                    <a:pt x="168" y="77"/>
                    <a:pt x="170" y="78"/>
                  </a:cubicBezTo>
                  <a:cubicBezTo>
                    <a:pt x="176" y="80"/>
                    <a:pt x="184" y="83"/>
                    <a:pt x="187" y="91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7" y="93"/>
                    <a:pt x="187" y="93"/>
                    <a:pt x="187" y="93"/>
                  </a:cubicBezTo>
                  <a:cubicBezTo>
                    <a:pt x="187" y="95"/>
                    <a:pt x="187" y="98"/>
                    <a:pt x="187" y="101"/>
                  </a:cubicBezTo>
                  <a:cubicBezTo>
                    <a:pt x="187" y="103"/>
                    <a:pt x="187" y="104"/>
                    <a:pt x="187" y="106"/>
                  </a:cubicBezTo>
                  <a:cubicBezTo>
                    <a:pt x="212" y="106"/>
                    <a:pt x="212" y="106"/>
                    <a:pt x="212" y="106"/>
                  </a:cubicBezTo>
                  <a:cubicBezTo>
                    <a:pt x="212" y="101"/>
                    <a:pt x="211" y="93"/>
                    <a:pt x="211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" name="Freeform 900"/>
            <p:cNvSpPr>
              <a:spLocks/>
            </p:cNvSpPr>
            <p:nvPr/>
          </p:nvSpPr>
          <p:spPr bwMode="auto">
            <a:xfrm>
              <a:off x="10623550" y="6684963"/>
              <a:ext cx="563563" cy="550863"/>
            </a:xfrm>
            <a:custGeom>
              <a:avLst/>
              <a:gdLst>
                <a:gd name="T0" fmla="*/ 102 w 150"/>
                <a:gd name="T1" fmla="*/ 17 h 147"/>
                <a:gd name="T2" fmla="*/ 103 w 150"/>
                <a:gd name="T3" fmla="*/ 32 h 147"/>
                <a:gd name="T4" fmla="*/ 102 w 150"/>
                <a:gd name="T5" fmla="*/ 46 h 147"/>
                <a:gd name="T6" fmla="*/ 104 w 150"/>
                <a:gd name="T7" fmla="*/ 50 h 147"/>
                <a:gd name="T8" fmla="*/ 104 w 150"/>
                <a:gd name="T9" fmla="*/ 62 h 147"/>
                <a:gd name="T10" fmla="*/ 102 w 150"/>
                <a:gd name="T11" fmla="*/ 68 h 147"/>
                <a:gd name="T12" fmla="*/ 97 w 150"/>
                <a:gd name="T13" fmla="*/ 72 h 147"/>
                <a:gd name="T14" fmla="*/ 96 w 150"/>
                <a:gd name="T15" fmla="*/ 82 h 147"/>
                <a:gd name="T16" fmla="*/ 92 w 150"/>
                <a:gd name="T17" fmla="*/ 90 h 147"/>
                <a:gd name="T18" fmla="*/ 96 w 150"/>
                <a:gd name="T19" fmla="*/ 90 h 147"/>
                <a:gd name="T20" fmla="*/ 102 w 150"/>
                <a:gd name="T21" fmla="*/ 101 h 147"/>
                <a:gd name="T22" fmla="*/ 109 w 150"/>
                <a:gd name="T23" fmla="*/ 103 h 147"/>
                <a:gd name="T24" fmla="*/ 132 w 150"/>
                <a:gd name="T25" fmla="*/ 113 h 147"/>
                <a:gd name="T26" fmla="*/ 150 w 150"/>
                <a:gd name="T27" fmla="*/ 124 h 147"/>
                <a:gd name="T28" fmla="*/ 150 w 150"/>
                <a:gd name="T29" fmla="*/ 147 h 147"/>
                <a:gd name="T30" fmla="*/ 0 w 150"/>
                <a:gd name="T31" fmla="*/ 147 h 147"/>
                <a:gd name="T32" fmla="*/ 0 w 150"/>
                <a:gd name="T33" fmla="*/ 124 h 147"/>
                <a:gd name="T34" fmla="*/ 18 w 150"/>
                <a:gd name="T35" fmla="*/ 113 h 147"/>
                <a:gd name="T36" fmla="*/ 41 w 150"/>
                <a:gd name="T37" fmla="*/ 103 h 147"/>
                <a:gd name="T38" fmla="*/ 48 w 150"/>
                <a:gd name="T39" fmla="*/ 101 h 147"/>
                <a:gd name="T40" fmla="*/ 54 w 150"/>
                <a:gd name="T41" fmla="*/ 90 h 147"/>
                <a:gd name="T42" fmla="*/ 57 w 150"/>
                <a:gd name="T43" fmla="*/ 90 h 147"/>
                <a:gd name="T44" fmla="*/ 53 w 150"/>
                <a:gd name="T45" fmla="*/ 83 h 147"/>
                <a:gd name="T46" fmla="*/ 52 w 150"/>
                <a:gd name="T47" fmla="*/ 70 h 147"/>
                <a:gd name="T48" fmla="*/ 49 w 150"/>
                <a:gd name="T49" fmla="*/ 70 h 147"/>
                <a:gd name="T50" fmla="*/ 44 w 150"/>
                <a:gd name="T51" fmla="*/ 53 h 147"/>
                <a:gd name="T52" fmla="*/ 46 w 150"/>
                <a:gd name="T53" fmla="*/ 46 h 147"/>
                <a:gd name="T54" fmla="*/ 58 w 150"/>
                <a:gd name="T55" fmla="*/ 7 h 147"/>
                <a:gd name="T56" fmla="*/ 90 w 150"/>
                <a:gd name="T57" fmla="*/ 7 h 147"/>
                <a:gd name="T58" fmla="*/ 93 w 150"/>
                <a:gd name="T59" fmla="*/ 10 h 147"/>
                <a:gd name="T60" fmla="*/ 98 w 150"/>
                <a:gd name="T61" fmla="*/ 10 h 147"/>
                <a:gd name="T62" fmla="*/ 102 w 150"/>
                <a:gd name="T63" fmla="*/ 1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47">
                  <a:moveTo>
                    <a:pt x="102" y="17"/>
                  </a:moveTo>
                  <a:cubicBezTo>
                    <a:pt x="103" y="22"/>
                    <a:pt x="103" y="26"/>
                    <a:pt x="103" y="32"/>
                  </a:cubicBezTo>
                  <a:cubicBezTo>
                    <a:pt x="103" y="34"/>
                    <a:pt x="102" y="43"/>
                    <a:pt x="102" y="46"/>
                  </a:cubicBezTo>
                  <a:cubicBezTo>
                    <a:pt x="102" y="48"/>
                    <a:pt x="103" y="48"/>
                    <a:pt x="104" y="50"/>
                  </a:cubicBezTo>
                  <a:cubicBezTo>
                    <a:pt x="105" y="54"/>
                    <a:pt x="105" y="59"/>
                    <a:pt x="104" y="62"/>
                  </a:cubicBezTo>
                  <a:cubicBezTo>
                    <a:pt x="104" y="64"/>
                    <a:pt x="103" y="66"/>
                    <a:pt x="102" y="68"/>
                  </a:cubicBezTo>
                  <a:cubicBezTo>
                    <a:pt x="101" y="70"/>
                    <a:pt x="98" y="70"/>
                    <a:pt x="97" y="72"/>
                  </a:cubicBezTo>
                  <a:cubicBezTo>
                    <a:pt x="96" y="75"/>
                    <a:pt x="97" y="78"/>
                    <a:pt x="96" y="82"/>
                  </a:cubicBezTo>
                  <a:cubicBezTo>
                    <a:pt x="95" y="85"/>
                    <a:pt x="92" y="85"/>
                    <a:pt x="92" y="90"/>
                  </a:cubicBezTo>
                  <a:cubicBezTo>
                    <a:pt x="93" y="90"/>
                    <a:pt x="94" y="90"/>
                    <a:pt x="96" y="90"/>
                  </a:cubicBezTo>
                  <a:cubicBezTo>
                    <a:pt x="97" y="93"/>
                    <a:pt x="100" y="99"/>
                    <a:pt x="102" y="101"/>
                  </a:cubicBezTo>
                  <a:cubicBezTo>
                    <a:pt x="104" y="102"/>
                    <a:pt x="107" y="102"/>
                    <a:pt x="109" y="103"/>
                  </a:cubicBezTo>
                  <a:cubicBezTo>
                    <a:pt x="116" y="106"/>
                    <a:pt x="125" y="110"/>
                    <a:pt x="132" y="113"/>
                  </a:cubicBezTo>
                  <a:cubicBezTo>
                    <a:pt x="139" y="116"/>
                    <a:pt x="148" y="117"/>
                    <a:pt x="150" y="124"/>
                  </a:cubicBezTo>
                  <a:cubicBezTo>
                    <a:pt x="150" y="129"/>
                    <a:pt x="150" y="141"/>
                    <a:pt x="15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1"/>
                    <a:pt x="0" y="129"/>
                    <a:pt x="0" y="124"/>
                  </a:cubicBezTo>
                  <a:cubicBezTo>
                    <a:pt x="3" y="117"/>
                    <a:pt x="11" y="116"/>
                    <a:pt x="18" y="113"/>
                  </a:cubicBezTo>
                  <a:cubicBezTo>
                    <a:pt x="25" y="110"/>
                    <a:pt x="34" y="106"/>
                    <a:pt x="41" y="103"/>
                  </a:cubicBezTo>
                  <a:cubicBezTo>
                    <a:pt x="44" y="102"/>
                    <a:pt x="46" y="102"/>
                    <a:pt x="48" y="101"/>
                  </a:cubicBezTo>
                  <a:cubicBezTo>
                    <a:pt x="50" y="99"/>
                    <a:pt x="53" y="93"/>
                    <a:pt x="54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7" y="86"/>
                    <a:pt x="54" y="85"/>
                    <a:pt x="53" y="83"/>
                  </a:cubicBezTo>
                  <a:cubicBezTo>
                    <a:pt x="53" y="79"/>
                    <a:pt x="53" y="74"/>
                    <a:pt x="52" y="70"/>
                  </a:cubicBezTo>
                  <a:cubicBezTo>
                    <a:pt x="52" y="71"/>
                    <a:pt x="49" y="70"/>
                    <a:pt x="49" y="70"/>
                  </a:cubicBezTo>
                  <a:cubicBezTo>
                    <a:pt x="45" y="67"/>
                    <a:pt x="45" y="57"/>
                    <a:pt x="44" y="53"/>
                  </a:cubicBezTo>
                  <a:cubicBezTo>
                    <a:pt x="44" y="51"/>
                    <a:pt x="47" y="49"/>
                    <a:pt x="46" y="46"/>
                  </a:cubicBezTo>
                  <a:cubicBezTo>
                    <a:pt x="42" y="25"/>
                    <a:pt x="48" y="11"/>
                    <a:pt x="58" y="7"/>
                  </a:cubicBezTo>
                  <a:cubicBezTo>
                    <a:pt x="65" y="5"/>
                    <a:pt x="78" y="0"/>
                    <a:pt x="90" y="7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100" y="12"/>
                    <a:pt x="102" y="17"/>
                    <a:pt x="10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0" name="椭圆 9"/>
          <p:cNvSpPr/>
          <p:nvPr/>
        </p:nvSpPr>
        <p:spPr>
          <a:xfrm>
            <a:off x="3503168" y="1242416"/>
            <a:ext cx="2137662" cy="213766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81EF67-5BEB-43E1-A966-1644E7648F18}"/>
              </a:ext>
            </a:extLst>
          </p:cNvPr>
          <p:cNvSpPr txBox="1"/>
          <p:nvPr/>
        </p:nvSpPr>
        <p:spPr>
          <a:xfrm>
            <a:off x="2948860" y="4059267"/>
            <a:ext cx="32462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/>
              <a:t>Thank you </a:t>
            </a:r>
            <a:endParaRPr lang="zh-CN" altLang="en-US" sz="5400" b="1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342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007CC-51CE-4BC6-A317-0240F79F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56756"/>
            <a:ext cx="7478486" cy="689100"/>
          </a:xfrm>
          <a:ln w="31750"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algn="l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5C4012-9F96-47C9-BDE0-B7742629E069}"/>
              </a:ext>
            </a:extLst>
          </p:cNvPr>
          <p:cNvSpPr txBox="1"/>
          <p:nvPr/>
        </p:nvSpPr>
        <p:spPr>
          <a:xfrm>
            <a:off x="1694276" y="4472638"/>
            <a:ext cx="7308209" cy="200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20000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内现有的旅游推荐系统，如去哪儿、携程网和妈蜂窝等网站在为用户提供旅游信息的查询，机票酒店的预定等功能上己经很完备，但是普遍缺乏针对旅游用户的个性化推荐服务，目前提供的功能很难保证用户的个性化需求。</a:t>
            </a:r>
          </a:p>
          <a:p>
            <a:pPr marL="342900" indent="-342900">
              <a:lnSpc>
                <a:spcPct val="90000"/>
              </a:lnSpc>
              <a:buClr>
                <a:srgbClr val="0070C0"/>
              </a:buClr>
              <a:buSzPct val="120000"/>
              <a:buFont typeface="+mj-lt"/>
              <a:buAutoNum type="alphaU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ACD87AD-DD28-48D9-99B8-F93908F9D20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81134" y="914396"/>
            <a:ext cx="8421352" cy="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八边形 10">
            <a:extLst>
              <a:ext uri="{FF2B5EF4-FFF2-40B4-BE49-F238E27FC236}">
                <a16:creationId xmlns:a16="http://schemas.microsoft.com/office/drawing/2014/main" id="{08B13555-2842-4BC4-8CE9-3361859FE917}"/>
              </a:ext>
            </a:extLst>
          </p:cNvPr>
          <p:cNvSpPr/>
          <p:nvPr/>
        </p:nvSpPr>
        <p:spPr>
          <a:xfrm>
            <a:off x="359229" y="156757"/>
            <a:ext cx="757639" cy="757639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2</a:t>
            </a:r>
            <a:endParaRPr lang="zh-CN" altLang="en-US" sz="40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5A35CC3-F8B8-482D-B248-3CF4E45F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404BEB3-7F87-4F86-9B52-58BA6E7D7B30}"/>
              </a:ext>
            </a:extLst>
          </p:cNvPr>
          <p:cNvGrpSpPr/>
          <p:nvPr/>
        </p:nvGrpSpPr>
        <p:grpSpPr>
          <a:xfrm>
            <a:off x="359229" y="1575617"/>
            <a:ext cx="874116" cy="874116"/>
            <a:chOff x="5125542" y="1399140"/>
            <a:chExt cx="874116" cy="874116"/>
          </a:xfrm>
          <a:solidFill>
            <a:schemeClr val="accent2"/>
          </a:solidFill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04F4D2D-9009-4AC2-9507-0237C3156D6D}"/>
                </a:ext>
              </a:extLst>
            </p:cNvPr>
            <p:cNvSpPr/>
            <p:nvPr/>
          </p:nvSpPr>
          <p:spPr>
            <a:xfrm>
              <a:off x="5125542" y="1399140"/>
              <a:ext cx="874116" cy="8741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6303D6F7-DEB9-45CE-8EE7-B13B7C5DAA2F}"/>
                </a:ext>
              </a:extLst>
            </p:cNvPr>
            <p:cNvSpPr txBox="1"/>
            <p:nvPr/>
          </p:nvSpPr>
          <p:spPr>
            <a:xfrm>
              <a:off x="5314943" y="1628156"/>
              <a:ext cx="48603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9D91E41-7DBF-472F-9640-BC288CDBB510}"/>
              </a:ext>
            </a:extLst>
          </p:cNvPr>
          <p:cNvGrpSpPr/>
          <p:nvPr/>
        </p:nvGrpSpPr>
        <p:grpSpPr>
          <a:xfrm>
            <a:off x="354587" y="3089504"/>
            <a:ext cx="874116" cy="874116"/>
            <a:chOff x="5125542" y="1399140"/>
            <a:chExt cx="874116" cy="874116"/>
          </a:xfrm>
          <a:solidFill>
            <a:schemeClr val="accent2"/>
          </a:solidFill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53E0C9F-B055-49B4-9206-48EFF96F84D6}"/>
                </a:ext>
              </a:extLst>
            </p:cNvPr>
            <p:cNvSpPr/>
            <p:nvPr/>
          </p:nvSpPr>
          <p:spPr>
            <a:xfrm>
              <a:off x="5125542" y="1399140"/>
              <a:ext cx="874116" cy="8741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A7C3A5BD-16E5-44C0-AAED-05FDB71F431C}"/>
                </a:ext>
              </a:extLst>
            </p:cNvPr>
            <p:cNvSpPr txBox="1"/>
            <p:nvPr/>
          </p:nvSpPr>
          <p:spPr>
            <a:xfrm>
              <a:off x="5314943" y="1628156"/>
              <a:ext cx="48603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0F7B084-9587-4C0D-9C8E-5FAD87DD4DDA}"/>
              </a:ext>
            </a:extLst>
          </p:cNvPr>
          <p:cNvGrpSpPr/>
          <p:nvPr/>
        </p:nvGrpSpPr>
        <p:grpSpPr>
          <a:xfrm>
            <a:off x="359229" y="4845325"/>
            <a:ext cx="874116" cy="874116"/>
            <a:chOff x="5125542" y="1399140"/>
            <a:chExt cx="874116" cy="874116"/>
          </a:xfrm>
          <a:solidFill>
            <a:schemeClr val="accent2"/>
          </a:solidFill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D86106C-39D4-4C91-AA68-BB914B5FFB01}"/>
                </a:ext>
              </a:extLst>
            </p:cNvPr>
            <p:cNvSpPr/>
            <p:nvPr/>
          </p:nvSpPr>
          <p:spPr>
            <a:xfrm>
              <a:off x="5125542" y="1399140"/>
              <a:ext cx="874116" cy="8741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9">
              <a:extLst>
                <a:ext uri="{FF2B5EF4-FFF2-40B4-BE49-F238E27FC236}">
                  <a16:creationId xmlns:a16="http://schemas.microsoft.com/office/drawing/2014/main" id="{0F06D516-86CD-4FF8-861F-0345768A5F79}"/>
                </a:ext>
              </a:extLst>
            </p:cNvPr>
            <p:cNvSpPr txBox="1"/>
            <p:nvPr/>
          </p:nvSpPr>
          <p:spPr>
            <a:xfrm>
              <a:off x="5314943" y="1628156"/>
              <a:ext cx="502061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CC1116EC-697D-4266-8EB9-05C91A96B199}"/>
              </a:ext>
            </a:extLst>
          </p:cNvPr>
          <p:cNvSpPr txBox="1"/>
          <p:nvPr/>
        </p:nvSpPr>
        <p:spPr>
          <a:xfrm>
            <a:off x="1694276" y="3427748"/>
            <a:ext cx="403190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70C0"/>
              </a:buClr>
              <a:buSzPct val="120000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个性化需求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A29547E-9BFD-4241-BE0F-50B9546F6431}"/>
              </a:ext>
            </a:extLst>
          </p:cNvPr>
          <p:cNvSpPr txBox="1"/>
          <p:nvPr/>
        </p:nvSpPr>
        <p:spPr>
          <a:xfrm>
            <a:off x="1694277" y="1833872"/>
            <a:ext cx="403190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70C0"/>
              </a:buClr>
              <a:buSzPct val="120000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信息过载</a:t>
            </a:r>
          </a:p>
        </p:txBody>
      </p:sp>
    </p:spTree>
    <p:extLst>
      <p:ext uri="{BB962C8B-B14F-4D97-AF65-F5344CB8AC3E}">
        <p14:creationId xmlns:p14="http://schemas.microsoft.com/office/powerpoint/2010/main" val="137295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007CC-51CE-4BC6-A317-0240F79F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56756"/>
            <a:ext cx="7478486" cy="689100"/>
          </a:xfrm>
          <a:ln w="31750"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algn="l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国内外研究现状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ACD87AD-DD28-48D9-99B8-F93908F9D20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81134" y="914396"/>
            <a:ext cx="8421352" cy="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八边形 10">
            <a:extLst>
              <a:ext uri="{FF2B5EF4-FFF2-40B4-BE49-F238E27FC236}">
                <a16:creationId xmlns:a16="http://schemas.microsoft.com/office/drawing/2014/main" id="{08B13555-2842-4BC4-8CE9-3361859FE917}"/>
              </a:ext>
            </a:extLst>
          </p:cNvPr>
          <p:cNvSpPr/>
          <p:nvPr/>
        </p:nvSpPr>
        <p:spPr>
          <a:xfrm>
            <a:off x="359229" y="156757"/>
            <a:ext cx="757639" cy="757639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3</a:t>
            </a:r>
            <a:endParaRPr lang="zh-CN" altLang="en-US" sz="40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5A35CC3-F8B8-482D-B248-3CF4E45F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圆角矩形 2">
            <a:extLst>
              <a:ext uri="{FF2B5EF4-FFF2-40B4-BE49-F238E27FC236}">
                <a16:creationId xmlns:a16="http://schemas.microsoft.com/office/drawing/2014/main" id="{D22501D6-55F7-4516-92CA-BE7437310248}"/>
              </a:ext>
            </a:extLst>
          </p:cNvPr>
          <p:cNvSpPr/>
          <p:nvPr/>
        </p:nvSpPr>
        <p:spPr>
          <a:xfrm>
            <a:off x="581134" y="2886455"/>
            <a:ext cx="2448272" cy="2375693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0A74857-328B-4F91-A112-0B9A99A27AC8}"/>
              </a:ext>
            </a:extLst>
          </p:cNvPr>
          <p:cNvGrpSpPr/>
          <p:nvPr/>
        </p:nvGrpSpPr>
        <p:grpSpPr>
          <a:xfrm>
            <a:off x="1060900" y="1754573"/>
            <a:ext cx="1447442" cy="1447442"/>
            <a:chOff x="304800" y="673100"/>
            <a:chExt cx="4000500" cy="4000500"/>
          </a:xfrm>
          <a:solidFill>
            <a:schemeClr val="accent2"/>
          </a:solidFill>
          <a:effectLst/>
        </p:grpSpPr>
        <p:sp>
          <p:nvSpPr>
            <p:cNvPr id="24" name="同心圆 4">
              <a:extLst>
                <a:ext uri="{FF2B5EF4-FFF2-40B4-BE49-F238E27FC236}">
                  <a16:creationId xmlns:a16="http://schemas.microsoft.com/office/drawing/2014/main" id="{FE3BEA08-55E7-4C0F-9A10-63EFF19BF7FD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ECF69A5-F0CE-4276-82B8-4868E4E7C2C2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椭圆 25">
            <a:extLst>
              <a:ext uri="{FF2B5EF4-FFF2-40B4-BE49-F238E27FC236}">
                <a16:creationId xmlns:a16="http://schemas.microsoft.com/office/drawing/2014/main" id="{AADA8A14-FF1C-486F-AC3B-3E37AC593D98}"/>
              </a:ext>
            </a:extLst>
          </p:cNvPr>
          <p:cNvSpPr/>
          <p:nvPr/>
        </p:nvSpPr>
        <p:spPr>
          <a:xfrm>
            <a:off x="2164987" y="2699800"/>
            <a:ext cx="373310" cy="37331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DFDA122-C5C8-4129-9B36-E067500FF109}"/>
              </a:ext>
            </a:extLst>
          </p:cNvPr>
          <p:cNvSpPr/>
          <p:nvPr/>
        </p:nvSpPr>
        <p:spPr>
          <a:xfrm>
            <a:off x="1243646" y="232498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参考文献</a:t>
            </a:r>
          </a:p>
        </p:txBody>
      </p:sp>
      <p:sp>
        <p:nvSpPr>
          <p:cNvPr id="28" name="圆角矩形 8">
            <a:extLst>
              <a:ext uri="{FF2B5EF4-FFF2-40B4-BE49-F238E27FC236}">
                <a16:creationId xmlns:a16="http://schemas.microsoft.com/office/drawing/2014/main" id="{E8B04F0B-9CDC-41BD-AB1F-1A86B1C52CB1}"/>
              </a:ext>
            </a:extLst>
          </p:cNvPr>
          <p:cNvSpPr/>
          <p:nvPr/>
        </p:nvSpPr>
        <p:spPr>
          <a:xfrm>
            <a:off x="3298954" y="2886454"/>
            <a:ext cx="2448272" cy="2375693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圆角矩形 9">
            <a:extLst>
              <a:ext uri="{FF2B5EF4-FFF2-40B4-BE49-F238E27FC236}">
                <a16:creationId xmlns:a16="http://schemas.microsoft.com/office/drawing/2014/main" id="{B33ACD0C-48F1-49FB-B551-54CCABA25080}"/>
              </a:ext>
            </a:extLst>
          </p:cNvPr>
          <p:cNvSpPr/>
          <p:nvPr/>
        </p:nvSpPr>
        <p:spPr>
          <a:xfrm>
            <a:off x="6033093" y="2886453"/>
            <a:ext cx="2448272" cy="2375693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4CF5B69-DF3E-42D3-80A7-9C812C3E2779}"/>
              </a:ext>
            </a:extLst>
          </p:cNvPr>
          <p:cNvGrpSpPr/>
          <p:nvPr/>
        </p:nvGrpSpPr>
        <p:grpSpPr>
          <a:xfrm>
            <a:off x="3799369" y="1798482"/>
            <a:ext cx="1447442" cy="1447442"/>
            <a:chOff x="304800" y="673100"/>
            <a:chExt cx="4000500" cy="4000500"/>
          </a:xfrm>
          <a:solidFill>
            <a:schemeClr val="accent2"/>
          </a:solidFill>
          <a:effectLst/>
        </p:grpSpPr>
        <p:sp>
          <p:nvSpPr>
            <p:cNvPr id="31" name="同心圆 11">
              <a:extLst>
                <a:ext uri="{FF2B5EF4-FFF2-40B4-BE49-F238E27FC236}">
                  <a16:creationId xmlns:a16="http://schemas.microsoft.com/office/drawing/2014/main" id="{1B380661-E19B-4394-A6ED-8F16564434EE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6FF45A4-B6F3-446B-8E82-3F303574F63E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D8D6B2C-34D8-461A-ADCC-030F95B4106E}"/>
              </a:ext>
            </a:extLst>
          </p:cNvPr>
          <p:cNvGrpSpPr/>
          <p:nvPr/>
        </p:nvGrpSpPr>
        <p:grpSpPr>
          <a:xfrm>
            <a:off x="6533508" y="1754573"/>
            <a:ext cx="1447442" cy="1447442"/>
            <a:chOff x="304800" y="673100"/>
            <a:chExt cx="4000500" cy="4000500"/>
          </a:xfrm>
          <a:solidFill>
            <a:schemeClr val="accent2"/>
          </a:solidFill>
          <a:effectLst/>
        </p:grpSpPr>
        <p:sp>
          <p:nvSpPr>
            <p:cNvPr id="34" name="同心圆 14">
              <a:extLst>
                <a:ext uri="{FF2B5EF4-FFF2-40B4-BE49-F238E27FC236}">
                  <a16:creationId xmlns:a16="http://schemas.microsoft.com/office/drawing/2014/main" id="{1ADC18B9-EC6E-4479-A8AC-ADF0F699C8DE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B169F74-EDB5-498C-8380-8F879A9A053B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6" name="椭圆 35">
            <a:extLst>
              <a:ext uri="{FF2B5EF4-FFF2-40B4-BE49-F238E27FC236}">
                <a16:creationId xmlns:a16="http://schemas.microsoft.com/office/drawing/2014/main" id="{DB6CDD85-612E-4B2E-8C7D-1579DA51376B}"/>
              </a:ext>
            </a:extLst>
          </p:cNvPr>
          <p:cNvSpPr/>
          <p:nvPr/>
        </p:nvSpPr>
        <p:spPr>
          <a:xfrm>
            <a:off x="4956614" y="2699800"/>
            <a:ext cx="373310" cy="37331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A3F285AA-BB6D-4338-956F-96430C79C876}"/>
              </a:ext>
            </a:extLst>
          </p:cNvPr>
          <p:cNvSpPr/>
          <p:nvPr/>
        </p:nvSpPr>
        <p:spPr>
          <a:xfrm>
            <a:off x="7692918" y="2699800"/>
            <a:ext cx="373310" cy="37331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31B9816-EC00-4226-B907-F4C8AAB73F57}"/>
              </a:ext>
            </a:extLst>
          </p:cNvPr>
          <p:cNvSpPr/>
          <p:nvPr/>
        </p:nvSpPr>
        <p:spPr>
          <a:xfrm>
            <a:off x="3969092" y="232498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参考文献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63E87B2-9FF9-4D49-9991-EE5A953CB038}"/>
              </a:ext>
            </a:extLst>
          </p:cNvPr>
          <p:cNvSpPr/>
          <p:nvPr/>
        </p:nvSpPr>
        <p:spPr>
          <a:xfrm>
            <a:off x="6703231" y="232498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参考文献</a:t>
            </a:r>
          </a:p>
        </p:txBody>
      </p:sp>
      <p:sp>
        <p:nvSpPr>
          <p:cNvPr id="40" name="TextBox 20">
            <a:extLst>
              <a:ext uri="{FF2B5EF4-FFF2-40B4-BE49-F238E27FC236}">
                <a16:creationId xmlns:a16="http://schemas.microsoft.com/office/drawing/2014/main" id="{97C3C583-1BF6-4C41-8005-C9EF3D41468B}"/>
              </a:ext>
            </a:extLst>
          </p:cNvPr>
          <p:cNvSpPr txBox="1"/>
          <p:nvPr/>
        </p:nvSpPr>
        <p:spPr>
          <a:xfrm>
            <a:off x="845283" y="3431936"/>
            <a:ext cx="1944216" cy="1569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Abdul Majid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等人利用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Flickr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网站上的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照片，提出了一种基于情景感知的个性化旅游推荐框架。</a:t>
            </a:r>
          </a:p>
        </p:txBody>
      </p:sp>
      <p:sp>
        <p:nvSpPr>
          <p:cNvPr id="41" name="TextBox 21">
            <a:extLst>
              <a:ext uri="{FF2B5EF4-FFF2-40B4-BE49-F238E27FC236}">
                <a16:creationId xmlns:a16="http://schemas.microsoft.com/office/drawing/2014/main" id="{32B0530E-4A41-461E-A4A3-53FE565A9B6A}"/>
              </a:ext>
            </a:extLst>
          </p:cNvPr>
          <p:cNvSpPr txBox="1"/>
          <p:nvPr/>
        </p:nvSpPr>
        <p:spPr>
          <a:xfrm>
            <a:off x="3550982" y="3426292"/>
            <a:ext cx="1944216" cy="16570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郑宇等人利用用户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轨迹信息进行旅游推荐，对用户的历史位置信息采用一种基于树的层次图来进行建模，在指定的的地理区域中通过建立的模型，挖掘出兴趣区域和旅行序列。</a:t>
            </a:r>
          </a:p>
        </p:txBody>
      </p:sp>
      <p:sp>
        <p:nvSpPr>
          <p:cNvPr id="42" name="TextBox 22">
            <a:extLst>
              <a:ext uri="{FF2B5EF4-FFF2-40B4-BE49-F238E27FC236}">
                <a16:creationId xmlns:a16="http://schemas.microsoft.com/office/drawing/2014/main" id="{CCD8AC65-996F-4ABF-AB56-FF87FA30D1F3}"/>
              </a:ext>
            </a:extLst>
          </p:cNvPr>
          <p:cNvSpPr txBox="1"/>
          <p:nvPr/>
        </p:nvSpPr>
        <p:spPr>
          <a:xfrm>
            <a:off x="6285121" y="3433168"/>
            <a:ext cx="1944216" cy="16570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Cao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等人采用均值漂移聚类法，使用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Flickr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记录的一百多万张旅游照片进行聚类，生成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1108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类，用户进行关键字查询，系统推荐与关键字最为吻合的景点。</a:t>
            </a: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228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007CC-51CE-4BC6-A317-0240F79F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56756"/>
            <a:ext cx="7478486" cy="689100"/>
          </a:xfrm>
          <a:ln w="31750"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algn="l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项目描述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ACD87AD-DD28-48D9-99B8-F93908F9D20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81134" y="914396"/>
            <a:ext cx="8421352" cy="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八边形 10">
            <a:extLst>
              <a:ext uri="{FF2B5EF4-FFF2-40B4-BE49-F238E27FC236}">
                <a16:creationId xmlns:a16="http://schemas.microsoft.com/office/drawing/2014/main" id="{08B13555-2842-4BC4-8CE9-3361859FE917}"/>
              </a:ext>
            </a:extLst>
          </p:cNvPr>
          <p:cNvSpPr/>
          <p:nvPr/>
        </p:nvSpPr>
        <p:spPr>
          <a:xfrm>
            <a:off x="359229" y="156757"/>
            <a:ext cx="757639" cy="757639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4</a:t>
            </a:r>
            <a:endParaRPr lang="zh-CN" altLang="en-US" sz="40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5A35CC3-F8B8-482D-B248-3CF4E45F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7" name="Freeform 471">
            <a:extLst>
              <a:ext uri="{FF2B5EF4-FFF2-40B4-BE49-F238E27FC236}">
                <a16:creationId xmlns:a16="http://schemas.microsoft.com/office/drawing/2014/main" id="{1CF2EE2E-23AC-47B4-A78F-967075087397}"/>
              </a:ext>
            </a:extLst>
          </p:cNvPr>
          <p:cNvSpPr>
            <a:spLocks noEditPoints="1"/>
          </p:cNvSpPr>
          <p:nvPr/>
        </p:nvSpPr>
        <p:spPr bwMode="auto">
          <a:xfrm>
            <a:off x="5128484" y="3762081"/>
            <a:ext cx="725427" cy="554225"/>
          </a:xfrm>
          <a:custGeom>
            <a:avLst/>
            <a:gdLst>
              <a:gd name="T0" fmla="*/ 103 w 106"/>
              <a:gd name="T1" fmla="*/ 44 h 81"/>
              <a:gd name="T2" fmla="*/ 85 w 106"/>
              <a:gd name="T3" fmla="*/ 26 h 81"/>
              <a:gd name="T4" fmla="*/ 66 w 106"/>
              <a:gd name="T5" fmla="*/ 7 h 81"/>
              <a:gd name="T6" fmla="*/ 47 w 106"/>
              <a:gd name="T7" fmla="*/ 26 h 81"/>
              <a:gd name="T8" fmla="*/ 29 w 106"/>
              <a:gd name="T9" fmla="*/ 44 h 81"/>
              <a:gd name="T10" fmla="*/ 4 w 106"/>
              <a:gd name="T11" fmla="*/ 44 h 81"/>
              <a:gd name="T12" fmla="*/ 4 w 106"/>
              <a:gd name="T13" fmla="*/ 81 h 81"/>
              <a:gd name="T14" fmla="*/ 66 w 106"/>
              <a:gd name="T15" fmla="*/ 81 h 81"/>
              <a:gd name="T16" fmla="*/ 66 w 106"/>
              <a:gd name="T17" fmla="*/ 53 h 81"/>
              <a:gd name="T18" fmla="*/ 84 w 106"/>
              <a:gd name="T19" fmla="*/ 53 h 81"/>
              <a:gd name="T20" fmla="*/ 84 w 106"/>
              <a:gd name="T21" fmla="*/ 81 h 81"/>
              <a:gd name="T22" fmla="*/ 103 w 106"/>
              <a:gd name="T23" fmla="*/ 81 h 81"/>
              <a:gd name="T24" fmla="*/ 103 w 106"/>
              <a:gd name="T25" fmla="*/ 44 h 81"/>
              <a:gd name="T26" fmla="*/ 25 w 106"/>
              <a:gd name="T27" fmla="*/ 66 h 81"/>
              <a:gd name="T28" fmla="*/ 11 w 106"/>
              <a:gd name="T29" fmla="*/ 66 h 81"/>
              <a:gd name="T30" fmla="*/ 11 w 106"/>
              <a:gd name="T31" fmla="*/ 52 h 81"/>
              <a:gd name="T32" fmla="*/ 25 w 106"/>
              <a:gd name="T33" fmla="*/ 52 h 81"/>
              <a:gd name="T34" fmla="*/ 25 w 106"/>
              <a:gd name="T35" fmla="*/ 66 h 81"/>
              <a:gd name="T36" fmla="*/ 47 w 106"/>
              <a:gd name="T37" fmla="*/ 66 h 81"/>
              <a:gd name="T38" fmla="*/ 33 w 106"/>
              <a:gd name="T39" fmla="*/ 66 h 81"/>
              <a:gd name="T40" fmla="*/ 33 w 106"/>
              <a:gd name="T41" fmla="*/ 52 h 81"/>
              <a:gd name="T42" fmla="*/ 47 w 106"/>
              <a:gd name="T43" fmla="*/ 52 h 81"/>
              <a:gd name="T44" fmla="*/ 47 w 106"/>
              <a:gd name="T45" fmla="*/ 66 h 81"/>
              <a:gd name="T46" fmla="*/ 63 w 106"/>
              <a:gd name="T47" fmla="*/ 38 h 81"/>
              <a:gd name="T48" fmla="*/ 56 w 106"/>
              <a:gd name="T49" fmla="*/ 31 h 81"/>
              <a:gd name="T50" fmla="*/ 63 w 106"/>
              <a:gd name="T51" fmla="*/ 25 h 81"/>
              <a:gd name="T52" fmla="*/ 70 w 106"/>
              <a:gd name="T53" fmla="*/ 31 h 81"/>
              <a:gd name="T54" fmla="*/ 63 w 106"/>
              <a:gd name="T55" fmla="*/ 38 h 81"/>
              <a:gd name="T56" fmla="*/ 106 w 106"/>
              <a:gd name="T57" fmla="*/ 40 h 81"/>
              <a:gd name="T58" fmla="*/ 104 w 106"/>
              <a:gd name="T59" fmla="*/ 42 h 81"/>
              <a:gd name="T60" fmla="*/ 66 w 106"/>
              <a:gd name="T61" fmla="*/ 3 h 81"/>
              <a:gd name="T62" fmla="*/ 28 w 106"/>
              <a:gd name="T63" fmla="*/ 41 h 81"/>
              <a:gd name="T64" fmla="*/ 28 w 106"/>
              <a:gd name="T65" fmla="*/ 42 h 81"/>
              <a:gd name="T66" fmla="*/ 0 w 106"/>
              <a:gd name="T67" fmla="*/ 42 h 81"/>
              <a:gd name="T68" fmla="*/ 21 w 106"/>
              <a:gd name="T69" fmla="*/ 20 h 81"/>
              <a:gd name="T70" fmla="*/ 47 w 106"/>
              <a:gd name="T71" fmla="*/ 20 h 81"/>
              <a:gd name="T72" fmla="*/ 66 w 106"/>
              <a:gd name="T73" fmla="*/ 0 h 81"/>
              <a:gd name="T74" fmla="*/ 87 w 106"/>
              <a:gd name="T75" fmla="*/ 21 h 81"/>
              <a:gd name="T76" fmla="*/ 87 w 106"/>
              <a:gd name="T77" fmla="*/ 9 h 81"/>
              <a:gd name="T78" fmla="*/ 95 w 106"/>
              <a:gd name="T79" fmla="*/ 9 h 81"/>
              <a:gd name="T80" fmla="*/ 95 w 106"/>
              <a:gd name="T81" fmla="*/ 30 h 81"/>
              <a:gd name="T82" fmla="*/ 106 w 106"/>
              <a:gd name="T83" fmla="*/ 4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6" h="81">
                <a:moveTo>
                  <a:pt x="103" y="44"/>
                </a:moveTo>
                <a:cubicBezTo>
                  <a:pt x="85" y="26"/>
                  <a:pt x="85" y="26"/>
                  <a:pt x="85" y="26"/>
                </a:cubicBezTo>
                <a:cubicBezTo>
                  <a:pt x="66" y="7"/>
                  <a:pt x="66" y="7"/>
                  <a:pt x="66" y="7"/>
                </a:cubicBezTo>
                <a:cubicBezTo>
                  <a:pt x="47" y="26"/>
                  <a:pt x="47" y="26"/>
                  <a:pt x="47" y="26"/>
                </a:cubicBezTo>
                <a:cubicBezTo>
                  <a:pt x="29" y="44"/>
                  <a:pt x="29" y="44"/>
                  <a:pt x="29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81"/>
                  <a:pt x="4" y="81"/>
                  <a:pt x="4" y="81"/>
                </a:cubicBezTo>
                <a:cubicBezTo>
                  <a:pt x="66" y="81"/>
                  <a:pt x="66" y="81"/>
                  <a:pt x="66" y="81"/>
                </a:cubicBezTo>
                <a:cubicBezTo>
                  <a:pt x="66" y="53"/>
                  <a:pt x="66" y="53"/>
                  <a:pt x="66" y="53"/>
                </a:cubicBezTo>
                <a:cubicBezTo>
                  <a:pt x="84" y="53"/>
                  <a:pt x="84" y="53"/>
                  <a:pt x="84" y="53"/>
                </a:cubicBezTo>
                <a:cubicBezTo>
                  <a:pt x="84" y="81"/>
                  <a:pt x="84" y="81"/>
                  <a:pt x="84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44"/>
                  <a:pt x="103" y="44"/>
                  <a:pt x="103" y="44"/>
                </a:cubicBezTo>
                <a:close/>
                <a:moveTo>
                  <a:pt x="25" y="66"/>
                </a:moveTo>
                <a:cubicBezTo>
                  <a:pt x="11" y="66"/>
                  <a:pt x="11" y="66"/>
                  <a:pt x="11" y="66"/>
                </a:cubicBezTo>
                <a:cubicBezTo>
                  <a:pt x="11" y="52"/>
                  <a:pt x="11" y="52"/>
                  <a:pt x="11" y="52"/>
                </a:cubicBezTo>
                <a:cubicBezTo>
                  <a:pt x="25" y="52"/>
                  <a:pt x="25" y="52"/>
                  <a:pt x="25" y="52"/>
                </a:cubicBezTo>
                <a:lnTo>
                  <a:pt x="25" y="66"/>
                </a:lnTo>
                <a:close/>
                <a:moveTo>
                  <a:pt x="47" y="66"/>
                </a:moveTo>
                <a:cubicBezTo>
                  <a:pt x="33" y="66"/>
                  <a:pt x="33" y="66"/>
                  <a:pt x="33" y="66"/>
                </a:cubicBezTo>
                <a:cubicBezTo>
                  <a:pt x="33" y="52"/>
                  <a:pt x="33" y="52"/>
                  <a:pt x="33" y="52"/>
                </a:cubicBezTo>
                <a:cubicBezTo>
                  <a:pt x="47" y="52"/>
                  <a:pt x="47" y="52"/>
                  <a:pt x="47" y="52"/>
                </a:cubicBezTo>
                <a:lnTo>
                  <a:pt x="47" y="66"/>
                </a:lnTo>
                <a:close/>
                <a:moveTo>
                  <a:pt x="63" y="38"/>
                </a:moveTo>
                <a:cubicBezTo>
                  <a:pt x="59" y="38"/>
                  <a:pt x="56" y="35"/>
                  <a:pt x="56" y="31"/>
                </a:cubicBezTo>
                <a:cubicBezTo>
                  <a:pt x="56" y="28"/>
                  <a:pt x="59" y="25"/>
                  <a:pt x="63" y="25"/>
                </a:cubicBezTo>
                <a:cubicBezTo>
                  <a:pt x="67" y="25"/>
                  <a:pt x="70" y="28"/>
                  <a:pt x="70" y="31"/>
                </a:cubicBezTo>
                <a:cubicBezTo>
                  <a:pt x="70" y="35"/>
                  <a:pt x="67" y="38"/>
                  <a:pt x="63" y="38"/>
                </a:cubicBezTo>
                <a:close/>
                <a:moveTo>
                  <a:pt x="106" y="40"/>
                </a:moveTo>
                <a:cubicBezTo>
                  <a:pt x="104" y="42"/>
                  <a:pt x="104" y="42"/>
                  <a:pt x="104" y="42"/>
                </a:cubicBezTo>
                <a:cubicBezTo>
                  <a:pt x="66" y="3"/>
                  <a:pt x="66" y="3"/>
                  <a:pt x="66" y="3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2"/>
                  <a:pt x="28" y="42"/>
                  <a:pt x="28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21" y="20"/>
                  <a:pt x="21" y="20"/>
                  <a:pt x="21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66" y="0"/>
                  <a:pt x="66" y="0"/>
                  <a:pt x="66" y="0"/>
                </a:cubicBezTo>
                <a:cubicBezTo>
                  <a:pt x="87" y="21"/>
                  <a:pt x="87" y="21"/>
                  <a:pt x="87" y="21"/>
                </a:cubicBezTo>
                <a:cubicBezTo>
                  <a:pt x="87" y="9"/>
                  <a:pt x="87" y="9"/>
                  <a:pt x="87" y="9"/>
                </a:cubicBezTo>
                <a:cubicBezTo>
                  <a:pt x="95" y="9"/>
                  <a:pt x="95" y="9"/>
                  <a:pt x="95" y="9"/>
                </a:cubicBezTo>
                <a:cubicBezTo>
                  <a:pt x="95" y="30"/>
                  <a:pt x="95" y="30"/>
                  <a:pt x="95" y="30"/>
                </a:cubicBezTo>
                <a:lnTo>
                  <a:pt x="106" y="40"/>
                </a:ln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Freeform 476">
            <a:extLst>
              <a:ext uri="{FF2B5EF4-FFF2-40B4-BE49-F238E27FC236}">
                <a16:creationId xmlns:a16="http://schemas.microsoft.com/office/drawing/2014/main" id="{AC4E833D-1DAE-44E4-B072-225E03C20930}"/>
              </a:ext>
            </a:extLst>
          </p:cNvPr>
          <p:cNvSpPr>
            <a:spLocks noEditPoints="1"/>
          </p:cNvSpPr>
          <p:nvPr/>
        </p:nvSpPr>
        <p:spPr bwMode="auto">
          <a:xfrm>
            <a:off x="1255487" y="2033889"/>
            <a:ext cx="781006" cy="565910"/>
          </a:xfrm>
          <a:custGeom>
            <a:avLst/>
            <a:gdLst>
              <a:gd name="T0" fmla="*/ 125 w 125"/>
              <a:gd name="T1" fmla="*/ 71 h 73"/>
              <a:gd name="T2" fmla="*/ 124 w 125"/>
              <a:gd name="T3" fmla="*/ 73 h 73"/>
              <a:gd name="T4" fmla="*/ 2 w 125"/>
              <a:gd name="T5" fmla="*/ 73 h 73"/>
              <a:gd name="T6" fmla="*/ 0 w 125"/>
              <a:gd name="T7" fmla="*/ 71 h 73"/>
              <a:gd name="T8" fmla="*/ 0 w 125"/>
              <a:gd name="T9" fmla="*/ 68 h 73"/>
              <a:gd name="T10" fmla="*/ 2 w 125"/>
              <a:gd name="T11" fmla="*/ 66 h 73"/>
              <a:gd name="T12" fmla="*/ 124 w 125"/>
              <a:gd name="T13" fmla="*/ 66 h 73"/>
              <a:gd name="T14" fmla="*/ 125 w 125"/>
              <a:gd name="T15" fmla="*/ 68 h 73"/>
              <a:gd name="T16" fmla="*/ 125 w 125"/>
              <a:gd name="T17" fmla="*/ 71 h 73"/>
              <a:gd name="T18" fmla="*/ 118 w 125"/>
              <a:gd name="T19" fmla="*/ 5 h 73"/>
              <a:gd name="T20" fmla="*/ 118 w 125"/>
              <a:gd name="T21" fmla="*/ 58 h 73"/>
              <a:gd name="T22" fmla="*/ 113 w 125"/>
              <a:gd name="T23" fmla="*/ 63 h 73"/>
              <a:gd name="T24" fmla="*/ 12 w 125"/>
              <a:gd name="T25" fmla="*/ 63 h 73"/>
              <a:gd name="T26" fmla="*/ 7 w 125"/>
              <a:gd name="T27" fmla="*/ 58 h 73"/>
              <a:gd name="T28" fmla="*/ 7 w 125"/>
              <a:gd name="T29" fmla="*/ 5 h 73"/>
              <a:gd name="T30" fmla="*/ 12 w 125"/>
              <a:gd name="T31" fmla="*/ 0 h 73"/>
              <a:gd name="T32" fmla="*/ 113 w 125"/>
              <a:gd name="T33" fmla="*/ 0 h 73"/>
              <a:gd name="T34" fmla="*/ 118 w 125"/>
              <a:gd name="T35" fmla="*/ 5 h 73"/>
              <a:gd name="T36" fmla="*/ 113 w 125"/>
              <a:gd name="T37" fmla="*/ 6 h 73"/>
              <a:gd name="T38" fmla="*/ 12 w 125"/>
              <a:gd name="T39" fmla="*/ 6 h 73"/>
              <a:gd name="T40" fmla="*/ 12 w 125"/>
              <a:gd name="T41" fmla="*/ 59 h 73"/>
              <a:gd name="T42" fmla="*/ 113 w 125"/>
              <a:gd name="T43" fmla="*/ 59 h 73"/>
              <a:gd name="T44" fmla="*/ 113 w 125"/>
              <a:gd name="T45" fmla="*/ 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5" h="73">
                <a:moveTo>
                  <a:pt x="125" y="71"/>
                </a:moveTo>
                <a:cubicBezTo>
                  <a:pt x="125" y="72"/>
                  <a:pt x="124" y="73"/>
                  <a:pt x="124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1" y="73"/>
                  <a:pt x="0" y="72"/>
                  <a:pt x="0" y="7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7"/>
                  <a:pt x="1" y="66"/>
                  <a:pt x="2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4" y="66"/>
                  <a:pt x="125" y="67"/>
                  <a:pt x="125" y="68"/>
                </a:cubicBezTo>
                <a:lnTo>
                  <a:pt x="125" y="71"/>
                </a:lnTo>
                <a:close/>
                <a:moveTo>
                  <a:pt x="118" y="5"/>
                </a:moveTo>
                <a:cubicBezTo>
                  <a:pt x="118" y="58"/>
                  <a:pt x="118" y="58"/>
                  <a:pt x="118" y="58"/>
                </a:cubicBezTo>
                <a:cubicBezTo>
                  <a:pt x="118" y="61"/>
                  <a:pt x="116" y="63"/>
                  <a:pt x="113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9" y="63"/>
                  <a:pt x="7" y="61"/>
                  <a:pt x="7" y="58"/>
                </a:cubicBezTo>
                <a:cubicBezTo>
                  <a:pt x="7" y="5"/>
                  <a:pt x="7" y="5"/>
                  <a:pt x="7" y="5"/>
                </a:cubicBezTo>
                <a:cubicBezTo>
                  <a:pt x="7" y="2"/>
                  <a:pt x="9" y="0"/>
                  <a:pt x="12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6" y="0"/>
                  <a:pt x="118" y="2"/>
                  <a:pt x="118" y="5"/>
                </a:cubicBezTo>
                <a:close/>
                <a:moveTo>
                  <a:pt x="113" y="6"/>
                </a:moveTo>
                <a:cubicBezTo>
                  <a:pt x="12" y="6"/>
                  <a:pt x="12" y="6"/>
                  <a:pt x="12" y="6"/>
                </a:cubicBezTo>
                <a:cubicBezTo>
                  <a:pt x="12" y="59"/>
                  <a:pt x="12" y="59"/>
                  <a:pt x="12" y="59"/>
                </a:cubicBezTo>
                <a:cubicBezTo>
                  <a:pt x="113" y="59"/>
                  <a:pt x="113" y="59"/>
                  <a:pt x="113" y="59"/>
                </a:cubicBezTo>
                <a:lnTo>
                  <a:pt x="113" y="6"/>
                </a:ln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Oval 493">
            <a:extLst>
              <a:ext uri="{FF2B5EF4-FFF2-40B4-BE49-F238E27FC236}">
                <a16:creationId xmlns:a16="http://schemas.microsoft.com/office/drawing/2014/main" id="{46E9C26A-7120-4F21-89A1-30D2F304F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486" y="3819294"/>
            <a:ext cx="547803" cy="49701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Freeform 497">
            <a:extLst>
              <a:ext uri="{FF2B5EF4-FFF2-40B4-BE49-F238E27FC236}">
                <a16:creationId xmlns:a16="http://schemas.microsoft.com/office/drawing/2014/main" id="{6BDC5AB6-A134-43A2-985C-E9005E33D4C5}"/>
              </a:ext>
            </a:extLst>
          </p:cNvPr>
          <p:cNvSpPr>
            <a:spLocks noEditPoints="1"/>
          </p:cNvSpPr>
          <p:nvPr/>
        </p:nvSpPr>
        <p:spPr bwMode="auto">
          <a:xfrm>
            <a:off x="5128485" y="2033889"/>
            <a:ext cx="422877" cy="583375"/>
          </a:xfrm>
          <a:custGeom>
            <a:avLst/>
            <a:gdLst>
              <a:gd name="T0" fmla="*/ 125 w 128"/>
              <a:gd name="T1" fmla="*/ 83 h 177"/>
              <a:gd name="T2" fmla="*/ 64 w 128"/>
              <a:gd name="T3" fmla="*/ 177 h 177"/>
              <a:gd name="T4" fmla="*/ 0 w 128"/>
              <a:gd name="T5" fmla="*/ 71 h 177"/>
              <a:gd name="T6" fmla="*/ 0 w 128"/>
              <a:gd name="T7" fmla="*/ 70 h 177"/>
              <a:gd name="T8" fmla="*/ 0 w 128"/>
              <a:gd name="T9" fmla="*/ 64 h 177"/>
              <a:gd name="T10" fmla="*/ 64 w 128"/>
              <a:gd name="T11" fmla="*/ 0 h 177"/>
              <a:gd name="T12" fmla="*/ 128 w 128"/>
              <a:gd name="T13" fmla="*/ 64 h 177"/>
              <a:gd name="T14" fmla="*/ 127 w 128"/>
              <a:gd name="T15" fmla="*/ 68 h 177"/>
              <a:gd name="T16" fmla="*/ 125 w 128"/>
              <a:gd name="T17" fmla="*/ 83 h 177"/>
              <a:gd name="T18" fmla="*/ 64 w 128"/>
              <a:gd name="T19" fmla="*/ 20 h 177"/>
              <a:gd name="T20" fmla="*/ 22 w 128"/>
              <a:gd name="T21" fmla="*/ 62 h 177"/>
              <a:gd name="T22" fmla="*/ 64 w 128"/>
              <a:gd name="T23" fmla="*/ 104 h 177"/>
              <a:gd name="T24" fmla="*/ 106 w 128"/>
              <a:gd name="T25" fmla="*/ 62 h 177"/>
              <a:gd name="T26" fmla="*/ 64 w 128"/>
              <a:gd name="T27" fmla="*/ 20 h 177"/>
              <a:gd name="T28" fmla="*/ 64 w 128"/>
              <a:gd name="T29" fmla="*/ 40 h 177"/>
              <a:gd name="T30" fmla="*/ 44 w 128"/>
              <a:gd name="T31" fmla="*/ 60 h 177"/>
              <a:gd name="T32" fmla="*/ 64 w 128"/>
              <a:gd name="T33" fmla="*/ 80 h 177"/>
              <a:gd name="T34" fmla="*/ 84 w 128"/>
              <a:gd name="T35" fmla="*/ 60 h 177"/>
              <a:gd name="T36" fmla="*/ 64 w 128"/>
              <a:gd name="T37" fmla="*/ 4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77">
                <a:moveTo>
                  <a:pt x="125" y="83"/>
                </a:moveTo>
                <a:cubicBezTo>
                  <a:pt x="120" y="104"/>
                  <a:pt x="105" y="138"/>
                  <a:pt x="64" y="177"/>
                </a:cubicBezTo>
                <a:cubicBezTo>
                  <a:pt x="64" y="177"/>
                  <a:pt x="5" y="122"/>
                  <a:pt x="0" y="71"/>
                </a:cubicBezTo>
                <a:cubicBezTo>
                  <a:pt x="0" y="71"/>
                  <a:pt x="0" y="70"/>
                  <a:pt x="0" y="70"/>
                </a:cubicBezTo>
                <a:cubicBezTo>
                  <a:pt x="0" y="68"/>
                  <a:pt x="0" y="66"/>
                  <a:pt x="0" y="64"/>
                </a:cubicBezTo>
                <a:cubicBezTo>
                  <a:pt x="0" y="29"/>
                  <a:pt x="28" y="0"/>
                  <a:pt x="64" y="0"/>
                </a:cubicBezTo>
                <a:cubicBezTo>
                  <a:pt x="99" y="0"/>
                  <a:pt x="128" y="29"/>
                  <a:pt x="128" y="64"/>
                </a:cubicBezTo>
                <a:cubicBezTo>
                  <a:pt x="128" y="64"/>
                  <a:pt x="128" y="65"/>
                  <a:pt x="127" y="68"/>
                </a:cubicBezTo>
                <a:cubicBezTo>
                  <a:pt x="127" y="73"/>
                  <a:pt x="126" y="78"/>
                  <a:pt x="125" y="83"/>
                </a:cubicBezTo>
                <a:close/>
                <a:moveTo>
                  <a:pt x="64" y="20"/>
                </a:moveTo>
                <a:cubicBezTo>
                  <a:pt x="40" y="20"/>
                  <a:pt x="22" y="39"/>
                  <a:pt x="22" y="62"/>
                </a:cubicBezTo>
                <a:cubicBezTo>
                  <a:pt x="22" y="85"/>
                  <a:pt x="40" y="104"/>
                  <a:pt x="64" y="104"/>
                </a:cubicBezTo>
                <a:cubicBezTo>
                  <a:pt x="87" y="104"/>
                  <a:pt x="106" y="85"/>
                  <a:pt x="106" y="62"/>
                </a:cubicBezTo>
                <a:cubicBezTo>
                  <a:pt x="106" y="39"/>
                  <a:pt x="87" y="20"/>
                  <a:pt x="64" y="20"/>
                </a:cubicBezTo>
                <a:close/>
                <a:moveTo>
                  <a:pt x="64" y="40"/>
                </a:moveTo>
                <a:cubicBezTo>
                  <a:pt x="53" y="40"/>
                  <a:pt x="44" y="49"/>
                  <a:pt x="44" y="60"/>
                </a:cubicBezTo>
                <a:cubicBezTo>
                  <a:pt x="44" y="71"/>
                  <a:pt x="53" y="80"/>
                  <a:pt x="64" y="80"/>
                </a:cubicBezTo>
                <a:cubicBezTo>
                  <a:pt x="75" y="80"/>
                  <a:pt x="84" y="71"/>
                  <a:pt x="84" y="60"/>
                </a:cubicBezTo>
                <a:cubicBezTo>
                  <a:pt x="84" y="49"/>
                  <a:pt x="75" y="40"/>
                  <a:pt x="64" y="4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476CE752-34FC-48CB-889F-FCA306F26D50}"/>
              </a:ext>
            </a:extLst>
          </p:cNvPr>
          <p:cNvCxnSpPr/>
          <p:nvPr/>
        </p:nvCxnSpPr>
        <p:spPr>
          <a:xfrm>
            <a:off x="1255486" y="2668972"/>
            <a:ext cx="278219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6E455C16-4AA3-45AD-846B-E9F04619A3BD}"/>
              </a:ext>
            </a:extLst>
          </p:cNvPr>
          <p:cNvCxnSpPr/>
          <p:nvPr/>
        </p:nvCxnSpPr>
        <p:spPr>
          <a:xfrm>
            <a:off x="5128483" y="2668972"/>
            <a:ext cx="27600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E59BFD2-35F4-4E75-924E-E0DC2EB4BE05}"/>
              </a:ext>
            </a:extLst>
          </p:cNvPr>
          <p:cNvCxnSpPr/>
          <p:nvPr/>
        </p:nvCxnSpPr>
        <p:spPr>
          <a:xfrm>
            <a:off x="1255486" y="4435551"/>
            <a:ext cx="278219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28CD3A07-D75A-4C54-9D40-31C020A3340D}"/>
              </a:ext>
            </a:extLst>
          </p:cNvPr>
          <p:cNvCxnSpPr/>
          <p:nvPr/>
        </p:nvCxnSpPr>
        <p:spPr>
          <a:xfrm>
            <a:off x="5128483" y="4435551"/>
            <a:ext cx="27600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498">
            <a:extLst>
              <a:ext uri="{FF2B5EF4-FFF2-40B4-BE49-F238E27FC236}">
                <a16:creationId xmlns:a16="http://schemas.microsoft.com/office/drawing/2014/main" id="{662FDE24-1583-47A1-8586-921B7694A108}"/>
              </a:ext>
            </a:extLst>
          </p:cNvPr>
          <p:cNvSpPr txBox="1"/>
          <p:nvPr/>
        </p:nvSpPr>
        <p:spPr>
          <a:xfrm>
            <a:off x="3165663" y="2225083"/>
            <a:ext cx="959235" cy="315469"/>
          </a:xfrm>
          <a:prstGeom prst="rect">
            <a:avLst/>
          </a:prstGeom>
          <a:noFill/>
        </p:spPr>
        <p:txBody>
          <a:bodyPr wrap="none" lIns="68579" tIns="34289" rIns="68579" bIns="34289" rtlCol="0" anchor="ctr">
            <a:spAutoFit/>
          </a:bodyPr>
          <a:lstStyle/>
          <a:p>
            <a:pPr lvl="0"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核心功能</a:t>
            </a:r>
          </a:p>
        </p:txBody>
      </p:sp>
      <p:sp>
        <p:nvSpPr>
          <p:cNvPr id="66" name="TextBox 499">
            <a:extLst>
              <a:ext uri="{FF2B5EF4-FFF2-40B4-BE49-F238E27FC236}">
                <a16:creationId xmlns:a16="http://schemas.microsoft.com/office/drawing/2014/main" id="{F71B9384-98A1-4CB5-8017-E56060F30CCF}"/>
              </a:ext>
            </a:extLst>
          </p:cNvPr>
          <p:cNvSpPr txBox="1"/>
          <p:nvPr/>
        </p:nvSpPr>
        <p:spPr>
          <a:xfrm>
            <a:off x="7016756" y="2225083"/>
            <a:ext cx="959235" cy="315469"/>
          </a:xfrm>
          <a:prstGeom prst="rect">
            <a:avLst/>
          </a:prstGeom>
          <a:noFill/>
        </p:spPr>
        <p:txBody>
          <a:bodyPr wrap="none" lIns="68579" tIns="34289" rIns="68579" bIns="34289" rtlCol="0" anchor="ctr">
            <a:spAutoFit/>
          </a:bodyPr>
          <a:lstStyle/>
          <a:p>
            <a:pPr lvl="0"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项目类型</a:t>
            </a:r>
          </a:p>
        </p:txBody>
      </p:sp>
      <p:sp>
        <p:nvSpPr>
          <p:cNvPr id="67" name="TextBox 500">
            <a:extLst>
              <a:ext uri="{FF2B5EF4-FFF2-40B4-BE49-F238E27FC236}">
                <a16:creationId xmlns:a16="http://schemas.microsoft.com/office/drawing/2014/main" id="{9616BC93-00AC-445C-8B8D-CBD093C23098}"/>
              </a:ext>
            </a:extLst>
          </p:cNvPr>
          <p:cNvSpPr txBox="1"/>
          <p:nvPr/>
        </p:nvSpPr>
        <p:spPr>
          <a:xfrm>
            <a:off x="3165663" y="3968820"/>
            <a:ext cx="959235" cy="315469"/>
          </a:xfrm>
          <a:prstGeom prst="rect">
            <a:avLst/>
          </a:prstGeom>
          <a:noFill/>
        </p:spPr>
        <p:txBody>
          <a:bodyPr wrap="none" lIns="68579" tIns="34289" rIns="68579" bIns="34289" rtlCol="0" anchor="ctr">
            <a:spAutoFit/>
          </a:bodyPr>
          <a:lstStyle/>
          <a:p>
            <a:pPr lvl="0"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主要算法</a:t>
            </a:r>
          </a:p>
        </p:txBody>
      </p:sp>
      <p:sp>
        <p:nvSpPr>
          <p:cNvPr id="68" name="TextBox 501">
            <a:extLst>
              <a:ext uri="{FF2B5EF4-FFF2-40B4-BE49-F238E27FC236}">
                <a16:creationId xmlns:a16="http://schemas.microsoft.com/office/drawing/2014/main" id="{62175F14-F831-4B9C-9985-16E4066AC4CE}"/>
              </a:ext>
            </a:extLst>
          </p:cNvPr>
          <p:cNvSpPr txBox="1"/>
          <p:nvPr/>
        </p:nvSpPr>
        <p:spPr>
          <a:xfrm>
            <a:off x="7016756" y="3968820"/>
            <a:ext cx="959235" cy="315469"/>
          </a:xfrm>
          <a:prstGeom prst="rect">
            <a:avLst/>
          </a:prstGeom>
          <a:noFill/>
        </p:spPr>
        <p:txBody>
          <a:bodyPr wrap="none" lIns="68579" tIns="34289" rIns="68579" bIns="34289" rtlCol="0" anchor="ctr">
            <a:spAutoFit/>
          </a:bodyPr>
          <a:lstStyle/>
          <a:p>
            <a:pPr lvl="0"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主要技术</a:t>
            </a:r>
          </a:p>
        </p:txBody>
      </p:sp>
      <p:sp>
        <p:nvSpPr>
          <p:cNvPr id="69" name="TextBox 503">
            <a:extLst>
              <a:ext uri="{FF2B5EF4-FFF2-40B4-BE49-F238E27FC236}">
                <a16:creationId xmlns:a16="http://schemas.microsoft.com/office/drawing/2014/main" id="{248C8CC9-C72A-4299-B88B-0A6AF91BEF15}"/>
              </a:ext>
            </a:extLst>
          </p:cNvPr>
          <p:cNvSpPr txBox="1"/>
          <p:nvPr/>
        </p:nvSpPr>
        <p:spPr>
          <a:xfrm>
            <a:off x="1161569" y="2736509"/>
            <a:ext cx="3046199" cy="430372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实现个性化旅游景点推荐</a:t>
            </a:r>
          </a:p>
        </p:txBody>
      </p:sp>
      <p:sp>
        <p:nvSpPr>
          <p:cNvPr id="70" name="TextBox 504">
            <a:extLst>
              <a:ext uri="{FF2B5EF4-FFF2-40B4-BE49-F238E27FC236}">
                <a16:creationId xmlns:a16="http://schemas.microsoft.com/office/drawing/2014/main" id="{42C59BD5-5671-42A1-AD0E-A057D26DC790}"/>
              </a:ext>
            </a:extLst>
          </p:cNvPr>
          <p:cNvSpPr txBox="1"/>
          <p:nvPr/>
        </p:nvSpPr>
        <p:spPr>
          <a:xfrm>
            <a:off x="5052285" y="2736509"/>
            <a:ext cx="3046199" cy="430372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dirty="0"/>
              <a:t>一个</a:t>
            </a:r>
            <a:r>
              <a:rPr lang="en-US" altLang="zh-CN" sz="2000" dirty="0"/>
              <a:t>WEB</a:t>
            </a:r>
            <a:r>
              <a:rPr lang="zh-CN" altLang="en-US" sz="2000" dirty="0"/>
              <a:t>网站</a:t>
            </a:r>
          </a:p>
        </p:txBody>
      </p:sp>
      <p:sp>
        <p:nvSpPr>
          <p:cNvPr id="71" name="TextBox 505">
            <a:extLst>
              <a:ext uri="{FF2B5EF4-FFF2-40B4-BE49-F238E27FC236}">
                <a16:creationId xmlns:a16="http://schemas.microsoft.com/office/drawing/2014/main" id="{2E8380D4-2D68-44E8-A396-1A5827E7CF1C}"/>
              </a:ext>
            </a:extLst>
          </p:cNvPr>
          <p:cNvSpPr txBox="1"/>
          <p:nvPr/>
        </p:nvSpPr>
        <p:spPr>
          <a:xfrm>
            <a:off x="1161569" y="4510907"/>
            <a:ext cx="3789572" cy="86946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000" dirty="0"/>
              <a:t>DBSCAN</a:t>
            </a:r>
            <a:r>
              <a:rPr lang="zh-CN" altLang="en-US" sz="2000" dirty="0"/>
              <a:t>算法，用于景点生成</a:t>
            </a:r>
          </a:p>
          <a:p>
            <a:r>
              <a:rPr lang="zh-CN" altLang="en-US" sz="2000" dirty="0"/>
              <a:t>协同过滤算法，用于个性化推荐</a:t>
            </a:r>
          </a:p>
        </p:txBody>
      </p:sp>
      <p:sp>
        <p:nvSpPr>
          <p:cNvPr id="72" name="TextBox 506">
            <a:extLst>
              <a:ext uri="{FF2B5EF4-FFF2-40B4-BE49-F238E27FC236}">
                <a16:creationId xmlns:a16="http://schemas.microsoft.com/office/drawing/2014/main" id="{AA40450F-F4DA-4AE9-8FD6-6E25CD45A402}"/>
              </a:ext>
            </a:extLst>
          </p:cNvPr>
          <p:cNvSpPr txBox="1"/>
          <p:nvPr/>
        </p:nvSpPr>
        <p:spPr>
          <a:xfrm>
            <a:off x="5052285" y="4510907"/>
            <a:ext cx="3046199" cy="830482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000" dirty="0"/>
              <a:t>python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Javascript</a:t>
            </a:r>
            <a:r>
              <a:rPr lang="zh-CN" altLang="en-US" sz="2000" dirty="0"/>
              <a:t>，</a:t>
            </a:r>
            <a:r>
              <a:rPr lang="en-US" altLang="zh-CN" sz="2000" dirty="0"/>
              <a:t>HTML</a:t>
            </a:r>
            <a:r>
              <a:rPr lang="zh-CN" altLang="en-US" sz="2000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346240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007CC-51CE-4BC6-A317-0240F79F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56756"/>
            <a:ext cx="7478486" cy="689100"/>
          </a:xfrm>
          <a:ln w="31750"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algn="l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ACD87AD-DD28-48D9-99B8-F93908F9D20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81134" y="914396"/>
            <a:ext cx="8421352" cy="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八边形 10">
            <a:extLst>
              <a:ext uri="{FF2B5EF4-FFF2-40B4-BE49-F238E27FC236}">
                <a16:creationId xmlns:a16="http://schemas.microsoft.com/office/drawing/2014/main" id="{08B13555-2842-4BC4-8CE9-3361859FE917}"/>
              </a:ext>
            </a:extLst>
          </p:cNvPr>
          <p:cNvSpPr/>
          <p:nvPr/>
        </p:nvSpPr>
        <p:spPr>
          <a:xfrm>
            <a:off x="359229" y="156757"/>
            <a:ext cx="757639" cy="757639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5</a:t>
            </a:r>
            <a:endParaRPr lang="zh-CN" altLang="en-US" sz="40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5A35CC3-F8B8-482D-B248-3CF4E45F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4872742-038A-461D-ACF1-E73DBB3EFE35}"/>
              </a:ext>
            </a:extLst>
          </p:cNvPr>
          <p:cNvGrpSpPr/>
          <p:nvPr/>
        </p:nvGrpSpPr>
        <p:grpSpPr>
          <a:xfrm>
            <a:off x="439687" y="2985694"/>
            <a:ext cx="2016225" cy="1800000"/>
            <a:chOff x="1187624" y="1671750"/>
            <a:chExt cx="2016225" cy="1800000"/>
          </a:xfrm>
        </p:grpSpPr>
        <p:sp>
          <p:nvSpPr>
            <p:cNvPr id="23" name="六边形 22">
              <a:extLst>
                <a:ext uri="{FF2B5EF4-FFF2-40B4-BE49-F238E27FC236}">
                  <a16:creationId xmlns:a16="http://schemas.microsoft.com/office/drawing/2014/main" id="{3F6893AD-89DC-4790-B123-DF1A9F0F0369}"/>
                </a:ext>
              </a:extLst>
            </p:cNvPr>
            <p:cNvSpPr>
              <a:spLocks/>
            </p:cNvSpPr>
            <p:nvPr/>
          </p:nvSpPr>
          <p:spPr>
            <a:xfrm>
              <a:off x="1187624" y="1671750"/>
              <a:ext cx="2016225" cy="1800000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B7BF876C-B16A-4CFE-8DF5-855902383BF1}"/>
                </a:ext>
              </a:extLst>
            </p:cNvPr>
            <p:cNvSpPr txBox="1"/>
            <p:nvPr/>
          </p:nvSpPr>
          <p:spPr>
            <a:xfrm>
              <a:off x="1395178" y="2125474"/>
              <a:ext cx="15841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UML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用例图</a:t>
              </a: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4092D8E1-54CF-4F0B-BC70-54C0FEBFC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139" y="1276121"/>
            <a:ext cx="5445174" cy="533650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1213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007CC-51CE-4BC6-A317-0240F79F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56756"/>
            <a:ext cx="7478486" cy="689100"/>
          </a:xfrm>
          <a:ln w="31750"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algn="l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系统框架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ACD87AD-DD28-48D9-99B8-F93908F9D20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81134" y="914396"/>
            <a:ext cx="8421352" cy="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八边形 10">
            <a:extLst>
              <a:ext uri="{FF2B5EF4-FFF2-40B4-BE49-F238E27FC236}">
                <a16:creationId xmlns:a16="http://schemas.microsoft.com/office/drawing/2014/main" id="{08B13555-2842-4BC4-8CE9-3361859FE917}"/>
              </a:ext>
            </a:extLst>
          </p:cNvPr>
          <p:cNvSpPr/>
          <p:nvPr/>
        </p:nvSpPr>
        <p:spPr>
          <a:xfrm>
            <a:off x="359229" y="156757"/>
            <a:ext cx="757639" cy="757639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6</a:t>
            </a:r>
            <a:endParaRPr lang="zh-CN" altLang="en-US" sz="40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5A35CC3-F8B8-482D-B248-3CF4E45F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4872742-038A-461D-ACF1-E73DBB3EFE35}"/>
              </a:ext>
            </a:extLst>
          </p:cNvPr>
          <p:cNvGrpSpPr/>
          <p:nvPr/>
        </p:nvGrpSpPr>
        <p:grpSpPr>
          <a:xfrm>
            <a:off x="439687" y="2985694"/>
            <a:ext cx="2016225" cy="1800000"/>
            <a:chOff x="1187624" y="1671750"/>
            <a:chExt cx="2016225" cy="1800000"/>
          </a:xfrm>
        </p:grpSpPr>
        <p:sp>
          <p:nvSpPr>
            <p:cNvPr id="23" name="六边形 22">
              <a:extLst>
                <a:ext uri="{FF2B5EF4-FFF2-40B4-BE49-F238E27FC236}">
                  <a16:creationId xmlns:a16="http://schemas.microsoft.com/office/drawing/2014/main" id="{3F6893AD-89DC-4790-B123-DF1A9F0F0369}"/>
                </a:ext>
              </a:extLst>
            </p:cNvPr>
            <p:cNvSpPr>
              <a:spLocks/>
            </p:cNvSpPr>
            <p:nvPr/>
          </p:nvSpPr>
          <p:spPr>
            <a:xfrm>
              <a:off x="1187624" y="1671750"/>
              <a:ext cx="2016225" cy="1800000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B7BF876C-B16A-4CFE-8DF5-855902383BF1}"/>
                </a:ext>
              </a:extLst>
            </p:cNvPr>
            <p:cNvSpPr txBox="1"/>
            <p:nvPr/>
          </p:nvSpPr>
          <p:spPr>
            <a:xfrm>
              <a:off x="1395178" y="2125474"/>
              <a:ext cx="15841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系统模块图</a:t>
              </a: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D317003E-DEC2-45DE-9BD6-FF43F9240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426" y="2059288"/>
            <a:ext cx="5577887" cy="3349449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784349B-8504-43F3-AF30-35B50BCC5E95}"/>
              </a:ext>
            </a:extLst>
          </p:cNvPr>
          <p:cNvSpPr txBox="1"/>
          <p:nvPr/>
        </p:nvSpPr>
        <p:spPr>
          <a:xfrm>
            <a:off x="7382934" y="4377268"/>
            <a:ext cx="3217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126756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007CC-51CE-4BC6-A317-0240F79F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56756"/>
            <a:ext cx="7478486" cy="689100"/>
          </a:xfrm>
          <a:ln w="31750"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algn="l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各模块介绍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ACD87AD-DD28-48D9-99B8-F93908F9D20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81134" y="914396"/>
            <a:ext cx="8421352" cy="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八边形 10">
            <a:extLst>
              <a:ext uri="{FF2B5EF4-FFF2-40B4-BE49-F238E27FC236}">
                <a16:creationId xmlns:a16="http://schemas.microsoft.com/office/drawing/2014/main" id="{08B13555-2842-4BC4-8CE9-3361859FE917}"/>
              </a:ext>
            </a:extLst>
          </p:cNvPr>
          <p:cNvSpPr/>
          <p:nvPr/>
        </p:nvSpPr>
        <p:spPr>
          <a:xfrm>
            <a:off x="359229" y="156757"/>
            <a:ext cx="757639" cy="757639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7</a:t>
            </a:r>
            <a:endParaRPr lang="zh-CN" altLang="en-US" sz="40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5A35CC3-F8B8-482D-B248-3CF4E45F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2" name="TextBox 2">
            <a:extLst>
              <a:ext uri="{FF2B5EF4-FFF2-40B4-BE49-F238E27FC236}">
                <a16:creationId xmlns:a16="http://schemas.microsoft.com/office/drawing/2014/main" id="{1A752BF7-A032-4BBA-B852-760B3FDA35FF}"/>
              </a:ext>
            </a:extLst>
          </p:cNvPr>
          <p:cNvSpPr txBox="1"/>
          <p:nvPr/>
        </p:nvSpPr>
        <p:spPr>
          <a:xfrm>
            <a:off x="738048" y="1724390"/>
            <a:ext cx="2780630" cy="12536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用户注册模块负责用户注册，即向系统添加新用户。</a:t>
            </a:r>
          </a:p>
        </p:txBody>
      </p:sp>
      <p:sp>
        <p:nvSpPr>
          <p:cNvPr id="34" name="TextBox 4">
            <a:extLst>
              <a:ext uri="{FF2B5EF4-FFF2-40B4-BE49-F238E27FC236}">
                <a16:creationId xmlns:a16="http://schemas.microsoft.com/office/drawing/2014/main" id="{32094172-9E38-4020-B46B-F3FA809085F2}"/>
              </a:ext>
            </a:extLst>
          </p:cNvPr>
          <p:cNvSpPr txBox="1"/>
          <p:nvPr/>
        </p:nvSpPr>
        <p:spPr>
          <a:xfrm>
            <a:off x="4843843" y="2177071"/>
            <a:ext cx="954107" cy="2846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5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用户注册</a:t>
            </a:r>
          </a:p>
        </p:txBody>
      </p:sp>
      <p:sp>
        <p:nvSpPr>
          <p:cNvPr id="35" name="TextBox 5">
            <a:extLst>
              <a:ext uri="{FF2B5EF4-FFF2-40B4-BE49-F238E27FC236}">
                <a16:creationId xmlns:a16="http://schemas.microsoft.com/office/drawing/2014/main" id="{A426A909-919E-42A5-8B7F-E1701FF8947F}"/>
              </a:ext>
            </a:extLst>
          </p:cNvPr>
          <p:cNvSpPr txBox="1"/>
          <p:nvPr/>
        </p:nvSpPr>
        <p:spPr>
          <a:xfrm>
            <a:off x="2564571" y="4450946"/>
            <a:ext cx="954107" cy="2846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5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用户登录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8F9AC27-B7FE-457B-AF50-F4C6CF32EECC}"/>
              </a:ext>
            </a:extLst>
          </p:cNvPr>
          <p:cNvGrpSpPr/>
          <p:nvPr/>
        </p:nvGrpSpPr>
        <p:grpSpPr>
          <a:xfrm>
            <a:off x="3879072" y="4116316"/>
            <a:ext cx="874116" cy="874116"/>
            <a:chOff x="3265229" y="2351922"/>
            <a:chExt cx="874116" cy="874116"/>
          </a:xfrm>
          <a:solidFill>
            <a:schemeClr val="accent2"/>
          </a:solidFill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B4ED853-5141-48E4-AFEE-A4777217031A}"/>
                </a:ext>
              </a:extLst>
            </p:cNvPr>
            <p:cNvSpPr/>
            <p:nvPr/>
          </p:nvSpPr>
          <p:spPr>
            <a:xfrm>
              <a:off x="3265229" y="2351922"/>
              <a:ext cx="874116" cy="8741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12">
              <a:extLst>
                <a:ext uri="{FF2B5EF4-FFF2-40B4-BE49-F238E27FC236}">
                  <a16:creationId xmlns:a16="http://schemas.microsoft.com/office/drawing/2014/main" id="{D17CF772-1F77-4E55-8ED0-05379E55DE3C}"/>
                </a:ext>
              </a:extLst>
            </p:cNvPr>
            <p:cNvSpPr txBox="1"/>
            <p:nvPr/>
          </p:nvSpPr>
          <p:spPr>
            <a:xfrm>
              <a:off x="3424802" y="2571135"/>
              <a:ext cx="48923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51A942A-4AA4-4B63-8825-AB66AEC69799}"/>
              </a:ext>
            </a:extLst>
          </p:cNvPr>
          <p:cNvGrpSpPr/>
          <p:nvPr/>
        </p:nvGrpSpPr>
        <p:grpSpPr>
          <a:xfrm>
            <a:off x="3879072" y="1813068"/>
            <a:ext cx="874116" cy="874116"/>
            <a:chOff x="1298743" y="3354855"/>
            <a:chExt cx="874116" cy="874116"/>
          </a:xfrm>
          <a:solidFill>
            <a:schemeClr val="accent2"/>
          </a:solidFill>
          <a:effectLst/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5C03C531-AFB6-44A3-82B4-81505C8E18DA}"/>
                </a:ext>
              </a:extLst>
            </p:cNvPr>
            <p:cNvSpPr/>
            <p:nvPr/>
          </p:nvSpPr>
          <p:spPr>
            <a:xfrm>
              <a:off x="1298743" y="3354855"/>
              <a:ext cx="874116" cy="8741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15">
              <a:extLst>
                <a:ext uri="{FF2B5EF4-FFF2-40B4-BE49-F238E27FC236}">
                  <a16:creationId xmlns:a16="http://schemas.microsoft.com/office/drawing/2014/main" id="{C2139E49-4628-4856-88AA-CC378058E513}"/>
                </a:ext>
              </a:extLst>
            </p:cNvPr>
            <p:cNvSpPr txBox="1"/>
            <p:nvPr/>
          </p:nvSpPr>
          <p:spPr>
            <a:xfrm>
              <a:off x="1483792" y="3591858"/>
              <a:ext cx="48603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7" name="TextBox 17">
            <a:extLst>
              <a:ext uri="{FF2B5EF4-FFF2-40B4-BE49-F238E27FC236}">
                <a16:creationId xmlns:a16="http://schemas.microsoft.com/office/drawing/2014/main" id="{32661B71-E98A-41FC-9C9D-5CAEF7561265}"/>
              </a:ext>
            </a:extLst>
          </p:cNvPr>
          <p:cNvSpPr txBox="1"/>
          <p:nvPr/>
        </p:nvSpPr>
        <p:spPr>
          <a:xfrm>
            <a:off x="5113582" y="4335529"/>
            <a:ext cx="3279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用户登录模块用户用户登录</a:t>
            </a:r>
          </a:p>
        </p:txBody>
      </p:sp>
    </p:spTree>
    <p:extLst>
      <p:ext uri="{BB962C8B-B14F-4D97-AF65-F5344CB8AC3E}">
        <p14:creationId xmlns:p14="http://schemas.microsoft.com/office/powerpoint/2010/main" val="38705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007CC-51CE-4BC6-A317-0240F79F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56756"/>
            <a:ext cx="7478486" cy="689100"/>
          </a:xfrm>
          <a:ln w="31750"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algn="l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各模块介绍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ACD87AD-DD28-48D9-99B8-F93908F9D20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81134" y="914396"/>
            <a:ext cx="8421352" cy="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八边形 10">
            <a:extLst>
              <a:ext uri="{FF2B5EF4-FFF2-40B4-BE49-F238E27FC236}">
                <a16:creationId xmlns:a16="http://schemas.microsoft.com/office/drawing/2014/main" id="{08B13555-2842-4BC4-8CE9-3361859FE917}"/>
              </a:ext>
            </a:extLst>
          </p:cNvPr>
          <p:cNvSpPr/>
          <p:nvPr/>
        </p:nvSpPr>
        <p:spPr>
          <a:xfrm>
            <a:off x="359229" y="156757"/>
            <a:ext cx="757639" cy="757639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7</a:t>
            </a:r>
            <a:endParaRPr lang="zh-CN" altLang="en-US" sz="40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5A35CC3-F8B8-482D-B248-3CF4E45F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2" name="TextBox 2">
            <a:extLst>
              <a:ext uri="{FF2B5EF4-FFF2-40B4-BE49-F238E27FC236}">
                <a16:creationId xmlns:a16="http://schemas.microsoft.com/office/drawing/2014/main" id="{1A752BF7-A032-4BBA-B852-760B3FDA35FF}"/>
              </a:ext>
            </a:extLst>
          </p:cNvPr>
          <p:cNvSpPr txBox="1"/>
          <p:nvPr/>
        </p:nvSpPr>
        <p:spPr>
          <a:xfrm>
            <a:off x="1687278" y="3169234"/>
            <a:ext cx="5937195" cy="1292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旅游项目推送模块用于用户在浏览网站中的旅游项目时，向用户推送浏览的旅游项目的相关信息，可以包括项目的照片，相似项目等。</a:t>
            </a:r>
          </a:p>
        </p:txBody>
      </p:sp>
      <p:sp>
        <p:nvSpPr>
          <p:cNvPr id="34" name="TextBox 4">
            <a:extLst>
              <a:ext uri="{FF2B5EF4-FFF2-40B4-BE49-F238E27FC236}">
                <a16:creationId xmlns:a16="http://schemas.microsoft.com/office/drawing/2014/main" id="{32094172-9E38-4020-B46B-F3FA809085F2}"/>
              </a:ext>
            </a:extLst>
          </p:cNvPr>
          <p:cNvSpPr txBox="1"/>
          <p:nvPr/>
        </p:nvSpPr>
        <p:spPr>
          <a:xfrm>
            <a:off x="2467000" y="2133528"/>
            <a:ext cx="1338828" cy="2846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5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旅游项目推送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51A942A-4AA4-4B63-8825-AB66AEC69799}"/>
              </a:ext>
            </a:extLst>
          </p:cNvPr>
          <p:cNvGrpSpPr/>
          <p:nvPr/>
        </p:nvGrpSpPr>
        <p:grpSpPr>
          <a:xfrm>
            <a:off x="1502229" y="1769525"/>
            <a:ext cx="874116" cy="874116"/>
            <a:chOff x="1298743" y="3354855"/>
            <a:chExt cx="874116" cy="874116"/>
          </a:xfrm>
          <a:solidFill>
            <a:schemeClr val="accent2"/>
          </a:solidFill>
          <a:effectLst/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5C03C531-AFB6-44A3-82B4-81505C8E18DA}"/>
                </a:ext>
              </a:extLst>
            </p:cNvPr>
            <p:cNvSpPr/>
            <p:nvPr/>
          </p:nvSpPr>
          <p:spPr>
            <a:xfrm>
              <a:off x="1298743" y="3354855"/>
              <a:ext cx="874116" cy="8741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15">
              <a:extLst>
                <a:ext uri="{FF2B5EF4-FFF2-40B4-BE49-F238E27FC236}">
                  <a16:creationId xmlns:a16="http://schemas.microsoft.com/office/drawing/2014/main" id="{C2139E49-4628-4856-88AA-CC378058E513}"/>
                </a:ext>
              </a:extLst>
            </p:cNvPr>
            <p:cNvSpPr txBox="1"/>
            <p:nvPr/>
          </p:nvSpPr>
          <p:spPr>
            <a:xfrm>
              <a:off x="1483792" y="3591858"/>
              <a:ext cx="48603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781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主题3">
  <a:themeElements>
    <a:clrScheme name="自定义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0070C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3" id="{03B48CE9-2066-4387-89CE-151A75F7EB57}" vid="{127E5D1D-04F6-4A0C-8C74-23D39204E9E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主题3</Template>
  <TotalTime>538</TotalTime>
  <Words>1473</Words>
  <Application>Microsoft Office PowerPoint</Application>
  <PresentationFormat>全屏显示(4:3)</PresentationFormat>
  <Paragraphs>207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UKIJ Qolyazma</vt:lpstr>
      <vt:lpstr>等线</vt:lpstr>
      <vt:lpstr>等线 Light</vt:lpstr>
      <vt:lpstr>宋体</vt:lpstr>
      <vt:lpstr>微软雅黑</vt:lpstr>
      <vt:lpstr>Arial</vt:lpstr>
      <vt:lpstr>Calibri</vt:lpstr>
      <vt:lpstr>Wingdings</vt:lpstr>
      <vt:lpstr>主题3</vt:lpstr>
      <vt:lpstr>Office 主题</vt:lpstr>
      <vt:lpstr>PowerPoint 演示文稿</vt:lpstr>
      <vt:lpstr>研究背景</vt:lpstr>
      <vt:lpstr>选题依据</vt:lpstr>
      <vt:lpstr>国内外研究现状</vt:lpstr>
      <vt:lpstr>项目描述</vt:lpstr>
      <vt:lpstr>需求分析</vt:lpstr>
      <vt:lpstr>系统框架</vt:lpstr>
      <vt:lpstr>各模块介绍</vt:lpstr>
      <vt:lpstr>各模块介绍</vt:lpstr>
      <vt:lpstr>各模块介绍</vt:lpstr>
      <vt:lpstr>各模块介绍</vt:lpstr>
      <vt:lpstr>技术路线</vt:lpstr>
      <vt:lpstr>推荐系统简介</vt:lpstr>
      <vt:lpstr>推荐算法</vt:lpstr>
      <vt:lpstr>景点聚类算法</vt:lpstr>
      <vt:lpstr>开发环境</vt:lpstr>
      <vt:lpstr>技术难点</vt:lpstr>
      <vt:lpstr>预期目标</vt:lpstr>
      <vt:lpstr>进度安排</vt:lpstr>
      <vt:lpstr>人员分工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基于协同过滤的个性化旅游景点推荐系统研究</dc:title>
  <dc:creator>李宝全</dc:creator>
  <cp:lastModifiedBy>李宝全</cp:lastModifiedBy>
  <cp:revision>97</cp:revision>
  <dcterms:created xsi:type="dcterms:W3CDTF">2017-10-25T11:59:48Z</dcterms:created>
  <dcterms:modified xsi:type="dcterms:W3CDTF">2017-11-17T12:16:45Z</dcterms:modified>
</cp:coreProperties>
</file>