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31" r:id="rId2"/>
    <p:sldId id="432" r:id="rId3"/>
    <p:sldId id="433" r:id="rId4"/>
    <p:sldId id="358" r:id="rId5"/>
    <p:sldId id="360" r:id="rId6"/>
    <p:sldId id="378" r:id="rId7"/>
    <p:sldId id="262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 autoAdjust="0"/>
    <p:restoredTop sz="88433" autoAdjust="0"/>
  </p:normalViewPr>
  <p:slideViewPr>
    <p:cSldViewPr snapToGrid="0" snapToObjects="1">
      <p:cViewPr varScale="1">
        <p:scale>
          <a:sx n="113" d="100"/>
          <a:sy n="113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F0505-553C-1844-8F1C-A35E447154FE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98CC2-B458-894C-A0B1-87C03750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C4F9-F37E-4225-8EDE-0041EBD1A368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F8AD2-6882-4531-8560-2C8EEF2B5B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1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3,2M</a:t>
            </a:r>
            <a:r>
              <a:rPr lang="en-US" baseline="0" dirty="0" smtClean="0"/>
              <a:t> emails</a:t>
            </a:r>
          </a:p>
          <a:p>
            <a:r>
              <a:rPr lang="en-US" baseline="0" dirty="0" smtClean="0"/>
              <a:t>400k users</a:t>
            </a:r>
          </a:p>
          <a:p>
            <a:r>
              <a:rPr lang="en-US" baseline="0" dirty="0" smtClean="0"/>
              <a:t>40M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CC8C-BDAF-6E4F-9943-E15BB0D8A042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E034-16C1-A04D-B6A0-48430D192B69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825C-3484-824F-9402-A4B4B22BA8F1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2100"/>
            <a:ext cx="8648700" cy="804862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8648700" cy="509905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45250"/>
            <a:ext cx="2133600" cy="365125"/>
          </a:xfrm>
        </p:spPr>
        <p:txBody>
          <a:bodyPr/>
          <a:lstStyle/>
          <a:p>
            <a:fld id="{DBA9B46B-715E-2744-93C1-6CB351F8E920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45250"/>
            <a:ext cx="2133600" cy="365125"/>
          </a:xfrm>
        </p:spPr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16187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016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114-8EDF-B548-AFA0-31D86ED73FCF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6DDC-C383-E84B-9DF4-632907C4880B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17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3969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3731"/>
            <a:ext cx="4040188" cy="455122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3969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3730"/>
            <a:ext cx="4041775" cy="45512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491F-5F87-7044-B20F-247E1C9E279B}" type="datetime1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646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B6B3-F271-C144-B3FD-D97C76B34BB5}" type="datetime1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6BF-3465-9142-B8BF-C1FD87505826}" type="datetime1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8811-85D9-E948-865C-F7111619EAAC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BA62-C384-1D41-8F9D-9905CABBF816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7739-63FB-E046-A3E2-3CE68F37362B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DCA1-C2F8-BA4E-82CE-5B3B1AA6C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mbria Math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ambria Math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 Math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5.emf"/><Relationship Id="rId7" Type="http://schemas.openxmlformats.org/officeDocument/2006/relationships/image" Target="../media/image2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1.emf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2.bin"/><Relationship Id="rId8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805 students: Project proposals are due S</a:t>
            </a:r>
            <a:r>
              <a:rPr lang="en-US" b="1" dirty="0" smtClean="0"/>
              <a:t>un 10/2.  </a:t>
            </a:r>
            <a:r>
              <a:rPr lang="en-US" dirty="0" smtClean="0"/>
              <a:t>If you’d like to work with 605 students then indicate this on your proposal.</a:t>
            </a:r>
            <a:endParaRPr lang="en-US" b="1" dirty="0" smtClean="0"/>
          </a:p>
          <a:p>
            <a:pPr lvl="1"/>
            <a:r>
              <a:rPr lang="en-US" dirty="0" smtClean="0"/>
              <a:t>605 students: the week after 10/2 I will post the proposals on the wiki and you will have time to contact 805 students and join teams.</a:t>
            </a:r>
          </a:p>
          <a:p>
            <a:pPr lvl="1"/>
            <a:r>
              <a:rPr lang="en-US" dirty="0" smtClean="0"/>
              <a:t>805 students: let me know your team by 10/9: I will approve the teams.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Rocchio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Rocchio</a:t>
            </a:r>
            <a:r>
              <a:rPr lang="en-US" dirty="0" smtClean="0"/>
              <a:t> looks like: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classes, </a:t>
            </a:r>
            <a:r>
              <a:rPr lang="en-US" i="1" dirty="0" smtClean="0"/>
              <a:t>y=+1 </a:t>
            </a:r>
            <a:r>
              <a:rPr lang="en-US" dirty="0" smtClean="0"/>
              <a:t>or </a:t>
            </a:r>
            <a:r>
              <a:rPr lang="en-US" i="1" dirty="0" smtClean="0"/>
              <a:t>y=-1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35511"/>
              </p:ext>
            </p:extLst>
          </p:nvPr>
        </p:nvGraphicFramePr>
        <p:xfrm>
          <a:off x="2252133" y="2154767"/>
          <a:ext cx="4355023" cy="61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612900" imgH="228600" progId="Equation.3">
                  <p:embed/>
                </p:oleObj>
              </mc:Choice>
              <mc:Fallback>
                <p:oleObj name="Equation" r:id="rId3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133" y="2154767"/>
                        <a:ext cx="4355023" cy="6180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21192"/>
              </p:ext>
            </p:extLst>
          </p:nvPr>
        </p:nvGraphicFramePr>
        <p:xfrm>
          <a:off x="1017588" y="3805238"/>
          <a:ext cx="678973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2514600" imgH="723900" progId="Equation.3">
                  <p:embed/>
                </p:oleObj>
              </mc:Choice>
              <mc:Fallback>
                <p:oleObj name="Equation" r:id="rId5" imgW="2514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805238"/>
                        <a:ext cx="6789737" cy="1958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68333" y="5196417"/>
            <a:ext cx="3015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ambria Math"/>
                <a:cs typeface="Cambria Math"/>
              </a:rPr>
              <a:t>w</a:t>
            </a:r>
            <a:r>
              <a:rPr lang="en-US" sz="2800" i="1" dirty="0" smtClean="0">
                <a:latin typeface="Cambria Math"/>
                <a:cs typeface="Cambria Math"/>
              </a:rPr>
              <a:t> = </a:t>
            </a:r>
            <a:r>
              <a:rPr lang="en-US" sz="2800" b="1" i="1" dirty="0" smtClean="0">
                <a:latin typeface="Cambria Math"/>
                <a:cs typeface="Cambria Math"/>
              </a:rPr>
              <a:t>v</a:t>
            </a:r>
            <a:r>
              <a:rPr lang="en-US" sz="2800" i="1" dirty="0" smtClean="0">
                <a:latin typeface="Cambria Math"/>
                <a:cs typeface="Cambria Math"/>
              </a:rPr>
              <a:t>(+1) - </a:t>
            </a:r>
            <a:r>
              <a:rPr lang="en-US" sz="2800" b="1" i="1" dirty="0" smtClean="0">
                <a:latin typeface="Cambria Math"/>
                <a:cs typeface="Cambria Math"/>
              </a:rPr>
              <a:t>v</a:t>
            </a:r>
            <a:r>
              <a:rPr lang="en-US" sz="2800" i="1" dirty="0" smtClean="0">
                <a:latin typeface="Cambria Math"/>
                <a:cs typeface="Cambria Math"/>
              </a:rPr>
              <a:t>(-1)</a:t>
            </a:r>
          </a:p>
          <a:p>
            <a:r>
              <a:rPr lang="en-US" sz="2800" b="1" i="1" dirty="0" smtClean="0">
                <a:latin typeface="Cambria Math"/>
                <a:cs typeface="Cambria Math"/>
              </a:rPr>
              <a:t>x</a:t>
            </a:r>
            <a:r>
              <a:rPr lang="en-US" sz="2800" i="1" dirty="0" smtClean="0">
                <a:latin typeface="Cambria Math"/>
                <a:cs typeface="Cambria Math"/>
              </a:rPr>
              <a:t> </a:t>
            </a:r>
            <a:r>
              <a:rPr lang="en-US" sz="2800" b="1" i="1" dirty="0" smtClean="0">
                <a:latin typeface="Cambria Math"/>
                <a:cs typeface="Cambria Math"/>
              </a:rPr>
              <a:t>= v</a:t>
            </a:r>
            <a:r>
              <a:rPr lang="en-US" sz="2800" i="1" dirty="0" smtClean="0">
                <a:latin typeface="Cambria Math"/>
                <a:cs typeface="Cambria Math"/>
              </a:rPr>
              <a:t>(d)</a:t>
            </a:r>
            <a:endParaRPr lang="en-US" sz="2800" b="1" i="1" dirty="0">
              <a:latin typeface="Cambria Math"/>
              <a:cs typeface="Cambria Math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096" y="539751"/>
            <a:ext cx="2405312" cy="19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3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513416"/>
            <a:ext cx="7393517" cy="4842933"/>
          </a:xfrm>
        </p:spPr>
        <p:txBody>
          <a:bodyPr>
            <a:normAutofit/>
          </a:bodyPr>
          <a:lstStyle/>
          <a:p>
            <a:r>
              <a:rPr lang="en-US" dirty="0" smtClean="0"/>
              <a:t>Naïve Bayes for two classes can also be written 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we can’t differentiate sign(</a:t>
            </a:r>
            <a:r>
              <a:rPr lang="en-US" i="1" dirty="0"/>
              <a:t>x</a:t>
            </a:r>
            <a:r>
              <a:rPr lang="en-US" dirty="0" smtClean="0"/>
              <a:t>), a convenient variant is a logistic function: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61715"/>
              </p:ext>
            </p:extLst>
          </p:nvPr>
        </p:nvGraphicFramePr>
        <p:xfrm>
          <a:off x="1918758" y="2087034"/>
          <a:ext cx="29495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092200" imgH="444500" progId="Equation.3">
                  <p:embed/>
                </p:oleObj>
              </mc:Choice>
              <mc:Fallback>
                <p:oleObj name="Equation" r:id="rId3" imgW="1092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58" y="2087034"/>
                        <a:ext cx="2949575" cy="1203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357" y="2180167"/>
            <a:ext cx="2053767" cy="1644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67" y="4737098"/>
            <a:ext cx="3053291" cy="2035527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1099"/>
              </p:ext>
            </p:extLst>
          </p:nvPr>
        </p:nvGraphicFramePr>
        <p:xfrm>
          <a:off x="3090060" y="5234516"/>
          <a:ext cx="2335435" cy="106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863600" imgH="393700" progId="Equation.3">
                  <p:embed/>
                </p:oleObj>
              </mc:Choice>
              <mc:Fallback>
                <p:oleObj name="Equation" r:id="rId7" imgW="863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0060" y="5234516"/>
                        <a:ext cx="2335435" cy="1064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77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Logistic Regression with Stochastic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1212"/>
            <a:ext cx="6400800" cy="1752600"/>
          </a:xfrm>
        </p:spPr>
        <p:txBody>
          <a:bodyPr/>
          <a:lstStyle/>
          <a:p>
            <a:r>
              <a:rPr lang="en-US" dirty="0" smtClean="0"/>
              <a:t>William Cohen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Screen Shot 2015-09-25 at 3.23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6786" b="16868"/>
          <a:stretch/>
        </p:blipFill>
        <p:spPr>
          <a:xfrm>
            <a:off x="4802021" y="112519"/>
            <a:ext cx="4341979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Learning as optimization for logistic regression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62993"/>
            <a:ext cx="5112852" cy="50284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Goal: Learn the parameter </a:t>
            </a:r>
            <a:r>
              <a:rPr lang="en-US" sz="2000" b="1" dirty="0" smtClean="0"/>
              <a:t>w</a:t>
            </a:r>
            <a:r>
              <a:rPr lang="en-US" sz="2000" dirty="0" smtClean="0"/>
              <a:t> of the classifier</a:t>
            </a:r>
          </a:p>
          <a:p>
            <a:endParaRPr lang="en-US" sz="2000" dirty="0"/>
          </a:p>
          <a:p>
            <a:r>
              <a:rPr lang="en-US" sz="2000" dirty="0" smtClean="0"/>
              <a:t>Probability of a single example P(</a:t>
            </a:r>
            <a:r>
              <a:rPr lang="en-US" sz="2000" dirty="0" err="1" smtClean="0"/>
              <a:t>y|</a:t>
            </a:r>
            <a:r>
              <a:rPr lang="en-US" sz="2000" b="1" dirty="0" err="1" smtClean="0"/>
              <a:t>x,</a:t>
            </a:r>
            <a:r>
              <a:rPr lang="en-US" sz="2000" dirty="0" err="1" smtClean="0"/>
              <a:t>w</a:t>
            </a:r>
            <a:r>
              <a:rPr lang="en-US" sz="2000" dirty="0" smtClean="0"/>
              <a:t>) would be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Or with logs: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5" name="Picture 14" descr="Screen Shot 2012-02-13 at 11.14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6" y="4249851"/>
            <a:ext cx="8936033" cy="1375663"/>
          </a:xfrm>
          <a:prstGeom prst="rect">
            <a:avLst/>
          </a:prstGeom>
        </p:spPr>
      </p:pic>
      <p:pic>
        <p:nvPicPr>
          <p:cNvPr id="4" name="Picture 3" descr="Screen Shot 2012-02-15 at 2.57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 r="9939"/>
          <a:stretch/>
        </p:blipFill>
        <p:spPr>
          <a:xfrm>
            <a:off x="4708710" y="1262993"/>
            <a:ext cx="4252680" cy="909102"/>
          </a:xfrm>
          <a:prstGeom prst="rect">
            <a:avLst/>
          </a:prstGeom>
        </p:spPr>
      </p:pic>
      <p:pic>
        <p:nvPicPr>
          <p:cNvPr id="5" name="Picture 4" descr="Screen Shot 2012-02-15 at 2.58.0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/>
          <a:stretch/>
        </p:blipFill>
        <p:spPr>
          <a:xfrm>
            <a:off x="2436431" y="2784590"/>
            <a:ext cx="6707568" cy="1283633"/>
          </a:xfrm>
          <a:prstGeom prst="rect">
            <a:avLst/>
          </a:prstGeom>
        </p:spPr>
      </p:pic>
      <p:pic>
        <p:nvPicPr>
          <p:cNvPr id="6" name="Picture 5" descr="Screen Shot 2012-02-15 at 2.58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5417236"/>
            <a:ext cx="7239000" cy="13589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2-13 at 11.0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4380"/>
          </a:xfrm>
          <a:prstGeom prst="rect">
            <a:avLst/>
          </a:prstGeom>
        </p:spPr>
      </p:pic>
      <p:pic>
        <p:nvPicPr>
          <p:cNvPr id="5" name="Picture 4" descr="Screen Shot 2012-02-13 at 11.03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035"/>
            <a:ext cx="9144000" cy="1630326"/>
          </a:xfrm>
          <a:prstGeom prst="rect">
            <a:avLst/>
          </a:prstGeom>
        </p:spPr>
      </p:pic>
      <p:pic>
        <p:nvPicPr>
          <p:cNvPr id="6" name="Picture 5" descr="Screen Shot 2012-02-13 at 11.03.24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0071" y="3075417"/>
            <a:ext cx="2041282" cy="5348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31344" y="1888918"/>
            <a:ext cx="864503" cy="65098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2-02-15 at 2.58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95"/>
            <a:ext cx="7239000" cy="1358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2-13 at 11.0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103"/>
            <a:ext cx="9144000" cy="3990497"/>
          </a:xfrm>
          <a:prstGeom prst="rect">
            <a:avLst/>
          </a:prstGeom>
        </p:spPr>
      </p:pic>
      <p:pic>
        <p:nvPicPr>
          <p:cNvPr id="3" name="Picture 2" descr="Screen Shot 2012-02-13 at 11.03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691"/>
            <a:ext cx="9144000" cy="1063459"/>
          </a:xfrm>
          <a:prstGeom prst="rect">
            <a:avLst/>
          </a:prstGeom>
        </p:spPr>
      </p:pic>
      <p:pic>
        <p:nvPicPr>
          <p:cNvPr id="8" name="Picture 7" descr="Screen Shot 2012-02-13 at 11.03.54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8"/>
          <a:stretch/>
        </p:blipFill>
        <p:spPr>
          <a:xfrm>
            <a:off x="-128075" y="5816160"/>
            <a:ext cx="3828900" cy="104184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8748" y="2044103"/>
            <a:ext cx="1152672" cy="117879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2-02-13 at 11.03.4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52" y="2283776"/>
            <a:ext cx="1752348" cy="70727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718336" y="4823678"/>
            <a:ext cx="2977736" cy="110987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8254" y="46390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3062" y="1186113"/>
            <a:ext cx="2476111" cy="85799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96072" y="4821779"/>
            <a:ext cx="2695580" cy="1111772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2-02-15 at 2.58.1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50" y="0"/>
            <a:ext cx="6235049" cy="11704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2-13 at 11.0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4380"/>
          </a:xfrm>
          <a:prstGeom prst="rect">
            <a:avLst/>
          </a:prstGeom>
        </p:spPr>
      </p:pic>
      <p:pic>
        <p:nvPicPr>
          <p:cNvPr id="5" name="Picture 4" descr="Screen Shot 2012-02-13 at 11.03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983"/>
            <a:ext cx="9144000" cy="163032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31344" y="1437163"/>
            <a:ext cx="864503" cy="65098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2-02-13 at 11.03.54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8"/>
          <a:stretch/>
        </p:blipFill>
        <p:spPr>
          <a:xfrm>
            <a:off x="1334111" y="2437566"/>
            <a:ext cx="3423330" cy="931485"/>
          </a:xfrm>
          <a:prstGeom prst="rect">
            <a:avLst/>
          </a:prstGeom>
        </p:spPr>
      </p:pic>
      <p:pic>
        <p:nvPicPr>
          <p:cNvPr id="8" name="Picture 7" descr="Screen Shot 2012-02-13 at 11.24.0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4" y="4526496"/>
            <a:ext cx="8026354" cy="1223749"/>
          </a:xfrm>
          <a:prstGeom prst="rect">
            <a:avLst/>
          </a:prstGeom>
        </p:spPr>
      </p:pic>
      <p:pic>
        <p:nvPicPr>
          <p:cNvPr id="11" name="Picture 10" descr="Screen Shot 2012-02-13 at 11.27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9051"/>
            <a:ext cx="9144000" cy="1018057"/>
          </a:xfrm>
          <a:prstGeom prst="rect">
            <a:avLst/>
          </a:prstGeom>
        </p:spPr>
      </p:pic>
      <p:pic>
        <p:nvPicPr>
          <p:cNvPr id="12" name="Picture 11" descr="Screen Shot 2012-02-13 at 11.27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6" y="5750245"/>
            <a:ext cx="5054600" cy="965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Logistic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86338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</a:t>
            </a:r>
            <a:r>
              <a:rPr lang="en-US" dirty="0" err="1" smtClean="0"/>
              <a:t>Rocchio</a:t>
            </a:r>
            <a:r>
              <a:rPr lang="en-US" dirty="0" smtClean="0"/>
              <a:t>-like linear classifier:</a:t>
            </a:r>
          </a:p>
          <a:p>
            <a:endParaRPr lang="en-US" dirty="0" smtClean="0"/>
          </a:p>
          <a:p>
            <a:r>
              <a:rPr lang="en-US" dirty="0" smtClean="0"/>
              <a:t>Replace sign(</a:t>
            </a:r>
            <a:r>
              <a:rPr lang="en-US" i="1" dirty="0" smtClean="0"/>
              <a:t>...</a:t>
            </a:r>
            <a:r>
              <a:rPr lang="en-US" dirty="0" smtClean="0"/>
              <a:t>) with something differentiable: </a:t>
            </a:r>
          </a:p>
          <a:p>
            <a:pPr lvl="1"/>
            <a:r>
              <a:rPr lang="en-US" dirty="0" smtClean="0"/>
              <a:t>Also scale from 0-1 not -1 to +1</a:t>
            </a:r>
          </a:p>
          <a:p>
            <a:endParaRPr lang="en-US" dirty="0" smtClean="0"/>
          </a:p>
          <a:p>
            <a:r>
              <a:rPr lang="en-US" dirty="0" smtClean="0"/>
              <a:t>Define a loss function:</a:t>
            </a:r>
          </a:p>
          <a:p>
            <a:endParaRPr lang="en-US" dirty="0"/>
          </a:p>
          <a:p>
            <a:r>
              <a:rPr lang="en-US" dirty="0" smtClean="0"/>
              <a:t>Differentiate….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39173"/>
              </p:ext>
            </p:extLst>
          </p:nvPr>
        </p:nvGraphicFramePr>
        <p:xfrm>
          <a:off x="4654554" y="1685776"/>
          <a:ext cx="2196918" cy="49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901700" imgH="203200" progId="Equation.3">
                  <p:embed/>
                </p:oleObj>
              </mc:Choice>
              <mc:Fallback>
                <p:oleObj name="Equation" r:id="rId3" imgW="901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4554" y="1685776"/>
                        <a:ext cx="2196918" cy="49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75186"/>
              </p:ext>
            </p:extLst>
          </p:nvPr>
        </p:nvGraphicFramePr>
        <p:xfrm>
          <a:off x="4571492" y="2825750"/>
          <a:ext cx="23812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977900" imgH="622300" progId="Equation.3">
                  <p:embed/>
                </p:oleObj>
              </mc:Choice>
              <mc:Fallback>
                <p:oleObj name="Equation" r:id="rId5" imgW="97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1492" y="2825750"/>
                        <a:ext cx="238125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742" y="2916165"/>
            <a:ext cx="2174446" cy="134528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77724"/>
              </p:ext>
            </p:extLst>
          </p:nvPr>
        </p:nvGraphicFramePr>
        <p:xfrm>
          <a:off x="4377535" y="4770342"/>
          <a:ext cx="4637088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8" imgW="2425700" imgH="850900" progId="Equation.3">
                  <p:embed/>
                </p:oleObj>
              </mc:Choice>
              <mc:Fallback>
                <p:oleObj name="Equation" r:id="rId8" imgW="24257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7535" y="4770342"/>
                        <a:ext cx="4637088" cy="162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2-13 at 11.03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4380"/>
          </a:xfrm>
          <a:prstGeom prst="rect">
            <a:avLst/>
          </a:prstGeom>
        </p:spPr>
      </p:pic>
      <p:pic>
        <p:nvPicPr>
          <p:cNvPr id="12" name="Picture 11" descr="Screen Shot 2012-02-13 at 11.27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04" y="5759081"/>
            <a:ext cx="5054600" cy="965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4264" y="2147434"/>
            <a:ext cx="785349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/>
                <a:cs typeface="Cambria Math"/>
              </a:rPr>
              <a:t>Magically, when we differentiate, we end up with something very simple and elegant…..</a:t>
            </a:r>
            <a:endParaRPr lang="en-US" sz="2400" dirty="0">
              <a:latin typeface="Cambria Math"/>
              <a:cs typeface="Cambria Math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17106"/>
              </p:ext>
            </p:extLst>
          </p:nvPr>
        </p:nvGraphicFramePr>
        <p:xfrm>
          <a:off x="6741975" y="1327524"/>
          <a:ext cx="18557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1975" y="1327524"/>
                        <a:ext cx="1855787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91274"/>
              </p:ext>
            </p:extLst>
          </p:nvPr>
        </p:nvGraphicFramePr>
        <p:xfrm>
          <a:off x="2646363" y="3252646"/>
          <a:ext cx="343852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1587500" imgH="800100" progId="Equation.3">
                  <p:embed/>
                </p:oleObj>
              </mc:Choice>
              <mc:Fallback>
                <p:oleObj name="Equation" r:id="rId7" imgW="15875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6363" y="3252646"/>
                        <a:ext cx="3438525" cy="173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4264" y="5125048"/>
            <a:ext cx="63077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/>
                <a:cs typeface="Cambria Math"/>
              </a:rPr>
              <a:t>The update for gradient descent is just: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has a sparse update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 guinea pig tips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student reported localization problems that were fixed by setting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% export LC_ALL=C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Try this out and let me know if there are problems with it: I will make it default for next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2-13 at 11.24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3" y="1567544"/>
            <a:ext cx="8026354" cy="12237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9461" y="3340291"/>
            <a:ext cx="7900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/>
                <a:cs typeface="Cambria Math"/>
              </a:rPr>
              <a:t>Key computational point:  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mbria Math"/>
                <a:cs typeface="Cambria Math"/>
              </a:rPr>
              <a:t>if </a:t>
            </a:r>
            <a:r>
              <a:rPr lang="en-US" sz="3600" i="1" dirty="0" err="1" smtClean="0">
                <a:latin typeface="Cambria Math"/>
                <a:cs typeface="Cambria Math"/>
              </a:rPr>
              <a:t>x</a:t>
            </a:r>
            <a:r>
              <a:rPr lang="en-US" sz="3600" i="1" baseline="30000" dirty="0" err="1" smtClean="0">
                <a:latin typeface="Cambria Math"/>
                <a:cs typeface="Cambria Math"/>
              </a:rPr>
              <a:t>j</a:t>
            </a:r>
            <a:r>
              <a:rPr lang="en-US" sz="3600" i="1" dirty="0" smtClean="0">
                <a:latin typeface="Cambria Math"/>
                <a:cs typeface="Cambria Math"/>
              </a:rPr>
              <a:t>=0 </a:t>
            </a:r>
            <a:r>
              <a:rPr lang="en-US" sz="3600" dirty="0" smtClean="0">
                <a:latin typeface="Cambria Math"/>
                <a:cs typeface="Cambria Math"/>
              </a:rPr>
              <a:t>then the gradient of </a:t>
            </a:r>
            <a:r>
              <a:rPr lang="en-US" sz="3600" i="1" dirty="0" err="1" smtClean="0">
                <a:latin typeface="Cambria Math"/>
                <a:cs typeface="Cambria Math"/>
              </a:rPr>
              <a:t>w</a:t>
            </a:r>
            <a:r>
              <a:rPr lang="en-US" sz="3600" i="1" baseline="30000" dirty="0" err="1" smtClean="0">
                <a:latin typeface="Cambria Math"/>
                <a:cs typeface="Cambria Math"/>
              </a:rPr>
              <a:t>j</a:t>
            </a:r>
            <a:r>
              <a:rPr lang="en-US" sz="3600" i="1" dirty="0" smtClean="0">
                <a:latin typeface="Cambria Math"/>
                <a:cs typeface="Cambria Math"/>
              </a:rPr>
              <a:t> </a:t>
            </a:r>
            <a:r>
              <a:rPr lang="en-US" sz="3600" dirty="0" smtClean="0">
                <a:latin typeface="Cambria Math"/>
                <a:cs typeface="Cambria Math"/>
              </a:rPr>
              <a:t>is zero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>
                <a:latin typeface="Cambria Math"/>
                <a:cs typeface="Cambria Math"/>
              </a:rPr>
              <a:t>so when processing an example you only need to update weights for the </a:t>
            </a:r>
            <a:r>
              <a:rPr lang="en-US" sz="3600" b="1" dirty="0" smtClean="0">
                <a:latin typeface="Cambria Math"/>
                <a:cs typeface="Cambria Math"/>
              </a:rPr>
              <a:t>non-zero</a:t>
            </a:r>
            <a:r>
              <a:rPr lang="en-US" sz="3600" dirty="0" smtClean="0">
                <a:latin typeface="Cambria Math"/>
                <a:cs typeface="Cambria Math"/>
              </a:rPr>
              <a:t> features of an example.</a:t>
            </a:r>
            <a:endParaRPr lang="en-US" sz="3600" dirty="0">
              <a:latin typeface="Cambria Math"/>
              <a:cs typeface="Cambria Math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observation: </a:t>
            </a:r>
            <a:r>
              <a:rPr lang="en-US" dirty="0" err="1" smtClean="0"/>
              <a:t>sparsity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2-02-13 at 1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995"/>
            <a:ext cx="7938944" cy="413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algorithm:</a:t>
            </a:r>
            <a:endParaRPr lang="en-US" dirty="0"/>
          </a:p>
        </p:txBody>
      </p:sp>
      <p:pic>
        <p:nvPicPr>
          <p:cNvPr id="7" name="Picture 6" descr="Screen Shot 2012-02-13 at 11.27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139522"/>
            <a:ext cx="5054600" cy="965200"/>
          </a:xfrm>
          <a:prstGeom prst="rect">
            <a:avLst/>
          </a:prstGeom>
        </p:spPr>
      </p:pic>
      <p:pic>
        <p:nvPicPr>
          <p:cNvPr id="8" name="Picture 7" descr="Screen Shot 2012-02-13 at 11.29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2084055"/>
            <a:ext cx="4429250" cy="7970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0781" y="3269535"/>
            <a:ext cx="407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-- do this in random order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2635949"/>
            <a:ext cx="6847802" cy="890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averaging the gradient over all the examples </a:t>
            </a:r>
            <a:r>
              <a:rPr lang="en-US" i="1" dirty="0"/>
              <a:t>D={(x</a:t>
            </a:r>
            <a:r>
              <a:rPr lang="en-US" i="1" baseline="-25000" dirty="0"/>
              <a:t>1</a:t>
            </a:r>
            <a:r>
              <a:rPr lang="en-US" i="1" dirty="0"/>
              <a:t>,y</a:t>
            </a:r>
            <a:r>
              <a:rPr lang="en-US" i="1" baseline="-25000" dirty="0"/>
              <a:t>1</a:t>
            </a:r>
            <a:r>
              <a:rPr lang="en-US" i="1" dirty="0"/>
              <a:t>)…,(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i="1" baseline="-25000" dirty="0"/>
              <a:t>)</a:t>
            </a:r>
            <a:r>
              <a:rPr lang="en-US" i="1" dirty="0"/>
              <a:t>} </a:t>
            </a:r>
            <a:endParaRPr lang="en-US" dirty="0"/>
          </a:p>
        </p:txBody>
      </p:sp>
      <p:pic>
        <p:nvPicPr>
          <p:cNvPr id="4" name="Picture 3" descr="Screen Shot 2012-02-13 at 11.24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2" y="1239565"/>
            <a:ext cx="8026354" cy="1223749"/>
          </a:xfrm>
          <a:prstGeom prst="rect">
            <a:avLst/>
          </a:prstGeom>
        </p:spPr>
      </p:pic>
      <p:pic>
        <p:nvPicPr>
          <p:cNvPr id="6" name="Picture 5" descr="Screen Shot 2012-02-13 at 11.45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1"/>
          <a:stretch/>
        </p:blipFill>
        <p:spPr>
          <a:xfrm>
            <a:off x="0" y="3664988"/>
            <a:ext cx="5088472" cy="1175023"/>
          </a:xfrm>
          <a:prstGeom prst="rect">
            <a:avLst/>
          </a:prstGeom>
        </p:spPr>
      </p:pic>
      <p:pic>
        <p:nvPicPr>
          <p:cNvPr id="7" name="Picture 6" descr="Screen Shot 2012-02-13 at 11.45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4"/>
          <a:stretch/>
        </p:blipFill>
        <p:spPr>
          <a:xfrm>
            <a:off x="4848361" y="3526136"/>
            <a:ext cx="4306848" cy="155817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088472" y="3632208"/>
            <a:ext cx="1718336" cy="145137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61993" y="3632208"/>
            <a:ext cx="1718336" cy="145137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1800" y="5219878"/>
            <a:ext cx="8090763" cy="12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will </a:t>
            </a:r>
            <a:r>
              <a:rPr lang="en-US" dirty="0" err="1" smtClean="0"/>
              <a:t>overfit</a:t>
            </a:r>
            <a:r>
              <a:rPr lang="en-US" dirty="0" smtClean="0"/>
              <a:t> badly with sparse features</a:t>
            </a:r>
          </a:p>
          <a:p>
            <a:pPr lvl="1"/>
            <a:r>
              <a:rPr lang="en-US" dirty="0" smtClean="0"/>
              <a:t>Consider any word that appears only in positive examples!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5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5003681" cy="237113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Goal: Learn the parameter θ of a classifier</a:t>
            </a:r>
          </a:p>
          <a:p>
            <a:pPr lvl="1"/>
            <a:r>
              <a:rPr lang="en-US" sz="2000" dirty="0" smtClean="0"/>
              <a:t>Which classifier?</a:t>
            </a:r>
          </a:p>
          <a:p>
            <a:pPr lvl="1"/>
            <a:r>
              <a:rPr lang="en-US" sz="2000" dirty="0" smtClean="0"/>
              <a:t>We’ve seen </a:t>
            </a:r>
            <a:r>
              <a:rPr lang="en-US" sz="2000" i="1" dirty="0" smtClean="0"/>
              <a:t>y = </a:t>
            </a:r>
            <a:r>
              <a:rPr lang="en-US" sz="2000" dirty="0" smtClean="0"/>
              <a:t>sign(</a:t>
            </a:r>
            <a:r>
              <a:rPr lang="en-US" sz="2000" b="1" dirty="0" smtClean="0"/>
              <a:t>x . w) </a:t>
            </a:r>
            <a:r>
              <a:rPr lang="en-US" sz="2000" dirty="0" smtClean="0"/>
              <a:t>but sign is not continuous…</a:t>
            </a:r>
          </a:p>
          <a:p>
            <a:pPr lvl="1"/>
            <a:r>
              <a:rPr lang="en-US" sz="2000" dirty="0" smtClean="0"/>
              <a:t>Convenient alternative: replace sign with the logistic function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66" y="995403"/>
            <a:ext cx="3442234" cy="2633027"/>
          </a:xfrm>
          <a:prstGeom prst="rect">
            <a:avLst/>
          </a:prstGeom>
        </p:spPr>
      </p:pic>
      <p:pic>
        <p:nvPicPr>
          <p:cNvPr id="14" name="Picture 13" descr="Screen Shot 2012-02-13 at 11.14.3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4"/>
          <a:stretch/>
        </p:blipFill>
        <p:spPr>
          <a:xfrm>
            <a:off x="747102" y="3543054"/>
            <a:ext cx="5704498" cy="98181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1800" y="4524866"/>
            <a:ext cx="8608139" cy="2158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32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Cambria Math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Practical problem:  this </a:t>
            </a:r>
            <a:r>
              <a:rPr lang="en-US" sz="2000" dirty="0" err="1" smtClean="0"/>
              <a:t>overfits</a:t>
            </a:r>
            <a:r>
              <a:rPr lang="en-US" sz="2000" dirty="0" smtClean="0"/>
              <a:t> badly with sparse features</a:t>
            </a:r>
          </a:p>
          <a:p>
            <a:pPr lvl="1"/>
            <a:r>
              <a:rPr lang="en-US" sz="2000" dirty="0" smtClean="0"/>
              <a:t>e.g., if </a:t>
            </a:r>
            <a:r>
              <a:rPr lang="en-US" sz="2000" i="1" dirty="0" err="1" smtClean="0"/>
              <a:t>w</a:t>
            </a:r>
            <a:r>
              <a:rPr lang="en-US" sz="2000" i="1" baseline="30000" dirty="0" err="1" smtClean="0"/>
              <a:t>j</a:t>
            </a:r>
            <a:r>
              <a:rPr lang="en-US" sz="2000" i="1" dirty="0" smtClean="0"/>
              <a:t> </a:t>
            </a:r>
            <a:r>
              <a:rPr lang="en-US" sz="2000" dirty="0" smtClean="0"/>
              <a:t>is only in positive examples, its gradient is </a:t>
            </a:r>
            <a:r>
              <a:rPr lang="en-US" sz="2000" b="1" dirty="0" smtClean="0"/>
              <a:t>always</a:t>
            </a:r>
            <a:r>
              <a:rPr lang="en-US" sz="2000" dirty="0" smtClean="0"/>
              <a:t> positive !</a:t>
            </a:r>
          </a:p>
        </p:txBody>
      </p:sp>
      <p:pic>
        <p:nvPicPr>
          <p:cNvPr id="4" name="Picture 3" descr="Screen Shot 2012-02-13 at 11.45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5418872"/>
            <a:ext cx="8026015" cy="11616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1" y="1257300"/>
            <a:ext cx="4171196" cy="527055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Replace LCL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with LCL + penalty for large weights, </a:t>
            </a:r>
            <a:r>
              <a:rPr lang="en-US" sz="2400" dirty="0" err="1" smtClean="0"/>
              <a:t>eg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So:</a:t>
            </a:r>
          </a:p>
          <a:p>
            <a:endParaRPr lang="en-US" sz="2400" dirty="0" smtClean="0"/>
          </a:p>
          <a:p>
            <a:r>
              <a:rPr lang="en-US" sz="2400" dirty="0" smtClean="0"/>
              <a:t>becomes:</a:t>
            </a:r>
            <a:endParaRPr lang="en-US" sz="2400" dirty="0"/>
          </a:p>
        </p:txBody>
      </p:sp>
      <p:pic>
        <p:nvPicPr>
          <p:cNvPr id="5" name="Picture 4" descr="Screen Shot 2012-02-13 at 11.0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16" y="1453755"/>
            <a:ext cx="6099784" cy="1050238"/>
          </a:xfrm>
          <a:prstGeom prst="rect">
            <a:avLst/>
          </a:prstGeom>
        </p:spPr>
      </p:pic>
      <p:pic>
        <p:nvPicPr>
          <p:cNvPr id="9" name="Picture 8" descr="Screen Shot 2012-02-13 at 11.57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5" y="3863210"/>
            <a:ext cx="6216945" cy="1332203"/>
          </a:xfrm>
          <a:prstGeom prst="rect">
            <a:avLst/>
          </a:prstGeom>
        </p:spPr>
      </p:pic>
      <p:pic>
        <p:nvPicPr>
          <p:cNvPr id="10" name="Picture 9" descr="Screen Shot 2012-02-13 at 11.5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3" y="5344819"/>
            <a:ext cx="8368217" cy="1087773"/>
          </a:xfrm>
          <a:prstGeom prst="rect">
            <a:avLst/>
          </a:prstGeom>
        </p:spPr>
      </p:pic>
      <p:pic>
        <p:nvPicPr>
          <p:cNvPr id="11" name="Picture 10" descr="Screen Shot 2012-02-13 at 11.57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45" y="2398897"/>
            <a:ext cx="3965655" cy="13682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1" y="1257300"/>
            <a:ext cx="5099736" cy="527055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Replace LCL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with LCL + penalty for large weights, </a:t>
            </a:r>
            <a:r>
              <a:rPr lang="en-US" sz="2400" dirty="0" err="1" smtClean="0"/>
              <a:t>eg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 the update for </a:t>
            </a:r>
            <a:r>
              <a:rPr lang="en-US" sz="2400" dirty="0" err="1" smtClean="0"/>
              <a:t>wj</a:t>
            </a:r>
            <a:r>
              <a:rPr lang="en-US" sz="2400" dirty="0" smtClean="0"/>
              <a:t> becomes: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Or</a:t>
            </a:r>
          </a:p>
        </p:txBody>
      </p:sp>
      <p:pic>
        <p:nvPicPr>
          <p:cNvPr id="5" name="Picture 4" descr="Screen Shot 2012-02-13 at 11.03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16" y="1453755"/>
            <a:ext cx="6099784" cy="1050238"/>
          </a:xfrm>
          <a:prstGeom prst="rect">
            <a:avLst/>
          </a:prstGeom>
        </p:spPr>
      </p:pic>
      <p:pic>
        <p:nvPicPr>
          <p:cNvPr id="11" name="Picture 10" descr="Screen Shot 2012-02-13 at 11.57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45" y="2398897"/>
            <a:ext cx="3965655" cy="1368267"/>
          </a:xfrm>
          <a:prstGeom prst="rect">
            <a:avLst/>
          </a:prstGeom>
        </p:spPr>
      </p:pic>
      <p:pic>
        <p:nvPicPr>
          <p:cNvPr id="3" name="Picture 2" descr="Screen Shot 2012-02-13 at 1.20.4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69140"/>
            <a:ext cx="5727700" cy="965200"/>
          </a:xfrm>
          <a:prstGeom prst="rect">
            <a:avLst/>
          </a:prstGeom>
        </p:spPr>
      </p:pic>
      <p:pic>
        <p:nvPicPr>
          <p:cNvPr id="6" name="Picture 5" descr="Screen Shot 2012-02-13 at 1.20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14" y="5592994"/>
            <a:ext cx="5676900" cy="8509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2-02-13 at 1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995"/>
            <a:ext cx="7938944" cy="413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pic>
        <p:nvPicPr>
          <p:cNvPr id="7" name="Picture 6" descr="Screen Shot 2012-02-13 at 11.27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139522"/>
            <a:ext cx="5054600" cy="965200"/>
          </a:xfrm>
          <a:prstGeom prst="rect">
            <a:avLst/>
          </a:prstGeom>
        </p:spPr>
      </p:pic>
      <p:pic>
        <p:nvPicPr>
          <p:cNvPr id="8" name="Picture 7" descr="Screen Shot 2012-02-13 at 11.29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2084055"/>
            <a:ext cx="4429250" cy="7970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0781" y="3269535"/>
            <a:ext cx="407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-- do this in random order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2-02-13 at 1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995"/>
            <a:ext cx="7938944" cy="413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pic>
        <p:nvPicPr>
          <p:cNvPr id="8" name="Picture 7" descr="Screen Shot 2012-02-13 at 11.29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2084055"/>
            <a:ext cx="4429250" cy="797063"/>
          </a:xfrm>
          <a:prstGeom prst="rect">
            <a:avLst/>
          </a:prstGeom>
        </p:spPr>
      </p:pic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22" y="1257300"/>
            <a:ext cx="5117878" cy="7671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2657550" y="5261224"/>
            <a:ext cx="928542" cy="224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2-02-13 at 1.20.54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1" t="12388"/>
          <a:stretch/>
        </p:blipFill>
        <p:spPr>
          <a:xfrm>
            <a:off x="3884933" y="5848176"/>
            <a:ext cx="3722708" cy="6720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84240" y="2029021"/>
            <a:ext cx="3943860" cy="1754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goes from O(</a:t>
            </a:r>
            <a:r>
              <a:rPr lang="en-US" dirty="0" err="1" smtClean="0"/>
              <a:t>nT</a:t>
            </a:r>
            <a:r>
              <a:rPr lang="en-US" dirty="0" smtClean="0"/>
              <a:t>) to O(</a:t>
            </a:r>
            <a:r>
              <a:rPr lang="en-US" dirty="0" err="1" smtClean="0"/>
              <a:t>mVT</a:t>
            </a:r>
            <a:r>
              <a:rPr lang="en-US" dirty="0" smtClean="0"/>
              <a:t>) where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 = number of non-zero entries,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 = number of examples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 = number of features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 = number of passes over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change is very important for large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4518481" cy="5242022"/>
          </a:xfrm>
        </p:spPr>
        <p:txBody>
          <a:bodyPr/>
          <a:lstStyle/>
          <a:p>
            <a:r>
              <a:rPr lang="en-US" sz="2800" dirty="0" smtClean="0"/>
              <a:t>We’ve lost the ability to do </a:t>
            </a:r>
            <a:r>
              <a:rPr lang="en-US" sz="2800" i="1" dirty="0" smtClean="0"/>
              <a:t>sparse</a:t>
            </a:r>
            <a:r>
              <a:rPr lang="en-US" sz="2800" dirty="0" smtClean="0"/>
              <a:t> updates</a:t>
            </a:r>
          </a:p>
          <a:p>
            <a:r>
              <a:rPr lang="en-US" sz="2800" dirty="0" smtClean="0"/>
              <a:t>This makes learning </a:t>
            </a:r>
            <a:r>
              <a:rPr lang="en-US" sz="2800" i="1" dirty="0" smtClean="0"/>
              <a:t>much</a:t>
            </a:r>
            <a:r>
              <a:rPr lang="en-US" sz="2800" dirty="0" smtClean="0"/>
              <a:t> </a:t>
            </a:r>
            <a:r>
              <a:rPr lang="en-US" sz="2800" i="1" dirty="0" smtClean="0"/>
              <a:t>much</a:t>
            </a:r>
            <a:r>
              <a:rPr lang="en-US" sz="2800" dirty="0" smtClean="0"/>
              <a:t> more expensive</a:t>
            </a:r>
          </a:p>
          <a:p>
            <a:pPr lvl="1"/>
            <a:r>
              <a:rPr lang="en-US" sz="2800" dirty="0" smtClean="0"/>
              <a:t>2*10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examples</a:t>
            </a:r>
          </a:p>
          <a:p>
            <a:pPr lvl="1"/>
            <a:r>
              <a:rPr lang="en-US" sz="2800" dirty="0" smtClean="0"/>
              <a:t>2*10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 non-zero entries</a:t>
            </a:r>
          </a:p>
          <a:p>
            <a:pPr lvl="1"/>
            <a:r>
              <a:rPr lang="en-US" sz="2800" dirty="0" smtClean="0"/>
              <a:t>2*10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+ features</a:t>
            </a:r>
          </a:p>
          <a:p>
            <a:pPr lvl="1"/>
            <a:r>
              <a:rPr lang="en-US" sz="2800" dirty="0" smtClean="0"/>
              <a:t>10,000x slower (!)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4240" y="2029021"/>
            <a:ext cx="3943860" cy="17543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goes from O(</a:t>
            </a:r>
            <a:r>
              <a:rPr lang="en-US" dirty="0" err="1" smtClean="0"/>
              <a:t>nT</a:t>
            </a:r>
            <a:r>
              <a:rPr lang="en-US" dirty="0" smtClean="0"/>
              <a:t>) to O(</a:t>
            </a:r>
            <a:r>
              <a:rPr lang="en-US" dirty="0" err="1" smtClean="0"/>
              <a:t>mVT</a:t>
            </a:r>
            <a:r>
              <a:rPr lang="en-US" dirty="0" smtClean="0"/>
              <a:t>) where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 = number of non-zero entries,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 = number of examples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 = number of features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 = number of passes over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 Spark </a:t>
            </a:r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ReduceByKey</a:t>
            </a:r>
            <a:r>
              <a:rPr lang="en-US" dirty="0" smtClean="0"/>
              <a:t> is a </a:t>
            </a:r>
            <a:r>
              <a:rPr lang="en-US" b="1" dirty="0" smtClean="0"/>
              <a:t>transformation</a:t>
            </a:r>
          </a:p>
          <a:p>
            <a:pPr marL="457200" lvl="1" indent="0">
              <a:buNone/>
            </a:pPr>
            <a:r>
              <a:rPr lang="en-US" dirty="0" smtClean="0"/>
              <a:t>Reduce is an </a:t>
            </a:r>
            <a:r>
              <a:rPr lang="en-US" b="1" dirty="0" smtClean="0"/>
              <a:t>action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Sounds crazy but it’s not:</a:t>
            </a:r>
          </a:p>
          <a:p>
            <a:pPr lvl="1"/>
            <a:r>
              <a:rPr lang="en-US" dirty="0" smtClean="0"/>
              <a:t>actions are eager, and return something </a:t>
            </a:r>
            <a:r>
              <a:rPr lang="en-US" b="1" dirty="0" smtClean="0"/>
              <a:t>(small) </a:t>
            </a:r>
            <a:r>
              <a:rPr lang="en-US" dirty="0" smtClean="0"/>
              <a:t>to the driver program</a:t>
            </a:r>
          </a:p>
          <a:p>
            <a:pPr lvl="1"/>
            <a:r>
              <a:rPr lang="en-US" dirty="0" smtClean="0"/>
              <a:t>transformations are lazy, and </a:t>
            </a:r>
            <a:r>
              <a:rPr lang="en-US" b="1" dirty="0" smtClean="0"/>
              <a:t>transform</a:t>
            </a:r>
            <a:r>
              <a:rPr lang="en-US" dirty="0" smtClean="0"/>
              <a:t> a (large) RDD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Sparse Updates for Regularized Logistic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Final 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</a:t>
            </a:r>
            <a:r>
              <a:rPr lang="en-US" sz="2800" dirty="0" smtClean="0"/>
              <a:t> </a:t>
            </a:r>
            <a:r>
              <a:rPr lang="en-US" sz="2800" i="1" dirty="0" smtClean="0"/>
              <a:t>W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W[j]</a:t>
            </a:r>
            <a:endParaRPr lang="en-US" i="1" baseline="30000" dirty="0" smtClean="0"/>
          </a:p>
          <a:p>
            <a:pPr lvl="3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W[j]</a:t>
            </a:r>
            <a:r>
              <a:rPr lang="en-US" sz="2800" dirty="0" smtClean="0"/>
              <a:t>  - </a:t>
            </a:r>
            <a:r>
              <a:rPr lang="en-US" sz="2800" i="1" dirty="0" smtClean="0"/>
              <a:t>λ2μW[j]</a:t>
            </a:r>
          </a:p>
          <a:p>
            <a:pPr lvl="3"/>
            <a:r>
              <a:rPr lang="en-US" sz="2800" dirty="0" smtClean="0"/>
              <a:t>If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</a:t>
            </a:r>
            <a:r>
              <a:rPr lang="en-US" sz="2800" i="1" baseline="30000" dirty="0" err="1" smtClean="0"/>
              <a:t>j</a:t>
            </a:r>
            <a:r>
              <a:rPr lang="en-US" sz="2800" dirty="0" smtClean="0"/>
              <a:t>&gt;0 then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22" y="1257300"/>
            <a:ext cx="5117878" cy="76710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74485" y="4364788"/>
            <a:ext cx="3650129" cy="60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Final 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</a:t>
            </a:r>
            <a:r>
              <a:rPr lang="en-US" sz="2800" dirty="0" smtClean="0"/>
              <a:t> </a:t>
            </a:r>
            <a:r>
              <a:rPr lang="en-US" sz="2800" i="1" dirty="0" smtClean="0"/>
              <a:t>W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W[j]</a:t>
            </a:r>
            <a:endParaRPr lang="en-US" i="1" baseline="30000" dirty="0" smtClean="0"/>
          </a:p>
          <a:p>
            <a:pPr lvl="3"/>
            <a:r>
              <a:rPr lang="en-US" sz="2800" i="1" dirty="0" smtClean="0"/>
              <a:t>W[j]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</a:p>
          <a:p>
            <a:pPr lvl="3"/>
            <a:r>
              <a:rPr lang="en-US" sz="2800" dirty="0" smtClean="0"/>
              <a:t>If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</a:t>
            </a:r>
            <a:r>
              <a:rPr lang="en-US" sz="2800" i="1" baseline="30000" dirty="0" err="1" smtClean="0"/>
              <a:t>j</a:t>
            </a:r>
            <a:r>
              <a:rPr lang="en-US" sz="2800" dirty="0" smtClean="0"/>
              <a:t>&gt;0 then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22" y="1257300"/>
            <a:ext cx="5117878" cy="7671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95831" y="4364788"/>
            <a:ext cx="3332384" cy="60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Final 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</a:t>
            </a:r>
            <a:r>
              <a:rPr lang="en-US" sz="2800" dirty="0" smtClean="0"/>
              <a:t> </a:t>
            </a:r>
            <a:r>
              <a:rPr lang="en-US" sz="2800" i="1" dirty="0" smtClean="0"/>
              <a:t>W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W[j]</a:t>
            </a:r>
            <a:endParaRPr lang="en-US" i="1" baseline="30000" dirty="0" smtClean="0"/>
          </a:p>
          <a:p>
            <a:pPr lvl="3"/>
            <a:r>
              <a:rPr lang="en-US" sz="2800" dirty="0"/>
              <a:t>If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r>
              <a:rPr lang="en-US" sz="2800" i="1" baseline="30000" dirty="0" err="1"/>
              <a:t>j</a:t>
            </a:r>
            <a:r>
              <a:rPr lang="en-US" sz="2800" dirty="0"/>
              <a:t>&gt;0 </a:t>
            </a:r>
            <a:r>
              <a:rPr lang="en-US" sz="2800" dirty="0" smtClean="0"/>
              <a:t>then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  <a:r>
              <a:rPr lang="en-US" sz="2800" i="1" baseline="30000" dirty="0" smtClean="0"/>
              <a:t>A</a:t>
            </a:r>
            <a:endParaRPr lang="en-US" sz="2800" i="1" dirty="0" smtClean="0"/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22" y="1257300"/>
            <a:ext cx="5117878" cy="7671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30525" y="4787224"/>
            <a:ext cx="3076687" cy="60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32962" y="3217564"/>
            <a:ext cx="318052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A is number of examples seen since the </a:t>
            </a:r>
            <a:r>
              <a:rPr lang="en-US" sz="2400" b="1" dirty="0" smtClean="0"/>
              <a:t>last</a:t>
            </a:r>
            <a:r>
              <a:rPr lang="en-US" sz="2400" dirty="0" smtClean="0"/>
              <a:t> time we did an </a:t>
            </a:r>
            <a:r>
              <a:rPr lang="en-US" sz="2400" b="1" dirty="0" smtClean="0"/>
              <a:t>x&gt;0 update </a:t>
            </a:r>
            <a:r>
              <a:rPr lang="en-US" sz="2400" dirty="0" smtClean="0"/>
              <a:t>on W[j]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4321" y="1396034"/>
            <a:ext cx="8648700" cy="50990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Final 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hashtables</a:t>
            </a:r>
            <a:r>
              <a:rPr lang="en-US" sz="2800" dirty="0" smtClean="0"/>
              <a:t> </a:t>
            </a:r>
            <a:r>
              <a:rPr lang="en-US" sz="2800" i="1" dirty="0" smtClean="0"/>
              <a:t>W, A  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dirty="0" smtClean="0"/>
              <a:t>set</a:t>
            </a:r>
            <a:r>
              <a:rPr lang="en-US" sz="2800" i="1" dirty="0" smtClean="0"/>
              <a:t> k=0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 ; </a:t>
            </a:r>
            <a:r>
              <a:rPr lang="en-US" i="1" dirty="0" smtClean="0"/>
              <a:t>k++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W[j]</a:t>
            </a:r>
            <a:endParaRPr lang="en-US" i="1" baseline="30000" dirty="0" smtClean="0"/>
          </a:p>
          <a:p>
            <a:pPr lvl="3"/>
            <a:r>
              <a:rPr lang="en-US" sz="2800" dirty="0"/>
              <a:t>If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r>
              <a:rPr lang="en-US" sz="2800" i="1" baseline="30000" dirty="0" err="1"/>
              <a:t>j</a:t>
            </a:r>
            <a:r>
              <a:rPr lang="en-US" sz="2800" dirty="0"/>
              <a:t>&gt;0 </a:t>
            </a:r>
            <a:r>
              <a:rPr lang="en-US" sz="2800" dirty="0" smtClean="0"/>
              <a:t>then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  <a:r>
              <a:rPr lang="en-US" sz="2800" i="1" baseline="30000" dirty="0" smtClean="0"/>
              <a:t>k-A[j]</a:t>
            </a:r>
            <a:endParaRPr lang="en-US" sz="2800" i="1" dirty="0" smtClean="0"/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4"/>
            <a:r>
              <a:rPr lang="en-US" sz="2800" i="1" dirty="0" smtClean="0"/>
              <a:t>A[j] = k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1" b="23227"/>
          <a:stretch/>
        </p:blipFill>
        <p:spPr>
          <a:xfrm>
            <a:off x="4001043" y="1396034"/>
            <a:ext cx="5117878" cy="4700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05445" y="4627146"/>
            <a:ext cx="3524950" cy="60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07883" y="3057486"/>
            <a:ext cx="318052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k-A[j] </a:t>
            </a:r>
            <a:r>
              <a:rPr lang="en-US" sz="2400" dirty="0" smtClean="0"/>
              <a:t>is number of examples seen since the </a:t>
            </a:r>
            <a:r>
              <a:rPr lang="en-US" sz="2400" b="1" dirty="0" smtClean="0"/>
              <a:t>last</a:t>
            </a:r>
            <a:r>
              <a:rPr lang="en-US" sz="2400" dirty="0" smtClean="0"/>
              <a:t> time we did an </a:t>
            </a:r>
            <a:r>
              <a:rPr lang="en-US" sz="2400" b="1" dirty="0" smtClean="0"/>
              <a:t>x&gt;0 update </a:t>
            </a:r>
            <a:r>
              <a:rPr lang="en-US" sz="2400" dirty="0" smtClean="0"/>
              <a:t>on W[j]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395302" y="1866131"/>
            <a:ext cx="1228830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34003" y="3235123"/>
            <a:ext cx="1023066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05445" y="5596596"/>
            <a:ext cx="1251624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54751" y="1866131"/>
            <a:ext cx="298841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4321" y="1396034"/>
            <a:ext cx="8648700" cy="50990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Final 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hashtables</a:t>
            </a:r>
            <a:r>
              <a:rPr lang="en-US" sz="2800" dirty="0" smtClean="0"/>
              <a:t> </a:t>
            </a:r>
            <a:r>
              <a:rPr lang="en-US" sz="2800" i="1" dirty="0" smtClean="0"/>
              <a:t>W, A  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dirty="0" smtClean="0"/>
              <a:t>set</a:t>
            </a:r>
            <a:r>
              <a:rPr lang="en-US" sz="2800" i="1" dirty="0" smtClean="0"/>
              <a:t> k=0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 ; </a:t>
            </a:r>
            <a:r>
              <a:rPr lang="en-US" i="1" dirty="0" smtClean="0"/>
              <a:t>k++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W[j]</a:t>
            </a:r>
            <a:endParaRPr lang="en-US" i="1" baseline="30000" dirty="0" smtClean="0"/>
          </a:p>
          <a:p>
            <a:pPr lvl="3"/>
            <a:r>
              <a:rPr lang="en-US" sz="2800" dirty="0"/>
              <a:t>If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r>
              <a:rPr lang="en-US" sz="2800" i="1" baseline="30000" dirty="0" err="1"/>
              <a:t>j</a:t>
            </a:r>
            <a:r>
              <a:rPr lang="en-US" sz="2800" dirty="0"/>
              <a:t>&gt;0 </a:t>
            </a:r>
            <a:r>
              <a:rPr lang="en-US" sz="2800" dirty="0" smtClean="0"/>
              <a:t>then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  <a:r>
              <a:rPr lang="en-US" sz="2800" i="1" baseline="30000" dirty="0" smtClean="0"/>
              <a:t>k-A[j]</a:t>
            </a:r>
            <a:endParaRPr lang="en-US" sz="2800" i="1" dirty="0" smtClean="0"/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4"/>
            <a:r>
              <a:rPr lang="en-US" sz="2800" i="1" dirty="0" smtClean="0"/>
              <a:t>A[j] = k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1" b="23227"/>
          <a:stretch/>
        </p:blipFill>
        <p:spPr>
          <a:xfrm>
            <a:off x="4001043" y="1396034"/>
            <a:ext cx="5117878" cy="4700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05445" y="4627146"/>
            <a:ext cx="3524950" cy="60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95302" y="1866131"/>
            <a:ext cx="1228830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34003" y="3235123"/>
            <a:ext cx="1023066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05445" y="5596596"/>
            <a:ext cx="1251624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54751" y="1866131"/>
            <a:ext cx="298841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8776" y="2563666"/>
            <a:ext cx="2725359" cy="2862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k = “clock” reading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A[j] = clock reading last time feature j was “active”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implement the “weight decay” update using a “lazy” strategy: weights are decayed in one shot when a feature is “active”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1561448"/>
            <a:ext cx="8648700" cy="50990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Final 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hashtables</a:t>
            </a:r>
            <a:r>
              <a:rPr lang="en-US" sz="2800" dirty="0" smtClean="0"/>
              <a:t> </a:t>
            </a:r>
            <a:r>
              <a:rPr lang="en-US" sz="2800" i="1" dirty="0" smtClean="0"/>
              <a:t>W, A  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dirty="0" smtClean="0"/>
              <a:t>set</a:t>
            </a:r>
            <a:r>
              <a:rPr lang="en-US" sz="2800" i="1" dirty="0" smtClean="0"/>
              <a:t> k=0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 ; </a:t>
            </a:r>
            <a:r>
              <a:rPr lang="en-US" i="1" dirty="0" smtClean="0"/>
              <a:t>k++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W[j]</a:t>
            </a:r>
            <a:endParaRPr lang="en-US" i="1" baseline="30000" dirty="0" smtClean="0"/>
          </a:p>
          <a:p>
            <a:pPr lvl="3"/>
            <a:r>
              <a:rPr lang="en-US" sz="2800" dirty="0"/>
              <a:t>If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r>
              <a:rPr lang="en-US" sz="2800" i="1" baseline="30000" dirty="0" err="1"/>
              <a:t>j</a:t>
            </a:r>
            <a:r>
              <a:rPr lang="en-US" sz="2800" dirty="0"/>
              <a:t>&gt;0 </a:t>
            </a:r>
            <a:r>
              <a:rPr lang="en-US" sz="2800" dirty="0" smtClean="0"/>
              <a:t>then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  <a:r>
              <a:rPr lang="en-US" sz="2800" i="1" baseline="30000" dirty="0" smtClean="0"/>
              <a:t>k-A[j]</a:t>
            </a:r>
            <a:endParaRPr lang="en-US" sz="2800" i="1" dirty="0" smtClean="0"/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4"/>
            <a:r>
              <a:rPr lang="en-US" sz="2800" i="1" dirty="0" smtClean="0"/>
              <a:t>A[j] = k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1" b="23227"/>
          <a:stretch/>
        </p:blipFill>
        <p:spPr>
          <a:xfrm>
            <a:off x="4026122" y="1561448"/>
            <a:ext cx="5117878" cy="4700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30524" y="4792560"/>
            <a:ext cx="3524950" cy="60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20381" y="2031545"/>
            <a:ext cx="1228830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59082" y="3400537"/>
            <a:ext cx="1023066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30524" y="5762010"/>
            <a:ext cx="1251624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79830" y="2031545"/>
            <a:ext cx="298841" cy="492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33194" y="2413179"/>
            <a:ext cx="394386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Time goes from O(</a:t>
            </a:r>
            <a:r>
              <a:rPr lang="en-US" dirty="0" err="1" smtClean="0"/>
              <a:t>nT</a:t>
            </a:r>
            <a:r>
              <a:rPr lang="en-US" dirty="0" smtClean="0"/>
              <a:t>) to O(</a:t>
            </a:r>
            <a:r>
              <a:rPr lang="en-US" dirty="0" err="1" smtClean="0"/>
              <a:t>mVT</a:t>
            </a:r>
            <a:r>
              <a:rPr lang="en-US" dirty="0" smtClean="0"/>
              <a:t>) where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 = number of non-zero entries,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 = number of examples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 = number of features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 = number of passes over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Memory use doubles.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happened here:</a:t>
            </a:r>
          </a:p>
          <a:p>
            <a:pPr lvl="1"/>
            <a:r>
              <a:rPr lang="en-US" dirty="0" smtClean="0"/>
              <a:t>Our update involves a </a:t>
            </a:r>
            <a:r>
              <a:rPr lang="en-US" i="1" dirty="0" smtClean="0"/>
              <a:t>sparse part </a:t>
            </a:r>
            <a:r>
              <a:rPr lang="en-US" dirty="0" smtClean="0"/>
              <a:t>and a </a:t>
            </a:r>
            <a:r>
              <a:rPr lang="en-US" i="1" dirty="0" smtClean="0"/>
              <a:t>dense part</a:t>
            </a:r>
          </a:p>
          <a:p>
            <a:pPr lvl="2"/>
            <a:r>
              <a:rPr lang="en-US" dirty="0" smtClean="0"/>
              <a:t>Sparse: empirical loss on this example</a:t>
            </a:r>
          </a:p>
          <a:p>
            <a:pPr lvl="2"/>
            <a:r>
              <a:rPr lang="en-US" dirty="0" smtClean="0"/>
              <a:t>Dense: regularization loss – not affected by the example</a:t>
            </a:r>
          </a:p>
          <a:p>
            <a:pPr lvl="1"/>
            <a:r>
              <a:rPr lang="en-US" dirty="0" smtClean="0"/>
              <a:t>We remove the </a:t>
            </a:r>
            <a:r>
              <a:rPr lang="en-US" i="1" dirty="0" smtClean="0"/>
              <a:t>dense part </a:t>
            </a:r>
            <a:r>
              <a:rPr lang="en-US" dirty="0" smtClean="0"/>
              <a:t>of the update</a:t>
            </a:r>
          </a:p>
          <a:p>
            <a:pPr lvl="2"/>
            <a:r>
              <a:rPr lang="en-US" dirty="0" smtClean="0"/>
              <a:t>Old example update:</a:t>
            </a:r>
          </a:p>
          <a:p>
            <a:pPr lvl="3"/>
            <a:r>
              <a:rPr lang="en-US" dirty="0" smtClean="0"/>
              <a:t>for each feature { do something example-independent}</a:t>
            </a:r>
          </a:p>
          <a:p>
            <a:pPr lvl="3"/>
            <a:r>
              <a:rPr lang="en-US" dirty="0" smtClean="0"/>
              <a:t>For each active feature { do something example-dependent}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example update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For each active feature :</a:t>
            </a:r>
          </a:p>
          <a:p>
            <a:pPr lvl="4"/>
            <a:r>
              <a:rPr lang="en-US" dirty="0" smtClean="0"/>
              <a:t>{simulate the prior example-independent updates}</a:t>
            </a:r>
          </a:p>
          <a:p>
            <a:pPr lvl="4"/>
            <a:r>
              <a:rPr lang="en-US" dirty="0" smtClean="0"/>
              <a:t>{</a:t>
            </a:r>
            <a:r>
              <a:rPr lang="en-US" dirty="0"/>
              <a:t>do something example-</a:t>
            </a:r>
            <a:r>
              <a:rPr lang="en-US" dirty="0" smtClean="0"/>
              <a:t>dependent}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trick can be applied in other contexts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regularizers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L1, …)</a:t>
            </a:r>
          </a:p>
          <a:p>
            <a:pPr lvl="1"/>
            <a:r>
              <a:rPr lang="en-US" dirty="0" smtClean="0"/>
              <a:t>Conjugate gradient (Langford)</a:t>
            </a:r>
          </a:p>
          <a:p>
            <a:pPr lvl="1"/>
            <a:r>
              <a:rPr lang="en-US" dirty="0" smtClean="0"/>
              <a:t>FTRL (Follow the regularized leader)</a:t>
            </a:r>
          </a:p>
          <a:p>
            <a:pPr lvl="1"/>
            <a:r>
              <a:rPr lang="en-US" dirty="0" smtClean="0"/>
              <a:t>Voted perceptron averaging</a:t>
            </a:r>
          </a:p>
          <a:p>
            <a:pPr lvl="1"/>
            <a:r>
              <a:rPr lang="en-US" dirty="0" smtClean="0"/>
              <a:t>…?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BOUNDED-MEMORY LOGISTIC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Optimization: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text classification most words are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rare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not correlated with any class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given low weights in the LR classifier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unlikely to affect classification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not very interesting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text classification most bigrams are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rare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not correlated with any class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given low weights in the LR classifier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unlikely to affect classification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not very interesting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weights in a classifier are</a:t>
            </a:r>
          </a:p>
          <a:p>
            <a:pPr lvl="1"/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not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smtClean="0"/>
              <a:t>exploit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8557754" cy="534857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One idea: combine uncommon words together </a:t>
            </a:r>
            <a:r>
              <a:rPr lang="en-US" i="1" dirty="0" smtClean="0"/>
              <a:t>randomly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replace </a:t>
            </a:r>
            <a:r>
              <a:rPr lang="en-US" dirty="0" smtClean="0"/>
              <a:t>all </a:t>
            </a:r>
            <a:r>
              <a:rPr lang="en-US" dirty="0" err="1" smtClean="0"/>
              <a:t>occurrances</a:t>
            </a:r>
            <a:r>
              <a:rPr lang="en-US" dirty="0" smtClean="0"/>
              <a:t> of “</a:t>
            </a:r>
            <a:r>
              <a:rPr lang="en-US" dirty="0"/>
              <a:t>humanitarianism” </a:t>
            </a:r>
            <a:r>
              <a:rPr lang="en-US" dirty="0" smtClean="0"/>
              <a:t>or “biopsy” with “</a:t>
            </a:r>
            <a:r>
              <a:rPr lang="en-US" dirty="0" err="1" smtClean="0"/>
              <a:t>humanitarianismOrBiopsy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replace all </a:t>
            </a:r>
            <a:r>
              <a:rPr lang="en-US" dirty="0" err="1"/>
              <a:t>occurrances</a:t>
            </a:r>
            <a:r>
              <a:rPr lang="en-US" dirty="0"/>
              <a:t> of “schizoid” or “duchy” with </a:t>
            </a:r>
            <a:r>
              <a:rPr lang="en-US" dirty="0" smtClean="0"/>
              <a:t>“</a:t>
            </a:r>
            <a:r>
              <a:rPr lang="en-US" dirty="0" err="1" smtClean="0"/>
              <a:t>schizoidOrDuchy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replace all </a:t>
            </a:r>
            <a:r>
              <a:rPr lang="en-US" dirty="0" err="1"/>
              <a:t>occurrances</a:t>
            </a:r>
            <a:r>
              <a:rPr lang="en-US" dirty="0"/>
              <a:t> of “gynecologist” or “constrictor” with </a:t>
            </a:r>
            <a:r>
              <a:rPr lang="en-US" dirty="0" smtClean="0"/>
              <a:t>“</a:t>
            </a:r>
            <a:r>
              <a:rPr lang="en-US" dirty="0" err="1" smtClean="0"/>
              <a:t>gynecologistOrConstrictor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For Naïve Bayes this breaks independence assumptions</a:t>
            </a:r>
          </a:p>
          <a:p>
            <a:pPr lvl="1"/>
            <a:r>
              <a:rPr lang="en-US" dirty="0" smtClean="0"/>
              <a:t>it’s not obviously a problem for logistic regression, though</a:t>
            </a:r>
          </a:p>
          <a:p>
            <a:r>
              <a:rPr lang="en-US" dirty="0" smtClean="0"/>
              <a:t>I could combine</a:t>
            </a:r>
          </a:p>
          <a:p>
            <a:pPr lvl="1"/>
            <a:r>
              <a:rPr lang="en-US" dirty="0" smtClean="0"/>
              <a:t>two low-weight words (won’t matter much)</a:t>
            </a:r>
          </a:p>
          <a:p>
            <a:pPr lvl="1"/>
            <a:r>
              <a:rPr lang="en-US" dirty="0" smtClean="0"/>
              <a:t>a low-weight and a high-weight word (won’t matter much)</a:t>
            </a:r>
          </a:p>
          <a:p>
            <a:pPr lvl="1"/>
            <a:r>
              <a:rPr lang="en-US" dirty="0" smtClean="0"/>
              <a:t>two high-weight words (not very likely to happen)</a:t>
            </a:r>
          </a:p>
          <a:p>
            <a:r>
              <a:rPr lang="en-US" dirty="0" smtClean="0"/>
              <a:t>How much of this can I get away with?</a:t>
            </a:r>
          </a:p>
          <a:p>
            <a:pPr lvl="1"/>
            <a:r>
              <a:rPr lang="en-US" dirty="0" smtClean="0"/>
              <a:t>certainly a little</a:t>
            </a:r>
          </a:p>
          <a:p>
            <a:pPr lvl="1"/>
            <a:r>
              <a:rPr lang="en-US" dirty="0" smtClean="0"/>
              <a:t>is it enough to make a difference?  how much memory does it save?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</a:t>
            </a:r>
            <a:r>
              <a:rPr lang="en-US" smtClean="0"/>
              <a:t>exploit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1"/>
            <a:ext cx="8216222" cy="3979788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Another observation: </a:t>
            </a:r>
          </a:p>
          <a:p>
            <a:pPr lvl="1"/>
            <a:r>
              <a:rPr lang="en-US" sz="3100" dirty="0" smtClean="0"/>
              <a:t>the values in my hash table are </a:t>
            </a:r>
            <a:r>
              <a:rPr lang="en-US" sz="3100" i="1" dirty="0" smtClean="0"/>
              <a:t>weights</a:t>
            </a:r>
          </a:p>
          <a:p>
            <a:pPr lvl="1"/>
            <a:r>
              <a:rPr lang="en-US" sz="3100" dirty="0" smtClean="0"/>
              <a:t>the keys in my hash table are </a:t>
            </a:r>
            <a:r>
              <a:rPr lang="en-US" sz="3100" i="1" dirty="0" smtClean="0"/>
              <a:t>strings</a:t>
            </a:r>
            <a:r>
              <a:rPr lang="en-US" sz="3100" dirty="0" smtClean="0"/>
              <a:t> for the feature names</a:t>
            </a:r>
          </a:p>
          <a:p>
            <a:pPr lvl="2"/>
            <a:r>
              <a:rPr lang="en-US" sz="3100" dirty="0" smtClean="0"/>
              <a:t>We need them to avoid collisions</a:t>
            </a:r>
          </a:p>
          <a:p>
            <a:endParaRPr lang="en-US" sz="3100" dirty="0" smtClean="0"/>
          </a:p>
          <a:p>
            <a:r>
              <a:rPr lang="en-US" sz="3100" dirty="0" smtClean="0"/>
              <a:t>But maybe we don’t care about collisions?</a:t>
            </a:r>
          </a:p>
          <a:p>
            <a:pPr lvl="1"/>
            <a:r>
              <a:rPr lang="en-US" sz="3100" dirty="0" smtClean="0"/>
              <a:t>Allowing “schizoid” &amp; “duchy” to collide is equivalent to replacing </a:t>
            </a:r>
            <a:r>
              <a:rPr lang="en-US" sz="3100" dirty="0"/>
              <a:t>all </a:t>
            </a:r>
            <a:r>
              <a:rPr lang="en-US" sz="3100" dirty="0" smtClean="0"/>
              <a:t>occurrences </a:t>
            </a:r>
            <a:r>
              <a:rPr lang="en-US" sz="3100" dirty="0"/>
              <a:t>of “schizoid” or “duchy” with “</a:t>
            </a:r>
            <a:r>
              <a:rPr lang="en-US" sz="3100" dirty="0" err="1"/>
              <a:t>schizoidOrDuchy</a:t>
            </a:r>
            <a:r>
              <a:rPr lang="en-US" sz="3100" dirty="0" smtClean="0"/>
              <a:t>”</a:t>
            </a:r>
          </a:p>
          <a:p>
            <a:pPr marL="0" indent="0">
              <a:buNone/>
            </a:pPr>
            <a:endParaRPr lang="en-US" sz="31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1561448"/>
            <a:ext cx="8648700" cy="5099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Initialize </a:t>
            </a:r>
            <a:r>
              <a:rPr lang="en-US" sz="2800" dirty="0" err="1" smtClean="0"/>
              <a:t>hashtables</a:t>
            </a:r>
            <a:r>
              <a:rPr lang="en-US" sz="2800" dirty="0" smtClean="0"/>
              <a:t> </a:t>
            </a:r>
            <a:r>
              <a:rPr lang="en-US" sz="2800" i="1" dirty="0" smtClean="0"/>
              <a:t>W, A  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dirty="0" smtClean="0"/>
              <a:t>set</a:t>
            </a:r>
            <a:r>
              <a:rPr lang="en-US" sz="2800" i="1" dirty="0" smtClean="0"/>
              <a:t> k=0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 ; </a:t>
            </a:r>
            <a:r>
              <a:rPr lang="en-US" i="1" dirty="0" smtClean="0"/>
              <a:t>k++</a:t>
            </a:r>
          </a:p>
          <a:p>
            <a:pPr lvl="2"/>
            <a:r>
              <a:rPr lang="en-US" dirty="0" smtClean="0"/>
              <a:t>For each feature </a:t>
            </a:r>
            <a:r>
              <a:rPr lang="en-US" i="1" dirty="0" smtClean="0"/>
              <a:t>j: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</a:t>
            </a:r>
            <a:r>
              <a:rPr lang="en-US" sz="2800" i="1" baseline="30000" dirty="0" err="1" smtClean="0"/>
              <a:t>j</a:t>
            </a:r>
            <a:r>
              <a:rPr lang="en-US" sz="2800" dirty="0"/>
              <a:t>&gt;</a:t>
            </a:r>
            <a:r>
              <a:rPr lang="en-US" sz="2800" dirty="0" smtClean="0"/>
              <a:t>0:</a:t>
            </a:r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  <a:r>
              <a:rPr lang="en-US" sz="2800" i="1" baseline="30000" dirty="0" smtClean="0"/>
              <a:t>k-A[j]</a:t>
            </a:r>
            <a:endParaRPr lang="en-US" sz="2800" i="1" dirty="0" smtClean="0"/>
          </a:p>
          <a:p>
            <a:pPr lvl="4"/>
            <a:r>
              <a:rPr lang="en-US" sz="2800" i="1" dirty="0" smtClean="0"/>
              <a:t>W[j]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W[j]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4"/>
            <a:r>
              <a:rPr lang="en-US" sz="2800" i="1" dirty="0" smtClean="0"/>
              <a:t>A[j] = k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1" b="23227"/>
          <a:stretch/>
        </p:blipFill>
        <p:spPr>
          <a:xfrm>
            <a:off x="4026122" y="1561448"/>
            <a:ext cx="5117878" cy="4700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1561448"/>
            <a:ext cx="8648700" cy="5099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Initialize arrays </a:t>
            </a:r>
            <a:r>
              <a:rPr lang="en-US" sz="2800" i="1" dirty="0" smtClean="0"/>
              <a:t>W, A  </a:t>
            </a:r>
            <a:r>
              <a:rPr lang="en-US" sz="2800" dirty="0" smtClean="0"/>
              <a:t>of size </a:t>
            </a:r>
            <a:r>
              <a:rPr lang="en-US" sz="2800" i="1" dirty="0" smtClean="0"/>
              <a:t>R</a:t>
            </a:r>
            <a:r>
              <a:rPr lang="en-US" sz="2800" dirty="0" smtClean="0"/>
              <a:t> and</a:t>
            </a:r>
            <a:r>
              <a:rPr lang="en-US" sz="2800" i="1" dirty="0" smtClean="0"/>
              <a:t> </a:t>
            </a:r>
            <a:r>
              <a:rPr lang="en-US" sz="2800" dirty="0" smtClean="0"/>
              <a:t>set</a:t>
            </a:r>
            <a:r>
              <a:rPr lang="en-US" sz="2800" i="1" dirty="0" smtClean="0"/>
              <a:t> k=0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Let </a:t>
            </a:r>
            <a:r>
              <a:rPr lang="en-US" sz="2400" dirty="0"/>
              <a:t>V</a:t>
            </a:r>
            <a:r>
              <a:rPr lang="en-US" sz="2400" b="1" dirty="0" smtClean="0"/>
              <a:t> </a:t>
            </a:r>
            <a:r>
              <a:rPr lang="en-US" sz="2400" dirty="0" smtClean="0"/>
              <a:t>be hash table so that 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 ; </a:t>
            </a:r>
            <a:r>
              <a:rPr lang="en-US" i="1" dirty="0" smtClean="0"/>
              <a:t>k++</a:t>
            </a:r>
          </a:p>
          <a:p>
            <a:pPr lvl="2"/>
            <a:r>
              <a:rPr lang="en-US" dirty="0" smtClean="0"/>
              <a:t>For each hash value </a:t>
            </a:r>
            <a:r>
              <a:rPr lang="en-US" i="1" dirty="0" smtClean="0"/>
              <a:t>h: V[h]</a:t>
            </a:r>
            <a:r>
              <a:rPr lang="en-US" sz="2800" dirty="0" smtClean="0"/>
              <a:t>&gt;0:</a:t>
            </a:r>
          </a:p>
          <a:p>
            <a:pPr lvl="4"/>
            <a:r>
              <a:rPr lang="en-US" sz="2800" i="1" dirty="0" smtClean="0"/>
              <a:t>W[h]</a:t>
            </a:r>
            <a:r>
              <a:rPr lang="en-US" sz="2800" dirty="0" smtClean="0"/>
              <a:t>   *=</a:t>
            </a:r>
            <a:r>
              <a:rPr lang="en-US" sz="2800" i="1" dirty="0" smtClean="0"/>
              <a:t> (1</a:t>
            </a:r>
            <a:r>
              <a:rPr lang="en-US" sz="2800" dirty="0" smtClean="0"/>
              <a:t>  - </a:t>
            </a:r>
            <a:r>
              <a:rPr lang="en-US" sz="2800" i="1" dirty="0" smtClean="0"/>
              <a:t>λ2μ)</a:t>
            </a:r>
            <a:r>
              <a:rPr lang="en-US" sz="2800" i="1" baseline="30000" dirty="0" smtClean="0"/>
              <a:t>k-A[j]</a:t>
            </a:r>
            <a:endParaRPr lang="en-US" sz="2800" i="1" dirty="0" smtClean="0"/>
          </a:p>
          <a:p>
            <a:pPr lvl="4"/>
            <a:r>
              <a:rPr lang="en-US" sz="2800" i="1" dirty="0" smtClean="0"/>
              <a:t>W[h]</a:t>
            </a:r>
            <a:r>
              <a:rPr lang="en-US" sz="2800" dirty="0" smtClean="0"/>
              <a:t> =</a:t>
            </a:r>
            <a:r>
              <a:rPr lang="en-US" sz="2800" i="1" dirty="0" smtClean="0"/>
              <a:t> </a:t>
            </a:r>
            <a:r>
              <a:rPr lang="en-US" sz="2800" dirty="0"/>
              <a:t> </a:t>
            </a:r>
            <a:r>
              <a:rPr lang="en-US" sz="2800" i="1" dirty="0" smtClean="0"/>
              <a:t>W[h]</a:t>
            </a:r>
            <a:r>
              <a:rPr lang="en-US" sz="2800" dirty="0" smtClean="0"/>
              <a:t>  + </a:t>
            </a:r>
            <a:r>
              <a:rPr lang="en-US" sz="2800" i="1" dirty="0" err="1" smtClean="0"/>
              <a:t>λ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i="1" dirty="0"/>
              <a:t> </a:t>
            </a:r>
            <a:r>
              <a:rPr lang="en-US" sz="2800" i="1" dirty="0" smtClean="0"/>
              <a:t>- p</a:t>
            </a:r>
            <a:r>
              <a:rPr lang="en-US" sz="2800" i="1" baseline="30000" dirty="0" smtClean="0"/>
              <a:t>i</a:t>
            </a:r>
            <a:r>
              <a:rPr lang="en-US" sz="2800" i="1" dirty="0" smtClean="0"/>
              <a:t>)V[h]</a:t>
            </a:r>
            <a:endParaRPr lang="en-US" sz="2800" i="1" baseline="-25000" dirty="0" smtClean="0"/>
          </a:p>
          <a:p>
            <a:pPr lvl="4"/>
            <a:r>
              <a:rPr lang="en-US" sz="2800" i="1" smtClean="0"/>
              <a:t>A</a:t>
            </a:r>
            <a:r>
              <a:rPr lang="en-US" sz="2800" i="1" smtClean="0"/>
              <a:t>[h] </a:t>
            </a:r>
            <a:r>
              <a:rPr lang="en-US" sz="2800" i="1" dirty="0" smtClean="0"/>
              <a:t>= k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1" b="23227"/>
          <a:stretch/>
        </p:blipFill>
        <p:spPr>
          <a:xfrm>
            <a:off x="4026122" y="1561448"/>
            <a:ext cx="5117878" cy="470097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59857"/>
              </p:ext>
            </p:extLst>
          </p:nvPr>
        </p:nvGraphicFramePr>
        <p:xfrm>
          <a:off x="4960938" y="3549650"/>
          <a:ext cx="28067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1244600" imgH="406400" progId="Equation.3">
                  <p:embed/>
                </p:oleObj>
              </mc:Choice>
              <mc:Fallback>
                <p:oleObj name="Equation" r:id="rId4" imgW="12446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0938" y="3549650"/>
                        <a:ext cx="2806700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 for regularized logistic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9400" y="1561448"/>
            <a:ext cx="8648700" cy="5099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Algorithm:</a:t>
            </a:r>
          </a:p>
          <a:p>
            <a:r>
              <a:rPr lang="en-US" sz="2800" dirty="0" smtClean="0"/>
              <a:t>Initialize arrays </a:t>
            </a:r>
            <a:r>
              <a:rPr lang="en-US" sz="2800" i="1" dirty="0" smtClean="0"/>
              <a:t>W, A  </a:t>
            </a:r>
            <a:r>
              <a:rPr lang="en-US" sz="2800" dirty="0" smtClean="0"/>
              <a:t>of size </a:t>
            </a:r>
            <a:r>
              <a:rPr lang="en-US" sz="2800" i="1" dirty="0" smtClean="0"/>
              <a:t>R</a:t>
            </a:r>
            <a:r>
              <a:rPr lang="en-US" sz="2800" dirty="0" smtClean="0"/>
              <a:t> and</a:t>
            </a:r>
            <a:r>
              <a:rPr lang="en-US" sz="2800" i="1" dirty="0" smtClean="0"/>
              <a:t> </a:t>
            </a:r>
            <a:r>
              <a:rPr lang="en-US" sz="2800" dirty="0" smtClean="0"/>
              <a:t>set</a:t>
            </a:r>
            <a:r>
              <a:rPr lang="en-US" sz="2800" i="1" dirty="0" smtClean="0"/>
              <a:t> k=0</a:t>
            </a:r>
          </a:p>
          <a:p>
            <a:r>
              <a:rPr lang="en-US" sz="2800" dirty="0" smtClean="0"/>
              <a:t>For each iteration t=1,…T</a:t>
            </a:r>
          </a:p>
          <a:p>
            <a:pPr lvl="1"/>
            <a:r>
              <a:rPr lang="en-US" sz="2800" dirty="0" smtClean="0"/>
              <a:t>For each example (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,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Let </a:t>
            </a:r>
            <a:r>
              <a:rPr lang="en-US" sz="2400" dirty="0"/>
              <a:t>V</a:t>
            </a:r>
            <a:r>
              <a:rPr lang="en-US" sz="2400" b="1" dirty="0" smtClean="0"/>
              <a:t> </a:t>
            </a:r>
            <a:r>
              <a:rPr lang="en-US" sz="2400" dirty="0" smtClean="0"/>
              <a:t>be hash table so that </a:t>
            </a:r>
          </a:p>
          <a:p>
            <a:pPr lvl="2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= … ; </a:t>
            </a:r>
            <a:r>
              <a:rPr lang="en-US" i="1" dirty="0" smtClean="0"/>
              <a:t>k++</a:t>
            </a:r>
          </a:p>
          <a:p>
            <a:pPr lvl="1"/>
            <a:endParaRPr lang="en-US" dirty="0"/>
          </a:p>
        </p:txBody>
      </p:sp>
      <p:pic>
        <p:nvPicPr>
          <p:cNvPr id="9" name="Picture 8" descr="Screen Shot 2012-02-13 at 1.20.5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1" b="23227"/>
          <a:stretch/>
        </p:blipFill>
        <p:spPr>
          <a:xfrm>
            <a:off x="4026122" y="1561448"/>
            <a:ext cx="5117878" cy="470097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14867"/>
              </p:ext>
            </p:extLst>
          </p:nvPr>
        </p:nvGraphicFramePr>
        <p:xfrm>
          <a:off x="5381625" y="3390900"/>
          <a:ext cx="32591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1155700" imgH="368300" progId="Equation.3">
                  <p:embed/>
                </p:oleObj>
              </mc:Choice>
              <mc:Fallback>
                <p:oleObj name="Equation" r:id="rId4" imgW="1155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390900"/>
                        <a:ext cx="3259138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120654" y="4087320"/>
            <a:ext cx="1430167" cy="58695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5381" y="4096273"/>
            <a:ext cx="41527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8" name="Picture 7" descr="Screen Shot 2012-02-15 at 2.58.1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42"/>
          <a:stretch/>
        </p:blipFill>
        <p:spPr>
          <a:xfrm>
            <a:off x="705381" y="4869085"/>
            <a:ext cx="2936021" cy="13589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00576" y="5299805"/>
            <a:ext cx="725689" cy="4276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02048"/>
              </p:ext>
            </p:extLst>
          </p:nvPr>
        </p:nvGraphicFramePr>
        <p:xfrm>
          <a:off x="4965700" y="4905375"/>
          <a:ext cx="2252917" cy="114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774700" imgH="393700" progId="Equation.3">
                  <p:embed/>
                </p:oleObj>
              </mc:Choice>
              <mc:Fallback>
                <p:oleObj name="Equation" r:id="rId7" imgW="774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5700" y="4905375"/>
                        <a:ext cx="2252917" cy="1145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 and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basic idea but</a:t>
            </a:r>
          </a:p>
          <a:p>
            <a:pPr lvl="1"/>
            <a:r>
              <a:rPr lang="en-US" dirty="0" smtClean="0"/>
              <a:t>we need to apply “weight decay” to features in an example before we compute the prediction</a:t>
            </a:r>
          </a:p>
          <a:p>
            <a:pPr lvl="1"/>
            <a:r>
              <a:rPr lang="en-US" dirty="0" smtClean="0"/>
              <a:t>we need to apply “weight decay” before we save the learned classifier</a:t>
            </a:r>
          </a:p>
          <a:p>
            <a:pPr lvl="1"/>
            <a:r>
              <a:rPr lang="en-US" dirty="0" smtClean="0"/>
              <a:t>my suggestion:</a:t>
            </a:r>
          </a:p>
          <a:p>
            <a:pPr lvl="2"/>
            <a:r>
              <a:rPr lang="en-US" dirty="0" smtClean="0"/>
              <a:t>an abstraction for a  logistic regression classifier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optimization: </a:t>
            </a:r>
            <a:r>
              <a:rPr lang="en-US" dirty="0" err="1" smtClean="0"/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Learn the parameter θ of a binomial</a:t>
            </a:r>
          </a:p>
          <a:p>
            <a:pPr marL="0" indent="0">
              <a:buNone/>
            </a:pPr>
            <a:r>
              <a:rPr lang="en-US" dirty="0" smtClean="0"/>
              <a:t>Dataset: </a:t>
            </a:r>
            <a:r>
              <a:rPr lang="en-US" i="1" dirty="0" smtClean="0"/>
              <a:t>D={x</a:t>
            </a:r>
            <a:r>
              <a:rPr lang="en-US" i="1" baseline="-25000" dirty="0" smtClean="0"/>
              <a:t>1</a:t>
            </a:r>
            <a:r>
              <a:rPr lang="en-US" i="1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}, 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0 or 1, </a:t>
            </a:r>
            <a:r>
              <a:rPr lang="en-US" i="1" dirty="0" smtClean="0"/>
              <a:t>k</a:t>
            </a:r>
            <a:r>
              <a:rPr lang="en-US" dirty="0" smtClean="0"/>
              <a:t> of them are 1</a:t>
            </a:r>
          </a:p>
        </p:txBody>
      </p:sp>
      <p:pic>
        <p:nvPicPr>
          <p:cNvPr id="5" name="Picture 4" descr="Screen Shot 2012-02-13 at 9.48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94515"/>
            <a:ext cx="5461000" cy="71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400" y="3205256"/>
            <a:ext cx="39730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/>
                <a:cs typeface="Cambria Math"/>
                <a:sym typeface="Wingdings"/>
              </a:rPr>
              <a:t> </a:t>
            </a:r>
            <a:r>
              <a:rPr lang="en-US" sz="3200" i="1" dirty="0" smtClean="0">
                <a:latin typeface="Cambria Math"/>
                <a:cs typeface="Cambria Math"/>
              </a:rPr>
              <a:t>P(</a:t>
            </a:r>
            <a:r>
              <a:rPr lang="en-US" sz="3200" i="1" dirty="0" err="1" smtClean="0">
                <a:latin typeface="Cambria Math"/>
                <a:cs typeface="Cambria Math"/>
              </a:rPr>
              <a:t>D|</a:t>
            </a:r>
            <a:r>
              <a:rPr lang="en-US" sz="3200" i="1" dirty="0" err="1">
                <a:latin typeface="Cambria Math"/>
                <a:cs typeface="Cambria Math"/>
              </a:rPr>
              <a:t>θ</a:t>
            </a:r>
            <a:r>
              <a:rPr lang="en-US" sz="3200" i="1" dirty="0" smtClean="0">
                <a:latin typeface="Cambria Math"/>
                <a:cs typeface="Cambria Math"/>
              </a:rPr>
              <a:t>)=</a:t>
            </a:r>
            <a:r>
              <a:rPr lang="en-US" sz="3200" i="1" dirty="0" err="1" smtClean="0">
                <a:latin typeface="Cambria Math"/>
                <a:cs typeface="Cambria Math"/>
              </a:rPr>
              <a:t>θ</a:t>
            </a:r>
            <a:r>
              <a:rPr lang="en-US" sz="3200" i="1" baseline="30000" dirty="0" err="1" smtClean="0">
                <a:latin typeface="Cambria Math"/>
                <a:cs typeface="Cambria Math"/>
              </a:rPr>
              <a:t>k</a:t>
            </a:r>
            <a:r>
              <a:rPr lang="en-US" sz="3200" i="1" dirty="0" smtClean="0">
                <a:latin typeface="Cambria Math"/>
                <a:cs typeface="Cambria Math"/>
              </a:rPr>
              <a:t>(1-θ)</a:t>
            </a:r>
            <a:r>
              <a:rPr lang="en-US" sz="3200" i="1" baseline="30000" dirty="0" smtClean="0">
                <a:latin typeface="Cambria Math"/>
                <a:cs typeface="Cambria Math"/>
              </a:rPr>
              <a:t>n-k</a:t>
            </a:r>
            <a:endParaRPr lang="en-US" sz="3200" i="1" baseline="30000" dirty="0">
              <a:latin typeface="Cambria Math"/>
              <a:cs typeface="Cambria Math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819710"/>
            <a:ext cx="9040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Cambria Math"/>
                <a:cs typeface="Cambria Math"/>
                <a:sym typeface="Wingdings"/>
              </a:rPr>
              <a:t> d/</a:t>
            </a:r>
            <a:r>
              <a:rPr lang="en-US" sz="3200" i="1" dirty="0" err="1" smtClean="0">
                <a:latin typeface="Cambria Math"/>
                <a:cs typeface="Cambria Math"/>
                <a:sym typeface="Wingdings"/>
              </a:rPr>
              <a:t>d</a:t>
            </a:r>
            <a:r>
              <a:rPr lang="en-US" sz="3200" i="1" dirty="0" err="1" smtClean="0">
                <a:latin typeface="Cambria Math"/>
                <a:cs typeface="Cambria Math"/>
              </a:rPr>
              <a:t>θ</a:t>
            </a:r>
            <a:r>
              <a:rPr lang="en-US" sz="3200" i="1" dirty="0" smtClean="0">
                <a:latin typeface="Cambria Math"/>
                <a:cs typeface="Cambria Math"/>
              </a:rPr>
              <a:t> </a:t>
            </a:r>
            <a:r>
              <a:rPr lang="en-US" sz="3200" i="1" dirty="0" smtClean="0">
                <a:latin typeface="Cambria Math"/>
                <a:cs typeface="Cambria Math"/>
                <a:sym typeface="Wingdings"/>
              </a:rPr>
              <a:t> </a:t>
            </a:r>
            <a:r>
              <a:rPr lang="en-US" sz="3200" i="1" dirty="0" smtClean="0">
                <a:latin typeface="Cambria Math"/>
                <a:cs typeface="Cambria Math"/>
              </a:rPr>
              <a:t>P(</a:t>
            </a:r>
            <a:r>
              <a:rPr lang="en-US" sz="3200" i="1" dirty="0" err="1" smtClean="0">
                <a:latin typeface="Cambria Math"/>
                <a:cs typeface="Cambria Math"/>
              </a:rPr>
              <a:t>D</a:t>
            </a:r>
            <a:r>
              <a:rPr lang="en-US" sz="3200" i="1" dirty="0" err="1">
                <a:latin typeface="Cambria Math"/>
                <a:cs typeface="Cambria Math"/>
              </a:rPr>
              <a:t>|θ</a:t>
            </a:r>
            <a:r>
              <a:rPr lang="en-US" sz="3200" i="1" dirty="0" smtClean="0">
                <a:latin typeface="Cambria Math"/>
                <a:cs typeface="Cambria Math"/>
              </a:rPr>
              <a:t>) = kθ</a:t>
            </a:r>
            <a:r>
              <a:rPr lang="en-US" sz="3200" i="1" baseline="30000" dirty="0" smtClean="0">
                <a:latin typeface="Cambria Math"/>
                <a:cs typeface="Cambria Math"/>
              </a:rPr>
              <a:t>k-1</a:t>
            </a:r>
            <a:r>
              <a:rPr lang="en-US" sz="3200" i="1" dirty="0" smtClean="0">
                <a:latin typeface="Cambria Math"/>
                <a:cs typeface="Cambria Math"/>
              </a:rPr>
              <a:t>(1-θ)</a:t>
            </a:r>
            <a:r>
              <a:rPr lang="en-US" sz="3200" i="1" baseline="30000" dirty="0" smtClean="0">
                <a:latin typeface="Cambria Math"/>
                <a:cs typeface="Cambria Math"/>
              </a:rPr>
              <a:t>n-k   </a:t>
            </a:r>
            <a:r>
              <a:rPr lang="en-US" sz="3200" i="1" dirty="0" smtClean="0">
                <a:latin typeface="Cambria Math"/>
                <a:cs typeface="Cambria Math"/>
              </a:rPr>
              <a:t>+ </a:t>
            </a:r>
            <a:r>
              <a:rPr lang="en-US" sz="3200" i="1" dirty="0" err="1" smtClean="0">
                <a:latin typeface="Cambria Math"/>
                <a:cs typeface="Cambria Math"/>
              </a:rPr>
              <a:t>θ</a:t>
            </a:r>
            <a:r>
              <a:rPr lang="en-US" sz="3200" i="1" baseline="30000" dirty="0" err="1" smtClean="0">
                <a:latin typeface="Cambria Math"/>
                <a:cs typeface="Cambria Math"/>
              </a:rPr>
              <a:t>k</a:t>
            </a:r>
            <a:r>
              <a:rPr lang="en-US" sz="3200" i="1" dirty="0" smtClean="0">
                <a:latin typeface="Cambria Math"/>
                <a:cs typeface="Cambria Math"/>
              </a:rPr>
              <a:t>(n-k)(</a:t>
            </a:r>
            <a:r>
              <a:rPr lang="en-US" sz="3200" i="1" dirty="0">
                <a:latin typeface="Cambria Math"/>
                <a:cs typeface="Cambria Math"/>
              </a:rPr>
              <a:t>1-θ)</a:t>
            </a:r>
            <a:r>
              <a:rPr lang="en-US" sz="3200" i="1" baseline="30000" dirty="0">
                <a:latin typeface="Cambria Math"/>
                <a:cs typeface="Cambria Math"/>
              </a:rPr>
              <a:t>n-</a:t>
            </a:r>
            <a:r>
              <a:rPr lang="en-US" sz="3200" i="1" baseline="30000" dirty="0" smtClean="0">
                <a:latin typeface="Cambria Math"/>
                <a:cs typeface="Cambria Math"/>
              </a:rPr>
              <a:t>k-1 </a:t>
            </a:r>
            <a:endParaRPr lang="en-US" sz="3200" i="1" baseline="30000" dirty="0">
              <a:latin typeface="Cambria Math"/>
              <a:cs typeface="Cambria Math"/>
            </a:endParaRPr>
          </a:p>
        </p:txBody>
      </p:sp>
      <p:pic>
        <p:nvPicPr>
          <p:cNvPr id="16" name="Picture 15" descr="Screen Shot 2012-02-13 at 9.49.2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27939" r="5116" b="9141"/>
          <a:stretch/>
        </p:blipFill>
        <p:spPr>
          <a:xfrm>
            <a:off x="191396" y="4655807"/>
            <a:ext cx="7929958" cy="8265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SGD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1096962"/>
            <a:ext cx="8648700" cy="551707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SGDLogistic</a:t>
            </a:r>
            <a:r>
              <a:rPr lang="en-US" dirty="0" smtClean="0"/>
              <a:t> Regression {</a:t>
            </a:r>
          </a:p>
          <a:p>
            <a:pPr>
              <a:buNone/>
            </a:pPr>
            <a:r>
              <a:rPr lang="en-US" i="1" dirty="0" smtClean="0"/>
              <a:t>    /** Predict using current weights **/</a:t>
            </a:r>
          </a:p>
          <a:p>
            <a:pPr>
              <a:buNone/>
            </a:pPr>
            <a:r>
              <a:rPr lang="en-US" dirty="0" smtClean="0"/>
              <a:t>	double </a:t>
            </a:r>
            <a:r>
              <a:rPr lang="en-US" dirty="0" err="1" smtClean="0"/>
              <a:t>predict(Map</a:t>
            </a:r>
            <a:r>
              <a:rPr lang="en-US" dirty="0" smtClean="0"/>
              <a:t> features);</a:t>
            </a:r>
          </a:p>
          <a:p>
            <a:pPr>
              <a:buNone/>
            </a:pPr>
            <a:r>
              <a:rPr lang="en-US" i="1" dirty="0" smtClean="0"/>
              <a:t>    /** Apply weight decay to a single feature and record when in A[ ]**/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regularize(string</a:t>
            </a:r>
            <a:r>
              <a:rPr lang="en-US" dirty="0" smtClean="0"/>
              <a:t> feature,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currentK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i="1" dirty="0" smtClean="0"/>
              <a:t>	/** Regularize all features then save to disk **/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save(string</a:t>
            </a:r>
            <a:r>
              <a:rPr lang="en-US" dirty="0" smtClean="0"/>
              <a:t> </a:t>
            </a:r>
            <a:r>
              <a:rPr lang="en-US" dirty="0" err="1" smtClean="0"/>
              <a:t>fileName,int</a:t>
            </a:r>
            <a:r>
              <a:rPr lang="en-US" dirty="0" smtClean="0"/>
              <a:t> </a:t>
            </a:r>
            <a:r>
              <a:rPr lang="en-US" dirty="0" err="1" smtClean="0"/>
              <a:t>currentK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i="1" dirty="0" smtClean="0"/>
              <a:t>    /** Load a saved classifier **/</a:t>
            </a:r>
          </a:p>
          <a:p>
            <a:pPr>
              <a:buNone/>
            </a:pPr>
            <a:r>
              <a:rPr lang="en-US" dirty="0" smtClean="0"/>
              <a:t>    static </a:t>
            </a:r>
            <a:r>
              <a:rPr lang="en-US" dirty="0" err="1" smtClean="0"/>
              <a:t>SGDClassifier</a:t>
            </a:r>
            <a:r>
              <a:rPr lang="en-US" dirty="0" smtClean="0"/>
              <a:t> </a:t>
            </a:r>
            <a:r>
              <a:rPr lang="en-US" dirty="0" err="1" smtClean="0"/>
              <a:t>load(String</a:t>
            </a:r>
            <a:r>
              <a:rPr lang="en-US" dirty="0" smtClean="0"/>
              <a:t> 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i="1" dirty="0" smtClean="0"/>
              <a:t>	/** Train on one example **/</a:t>
            </a:r>
          </a:p>
          <a:p>
            <a:pPr>
              <a:buNone/>
            </a:pPr>
            <a:r>
              <a:rPr lang="en-US" dirty="0" smtClean="0"/>
              <a:t>    void train1(Map features, double </a:t>
            </a:r>
            <a:r>
              <a:rPr lang="en-US" dirty="0" err="1" smtClean="0"/>
              <a:t>trueLabel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     // regularize each feature</a:t>
            </a:r>
          </a:p>
          <a:p>
            <a:pPr>
              <a:buNone/>
            </a:pPr>
            <a:r>
              <a:rPr lang="en-US" dirty="0" smtClean="0"/>
              <a:t>          // predict and apply update       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main ‘train’ program assumes a stream of </a:t>
            </a:r>
            <a:r>
              <a:rPr lang="en-US" b="1" dirty="0" smtClean="0"/>
              <a:t>randomly-ordered </a:t>
            </a:r>
            <a:r>
              <a:rPr lang="en-US" dirty="0" smtClean="0"/>
              <a:t>examples and outputs classifier to disk; main ‘test’ program prints predictions for each test case in input.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SGD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1096962"/>
            <a:ext cx="8648700" cy="55170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SGDLogistic</a:t>
            </a:r>
            <a:r>
              <a:rPr lang="en-US" dirty="0" smtClean="0"/>
              <a:t> Regression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main ‘train’ program assumes a stream of </a:t>
            </a:r>
            <a:r>
              <a:rPr lang="en-US" b="1" dirty="0" smtClean="0"/>
              <a:t>randomly-ordered </a:t>
            </a:r>
            <a:r>
              <a:rPr lang="en-US" dirty="0" smtClean="0"/>
              <a:t>examples and outputs classifier to disk; main ‘test’ program prints predictions for each test case in input.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&lt;100 lines (in python)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Other mains:</a:t>
            </a:r>
            <a:endParaRPr lang="en-US" dirty="0"/>
          </a:p>
          <a:p>
            <a:r>
              <a:rPr lang="en-US" dirty="0" smtClean="0"/>
              <a:t>A “shuffler:”</a:t>
            </a:r>
          </a:p>
          <a:p>
            <a:pPr lvl="1"/>
            <a:r>
              <a:rPr lang="en-US" dirty="0" smtClean="0"/>
              <a:t>stream thru a training file T times and output instances</a:t>
            </a:r>
          </a:p>
          <a:p>
            <a:pPr lvl="1"/>
            <a:r>
              <a:rPr lang="en-US" dirty="0" smtClean="0"/>
              <a:t>output is randomly ordered, as much as possible, given a buffer of size B</a:t>
            </a:r>
          </a:p>
          <a:p>
            <a:r>
              <a:rPr lang="en-US" dirty="0" smtClean="0"/>
              <a:t>Something to collect predictions + true labels and produce error rates,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SGD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57300"/>
            <a:ext cx="8648700" cy="44960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Parameter settings:</a:t>
            </a:r>
          </a:p>
          <a:p>
            <a:pPr lvl="1"/>
            <a:r>
              <a:rPr lang="en-US" sz="2800" i="1" dirty="0"/>
              <a:t>W[j]</a:t>
            </a:r>
            <a:r>
              <a:rPr lang="en-US" sz="2800" dirty="0"/>
              <a:t>   *=</a:t>
            </a:r>
            <a:r>
              <a:rPr lang="en-US" sz="2800" i="1" dirty="0"/>
              <a:t> (1</a:t>
            </a:r>
            <a:r>
              <a:rPr lang="en-US" sz="2800" dirty="0"/>
              <a:t>  - </a:t>
            </a:r>
            <a:r>
              <a:rPr lang="en-US" sz="2800" i="1" dirty="0"/>
              <a:t>λ2</a:t>
            </a:r>
            <a:r>
              <a:rPr lang="en-US" sz="2800" b="1" i="1" dirty="0">
                <a:solidFill>
                  <a:srgbClr val="FF0000"/>
                </a:solidFill>
              </a:rPr>
              <a:t>μ</a:t>
            </a:r>
            <a:r>
              <a:rPr lang="en-US" sz="2800" i="1" dirty="0"/>
              <a:t>)</a:t>
            </a:r>
            <a:r>
              <a:rPr lang="en-US" sz="2800" i="1" baseline="30000" dirty="0"/>
              <a:t>k-A[j</a:t>
            </a:r>
            <a:r>
              <a:rPr lang="en-US" sz="2800" i="1" baseline="30000" dirty="0" smtClean="0"/>
              <a:t>]</a:t>
            </a:r>
          </a:p>
          <a:p>
            <a:pPr lvl="1"/>
            <a:r>
              <a:rPr lang="en-US" sz="2800" i="1" dirty="0"/>
              <a:t>W[j]</a:t>
            </a:r>
            <a:r>
              <a:rPr lang="en-US" sz="2800" dirty="0"/>
              <a:t> =</a:t>
            </a:r>
            <a:r>
              <a:rPr lang="en-US" sz="2800" i="1" dirty="0"/>
              <a:t> </a:t>
            </a:r>
            <a:r>
              <a:rPr lang="en-US" sz="2800" dirty="0"/>
              <a:t> </a:t>
            </a:r>
            <a:r>
              <a:rPr lang="en-US" sz="2800" i="1" dirty="0"/>
              <a:t>W[j]</a:t>
            </a:r>
            <a:r>
              <a:rPr lang="en-US" sz="2800" dirty="0"/>
              <a:t>  + </a:t>
            </a:r>
            <a:r>
              <a:rPr lang="en-US" sz="2800" b="1" i="1" dirty="0" err="1">
                <a:solidFill>
                  <a:srgbClr val="FF0000"/>
                </a:solidFill>
              </a:rPr>
              <a:t>λ</a:t>
            </a:r>
            <a:r>
              <a:rPr lang="en-US" sz="2800" i="1" dirty="0"/>
              <a:t>(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i="1" dirty="0"/>
              <a:t> - p</a:t>
            </a:r>
            <a:r>
              <a:rPr lang="en-US" sz="2800" i="1" baseline="30000" dirty="0"/>
              <a:t>i</a:t>
            </a:r>
            <a:r>
              <a:rPr lang="en-US" sz="2800" i="1" dirty="0"/>
              <a:t>)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endParaRPr lang="en-US" sz="2800" i="1" baseline="-25000" dirty="0" smtClean="0"/>
          </a:p>
          <a:p>
            <a:pPr lvl="1"/>
            <a:endParaRPr lang="en-US" i="1" baseline="-25000" dirty="0"/>
          </a:p>
          <a:p>
            <a:r>
              <a:rPr lang="en-US" dirty="0" smtClean="0"/>
              <a:t>I didn’t tune especially but used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μ=0.1</a:t>
            </a:r>
          </a:p>
          <a:p>
            <a:pPr lvl="1"/>
            <a:r>
              <a:rPr lang="en-US" i="1" dirty="0" err="1" smtClean="0"/>
              <a:t>λ</a:t>
            </a:r>
            <a:r>
              <a:rPr lang="en-US" i="1" dirty="0" smtClean="0"/>
              <a:t>=</a:t>
            </a:r>
            <a:r>
              <a:rPr lang="en-US" i="1" dirty="0" err="1" smtClean="0"/>
              <a:t>η</a:t>
            </a:r>
            <a:r>
              <a:rPr lang="en-US" i="1" dirty="0" smtClean="0"/>
              <a:t>* E</a:t>
            </a:r>
            <a:r>
              <a:rPr lang="en-US" i="1" baseline="30000" dirty="0" smtClean="0"/>
              <a:t>-2  </a:t>
            </a:r>
            <a:r>
              <a:rPr lang="en-US" dirty="0" smtClean="0"/>
              <a:t>where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“epoch”, </a:t>
            </a:r>
            <a:r>
              <a:rPr lang="en-US" i="1" dirty="0" err="1" smtClean="0"/>
              <a:t>η</a:t>
            </a:r>
            <a:r>
              <a:rPr lang="en-US" i="1" dirty="0" smtClean="0"/>
              <a:t>=½</a:t>
            </a:r>
            <a:endParaRPr lang="en-US" dirty="0" smtClean="0"/>
          </a:p>
          <a:p>
            <a:pPr lvl="2"/>
            <a:r>
              <a:rPr lang="en-US" dirty="0" smtClean="0"/>
              <a:t>epoch: number of times you’ve iterated over the dataset, starting at E=1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2-15 at 12.3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40"/>
            <a:ext cx="9144000" cy="29271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92873" y="3513256"/>
            <a:ext cx="53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ICML 2009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Spam filtering for Yahoo mail</a:t>
            </a:r>
          </a:p>
          <a:p>
            <a:pPr lvl="1"/>
            <a:r>
              <a:rPr lang="en-US" dirty="0" smtClean="0"/>
              <a:t>Lots of examples</a:t>
            </a:r>
            <a:r>
              <a:rPr lang="en-US" dirty="0"/>
              <a:t> </a:t>
            </a:r>
            <a:r>
              <a:rPr lang="en-US" dirty="0" smtClean="0"/>
              <a:t>and lots of users</a:t>
            </a:r>
          </a:p>
          <a:p>
            <a:pPr lvl="1"/>
            <a:r>
              <a:rPr lang="en-US" dirty="0" smtClean="0"/>
              <a:t>Two options:</a:t>
            </a:r>
          </a:p>
          <a:p>
            <a:pPr lvl="2"/>
            <a:r>
              <a:rPr lang="en-US" dirty="0" smtClean="0"/>
              <a:t>one filter for everyone—but users disagree</a:t>
            </a:r>
          </a:p>
          <a:p>
            <a:pPr lvl="2"/>
            <a:r>
              <a:rPr lang="en-US" dirty="0" smtClean="0"/>
              <a:t>one filter for each user—but some users are lazy and don’t label anything</a:t>
            </a:r>
          </a:p>
          <a:p>
            <a:pPr lvl="1"/>
            <a:r>
              <a:rPr lang="en-US" dirty="0" smtClean="0"/>
              <a:t>Third option:</a:t>
            </a:r>
          </a:p>
          <a:p>
            <a:pPr lvl="2"/>
            <a:r>
              <a:rPr lang="en-US" dirty="0" smtClean="0"/>
              <a:t>classify </a:t>
            </a:r>
            <a:r>
              <a:rPr lang="en-US" i="1" dirty="0" smtClean="0"/>
              <a:t>(</a:t>
            </a:r>
            <a:r>
              <a:rPr lang="en-US" i="1" dirty="0" err="1" smtClean="0"/>
              <a:t>msg,user</a:t>
            </a:r>
            <a:r>
              <a:rPr lang="en-US" i="1" dirty="0" smtClean="0"/>
              <a:t>) </a:t>
            </a:r>
            <a:r>
              <a:rPr lang="en-US" dirty="0" smtClean="0"/>
              <a:t>pairs</a:t>
            </a:r>
          </a:p>
          <a:p>
            <a:pPr lvl="2"/>
            <a:r>
              <a:rPr lang="en-US" dirty="0" smtClean="0"/>
              <a:t>features of message </a:t>
            </a:r>
            <a:r>
              <a:rPr lang="en-US" i="1" dirty="0" err="1" smtClean="0"/>
              <a:t>i</a:t>
            </a:r>
            <a:r>
              <a:rPr lang="en-US" dirty="0" smtClean="0"/>
              <a:t> are words </a:t>
            </a:r>
            <a:r>
              <a:rPr lang="en-US" i="1" dirty="0" smtClean="0"/>
              <a:t>w</a:t>
            </a:r>
            <a:r>
              <a:rPr lang="en-US" i="1" baseline="-25000" dirty="0" smtClean="0"/>
              <a:t>i,1</a:t>
            </a:r>
            <a:r>
              <a:rPr lang="en-US" i="1" dirty="0" smtClean="0"/>
              <a:t>,…,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i,ki</a:t>
            </a:r>
            <a:endParaRPr lang="en-US" i="1" baseline="-25000" dirty="0" smtClean="0"/>
          </a:p>
          <a:p>
            <a:pPr lvl="2"/>
            <a:r>
              <a:rPr lang="en-US" dirty="0" smtClean="0"/>
              <a:t>feature of user is his/her id </a:t>
            </a:r>
            <a:r>
              <a:rPr lang="en-US" i="1" dirty="0" smtClean="0"/>
              <a:t>u</a:t>
            </a:r>
            <a:endParaRPr lang="en-US" dirty="0" smtClean="0"/>
          </a:p>
          <a:p>
            <a:pPr lvl="2"/>
            <a:r>
              <a:rPr lang="en-US" dirty="0" smtClean="0"/>
              <a:t>features of </a:t>
            </a:r>
            <a:r>
              <a:rPr lang="en-US" b="1" dirty="0" smtClean="0"/>
              <a:t>pair</a:t>
            </a:r>
            <a:r>
              <a:rPr lang="en-US" dirty="0" smtClean="0"/>
              <a:t> are: </a:t>
            </a:r>
            <a:r>
              <a:rPr lang="en-US" i="1" dirty="0"/>
              <a:t>w</a:t>
            </a:r>
            <a:r>
              <a:rPr lang="en-US" i="1" baseline="-25000" dirty="0"/>
              <a:t>i,1</a:t>
            </a:r>
            <a:r>
              <a:rPr lang="en-US" i="1" dirty="0"/>
              <a:t>,…,</a:t>
            </a:r>
            <a:r>
              <a:rPr lang="en-US" i="1" dirty="0" err="1"/>
              <a:t>w</a:t>
            </a:r>
            <a:r>
              <a:rPr lang="en-US" i="1" baseline="-25000" dirty="0" err="1"/>
              <a:t>i,</a:t>
            </a:r>
            <a:r>
              <a:rPr lang="en-US" i="1" baseline="-25000" dirty="0" err="1" smtClean="0"/>
              <a:t>ki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i="1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smtClean="0"/>
              <a:t>w</a:t>
            </a:r>
            <a:r>
              <a:rPr lang="en-US" i="1" baseline="-25000" dirty="0" smtClean="0"/>
              <a:t>i</a:t>
            </a:r>
            <a:r>
              <a:rPr lang="en-US" i="1" baseline="-25000" dirty="0"/>
              <a:t>,1</a:t>
            </a:r>
            <a:r>
              <a:rPr lang="en-US" i="1" dirty="0"/>
              <a:t>,…</a:t>
            </a:r>
            <a:r>
              <a:rPr lang="en-US" i="1" dirty="0" smtClean="0"/>
              <a:t>,</a:t>
            </a:r>
            <a:r>
              <a:rPr lang="en-US" i="1" dirty="0" err="1" smtClean="0"/>
              <a:t>u</a:t>
            </a:r>
            <a:r>
              <a:rPr lang="en-US" i="1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err="1"/>
              <a:t>,ki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based on an idea by Hal </a:t>
            </a:r>
            <a:r>
              <a:rPr lang="en-US" dirty="0" err="1" smtClean="0"/>
              <a:t>Daumé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E.g., this email to </a:t>
            </a:r>
            <a:r>
              <a:rPr lang="en-US" dirty="0" err="1" smtClean="0"/>
              <a:t>wcohen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sz="2400" dirty="0" smtClean="0"/>
              <a:t>dear, madam, sir,…. investment, broker,…, </a:t>
            </a:r>
            <a:r>
              <a:rPr lang="en-US" sz="2400" dirty="0" err="1" smtClean="0"/>
              <a:t>wcohen</a:t>
            </a:r>
            <a:r>
              <a:rPr lang="en-US" sz="24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err="1" smtClean="0">
                <a:ea typeface="Wingdings"/>
                <a:cs typeface="Cambria Math"/>
                <a:sym typeface="Wingdings"/>
              </a:rPr>
              <a:t>dear</a:t>
            </a:r>
            <a:r>
              <a:rPr lang="en-US" sz="2400" dirty="0" smtClean="0">
                <a:ea typeface="Wingdings"/>
                <a:cs typeface="Cambria Math"/>
                <a:sym typeface="Wingdings"/>
              </a:rPr>
              <a:t>, </a:t>
            </a:r>
            <a:r>
              <a:rPr lang="en-US" sz="2400" dirty="0" err="1" smtClean="0"/>
              <a:t>wcohen</a:t>
            </a:r>
            <a:r>
              <a:rPr lang="en-US" sz="24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err="1" smtClean="0"/>
              <a:t>madam</a:t>
            </a:r>
            <a:r>
              <a:rPr lang="en-US" sz="2400" dirty="0" smtClean="0"/>
              <a:t>, </a:t>
            </a:r>
            <a:r>
              <a:rPr lang="en-US" sz="2400" dirty="0" err="1" smtClean="0"/>
              <a:t>wcohen</a:t>
            </a:r>
            <a:r>
              <a:rPr lang="en-US" sz="2400" dirty="0" smtClean="0"/>
              <a:t>,…,</a:t>
            </a:r>
            <a:endParaRPr lang="en-US" sz="2400" dirty="0"/>
          </a:p>
          <a:p>
            <a:r>
              <a:rPr lang="en-US" sz="2800" dirty="0" smtClean="0"/>
              <a:t>idea: the learner will figure out how to personalize my spam filter by using the </a:t>
            </a:r>
            <a:r>
              <a:rPr lang="en-US" sz="2800" dirty="0" err="1" smtClean="0"/>
              <a:t>wcohen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/>
              <a:t>X</a:t>
            </a:r>
            <a:r>
              <a:rPr lang="en-US" sz="2800" dirty="0" smtClean="0"/>
              <a:t> features</a:t>
            </a:r>
          </a:p>
          <a:p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 descr="Screen Shot 2012-02-15 at 12.20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19"/>
          <a:stretch/>
        </p:blipFill>
        <p:spPr>
          <a:xfrm>
            <a:off x="832874" y="1982660"/>
            <a:ext cx="6959600" cy="1626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 descr="Screen Shot 2012-02-15 at 12.2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042"/>
            <a:ext cx="9144000" cy="3964329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4320532" y="1383196"/>
            <a:ext cx="502936" cy="8229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780" y="5796170"/>
            <a:ext cx="9108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 personalized features and multiple hashes on-the-fly:</a:t>
            </a:r>
          </a:p>
          <a:p>
            <a:pPr algn="ctr"/>
            <a:r>
              <a:rPr lang="en-US" sz="2400" dirty="0" smtClean="0"/>
              <a:t>a great opportunity to use several processors and speed up i/o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3.2M emails</a:t>
            </a:r>
          </a:p>
          <a:p>
            <a:r>
              <a:rPr lang="en-US" dirty="0" smtClean="0"/>
              <a:t>40M tokens</a:t>
            </a:r>
          </a:p>
          <a:p>
            <a:r>
              <a:rPr lang="en-US" dirty="0" smtClean="0"/>
              <a:t>430k users</a:t>
            </a:r>
          </a:p>
          <a:p>
            <a:r>
              <a:rPr lang="en-US" dirty="0" smtClean="0"/>
              <a:t>16T unique features – after personalization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906462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3" name="Picture 2" descr="Screen Shot 2012-02-15 at 12.32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4" y="266084"/>
            <a:ext cx="7870944" cy="65919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3053" y="3689683"/>
            <a:ext cx="24075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2^26 entries = 1 Gb @ 8bytes/weight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2-15 at 12.3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672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as optimization: </a:t>
            </a:r>
            <a:r>
              <a:rPr lang="en-US" dirty="0" err="1" smtClean="0"/>
              <a:t>warmup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Learn the parameter θ of a binomial</a:t>
            </a:r>
          </a:p>
          <a:p>
            <a:pPr marL="0" indent="0">
              <a:buNone/>
            </a:pPr>
            <a:r>
              <a:rPr lang="en-US" dirty="0" smtClean="0"/>
              <a:t>Dataset: </a:t>
            </a:r>
            <a:r>
              <a:rPr lang="en-US" i="1" dirty="0" smtClean="0"/>
              <a:t>D={x</a:t>
            </a:r>
            <a:r>
              <a:rPr lang="en-US" i="1" baseline="-25000" dirty="0" smtClean="0"/>
              <a:t>1</a:t>
            </a:r>
            <a:r>
              <a:rPr lang="en-US" i="1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}, 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0 or 1, </a:t>
            </a:r>
            <a:r>
              <a:rPr lang="en-US" i="1" dirty="0" smtClean="0"/>
              <a:t>k</a:t>
            </a:r>
            <a:r>
              <a:rPr lang="en-US" dirty="0" smtClean="0"/>
              <a:t> of them are 1</a:t>
            </a:r>
          </a:p>
        </p:txBody>
      </p:sp>
      <p:pic>
        <p:nvPicPr>
          <p:cNvPr id="10" name="Picture 9" descr="Screen Shot 2012-02-13 at 9.49.2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27939" r="5116" b="9141"/>
          <a:stretch/>
        </p:blipFill>
        <p:spPr>
          <a:xfrm>
            <a:off x="106729" y="2700371"/>
            <a:ext cx="7929958" cy="826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6687" y="2807691"/>
            <a:ext cx="13127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/>
                <a:cs typeface="Cambria Math"/>
              </a:rPr>
              <a:t>= 0</a:t>
            </a:r>
            <a:endParaRPr lang="en-US" sz="3200" dirty="0">
              <a:latin typeface="Cambria Math"/>
              <a:cs typeface="Cambria Math"/>
            </a:endParaRPr>
          </a:p>
        </p:txBody>
      </p:sp>
      <p:sp>
        <p:nvSpPr>
          <p:cNvPr id="6" name="Down Arrow 5"/>
          <p:cNvSpPr/>
          <p:nvPr/>
        </p:nvSpPr>
        <p:spPr>
          <a:xfrm rot="2191038">
            <a:off x="1894438" y="3243060"/>
            <a:ext cx="288168" cy="7790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3061" y="4057835"/>
            <a:ext cx="154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θ</a:t>
            </a:r>
            <a:r>
              <a:rPr lang="en-US" sz="2400" dirty="0" smtClean="0">
                <a:latin typeface="Cambria Math"/>
                <a:cs typeface="Cambria Math"/>
              </a:rPr>
              <a:t>= 0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22" name="Down Arrow 21"/>
          <p:cNvSpPr/>
          <p:nvPr/>
        </p:nvSpPr>
        <p:spPr>
          <a:xfrm rot="555172">
            <a:off x="3223932" y="3473892"/>
            <a:ext cx="288168" cy="7790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99073" y="4288667"/>
            <a:ext cx="154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θ</a:t>
            </a:r>
            <a:r>
              <a:rPr lang="en-US" sz="2400" dirty="0" smtClean="0">
                <a:latin typeface="Cambria Math"/>
                <a:cs typeface="Cambria Math"/>
              </a:rPr>
              <a:t>= 1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37828" y="3491523"/>
            <a:ext cx="288168" cy="7790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24147" y="4859218"/>
            <a:ext cx="3415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/>
                <a:cs typeface="Cambria Math"/>
              </a:rPr>
              <a:t>k- </a:t>
            </a:r>
            <a:r>
              <a:rPr lang="en-US" sz="2800" i="1" dirty="0" err="1" smtClean="0">
                <a:latin typeface="Cambria Math"/>
                <a:cs typeface="Cambria Math"/>
              </a:rPr>
              <a:t>kθ</a:t>
            </a:r>
            <a:r>
              <a:rPr lang="en-US" sz="2800" i="1" dirty="0" smtClean="0">
                <a:latin typeface="Cambria Math"/>
                <a:cs typeface="Cambria Math"/>
              </a:rPr>
              <a:t> – </a:t>
            </a:r>
            <a:r>
              <a:rPr lang="en-US" sz="2800" i="1" dirty="0" err="1" smtClean="0">
                <a:latin typeface="Cambria Math"/>
                <a:cs typeface="Cambria Math"/>
              </a:rPr>
              <a:t>nθ</a:t>
            </a:r>
            <a:r>
              <a:rPr lang="en-US" sz="2800" i="1" dirty="0" smtClean="0">
                <a:latin typeface="Cambria Math"/>
                <a:cs typeface="Cambria Math"/>
              </a:rPr>
              <a:t> + </a:t>
            </a:r>
            <a:r>
              <a:rPr lang="en-US" sz="2800" i="1" dirty="0" err="1" smtClean="0">
                <a:latin typeface="Cambria Math"/>
                <a:cs typeface="Cambria Math"/>
              </a:rPr>
              <a:t>kθ</a:t>
            </a:r>
            <a:r>
              <a:rPr lang="en-US" sz="2800" i="1" dirty="0" smtClean="0">
                <a:latin typeface="Cambria Math"/>
                <a:cs typeface="Cambria Math"/>
              </a:rPr>
              <a:t> = 0</a:t>
            </a:r>
          </a:p>
          <a:p>
            <a:pPr marL="457200" indent="-457200">
              <a:buFont typeface="Wingdings" charset="0"/>
              <a:buChar char="è"/>
            </a:pPr>
            <a:r>
              <a:rPr lang="en-US" sz="2800" i="1" dirty="0" err="1" smtClean="0">
                <a:latin typeface="Cambria Math"/>
                <a:cs typeface="Cambria Math"/>
              </a:rPr>
              <a:t>nθ</a:t>
            </a:r>
            <a:r>
              <a:rPr lang="en-US" sz="2800" i="1" dirty="0" smtClean="0">
                <a:latin typeface="Cambria Math"/>
                <a:cs typeface="Cambria Math"/>
              </a:rPr>
              <a:t>  = k</a:t>
            </a:r>
          </a:p>
          <a:p>
            <a:pPr marL="457200" indent="-457200">
              <a:buFont typeface="Wingdings" charset="0"/>
              <a:buChar char="è"/>
            </a:pPr>
            <a:r>
              <a:rPr lang="en-US" sz="2800" i="1" dirty="0" smtClean="0">
                <a:latin typeface="Cambria Math"/>
                <a:cs typeface="Cambria Math"/>
              </a:rPr>
              <a:t>θ  </a:t>
            </a:r>
            <a:r>
              <a:rPr lang="en-US" sz="2800" i="1" dirty="0">
                <a:latin typeface="Cambria Math"/>
                <a:cs typeface="Cambria Math"/>
              </a:rPr>
              <a:t>= </a:t>
            </a:r>
            <a:r>
              <a:rPr lang="en-US" sz="2800" i="1" dirty="0" smtClean="0">
                <a:latin typeface="Cambria Math"/>
                <a:cs typeface="Cambria Math"/>
              </a:rPr>
              <a:t>k/n</a:t>
            </a:r>
            <a:endParaRPr lang="en-US" sz="2800" i="1" dirty="0">
              <a:latin typeface="Cambria Math"/>
              <a:cs typeface="Cambria Math"/>
            </a:endParaRPr>
          </a:p>
          <a:p>
            <a:pPr marL="457200" indent="-457200">
              <a:buFont typeface="Wingdings" charset="0"/>
              <a:buChar char="è"/>
            </a:pPr>
            <a:endParaRPr lang="en-US" sz="2800" i="1" dirty="0">
              <a:latin typeface="Cambria Math"/>
              <a:cs typeface="Cambria Math"/>
            </a:endParaRPr>
          </a:p>
          <a:p>
            <a:endParaRPr lang="en-US" sz="2800" i="1" dirty="0">
              <a:latin typeface="Cambria Math"/>
              <a:cs typeface="Cambria Math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9887" y="6458969"/>
            <a:ext cx="2133600" cy="365125"/>
          </a:xfrm>
        </p:spPr>
        <p:txBody>
          <a:bodyPr/>
          <a:lstStyle/>
          <a:p>
            <a:fld id="{85BFDCA1-C2F8-BA4E-82CE-5B3B1AA6CE7D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86917" y="5039239"/>
            <a:ext cx="465666" cy="275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805083" y="5060406"/>
            <a:ext cx="465666" cy="275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1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22" grpId="0" animBg="1"/>
      <p:bldP spid="23" grpId="0"/>
      <p:bldP spid="24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as optimization: general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Learn parameter </a:t>
            </a:r>
            <a:r>
              <a:rPr lang="en-US" b="1" dirty="0" err="1" smtClean="0"/>
              <a:t>θ</a:t>
            </a:r>
            <a:r>
              <a:rPr lang="en-US" dirty="0" smtClean="0"/>
              <a:t> (or weight vector </a:t>
            </a:r>
            <a:r>
              <a:rPr lang="en-US" b="1" dirty="0" smtClean="0"/>
              <a:t>w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Dataset: </a:t>
            </a:r>
            <a:r>
              <a:rPr lang="en-US" i="1" dirty="0" smtClean="0"/>
              <a:t>D</a:t>
            </a:r>
            <a:r>
              <a:rPr lang="en-US" i="1" dirty="0"/>
              <a:t>=</a:t>
            </a:r>
            <a:r>
              <a:rPr lang="en-US" i="1" dirty="0" smtClean="0"/>
              <a:t>{(x</a:t>
            </a:r>
            <a:r>
              <a:rPr lang="en-US" i="1" baseline="-25000" dirty="0" smtClean="0"/>
              <a:t>1</a:t>
            </a:r>
            <a:r>
              <a:rPr lang="en-US" i="1" dirty="0" smtClean="0"/>
              <a:t>,y</a:t>
            </a:r>
            <a:r>
              <a:rPr lang="en-US" i="1" baseline="-25000" dirty="0" smtClean="0"/>
              <a:t>1</a:t>
            </a:r>
            <a:r>
              <a:rPr lang="en-US" i="1" dirty="0" smtClean="0"/>
              <a:t>)…,(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baseline="-25000" dirty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)} </a:t>
            </a:r>
          </a:p>
          <a:p>
            <a:r>
              <a:rPr lang="en-US" dirty="0" smtClean="0"/>
              <a:t>Write down loss function: how well </a:t>
            </a:r>
            <a:r>
              <a:rPr lang="en-US" b="1" dirty="0" smtClean="0"/>
              <a:t>w </a:t>
            </a:r>
            <a:r>
              <a:rPr lang="en-US" dirty="0" smtClean="0"/>
              <a:t>fits the data D as a function of </a:t>
            </a:r>
            <a:r>
              <a:rPr lang="en-US" b="1" dirty="0" smtClean="0"/>
              <a:t>w</a:t>
            </a:r>
          </a:p>
          <a:p>
            <a:pPr lvl="1"/>
            <a:r>
              <a:rPr lang="en-US" dirty="0" smtClean="0"/>
              <a:t>Common choice:  log 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/>
              <a:t>D</a:t>
            </a:r>
            <a:r>
              <a:rPr lang="en-US" dirty="0" err="1" smtClean="0"/>
              <a:t>|</a:t>
            </a:r>
            <a:r>
              <a:rPr lang="en-US" b="1" dirty="0" err="1" smtClean="0"/>
              <a:t>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Maximize by differentiating</a:t>
            </a:r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gradient descent</a:t>
            </a:r>
            <a:r>
              <a:rPr lang="en-US" dirty="0" smtClean="0"/>
              <a:t>: repeatedly take a small step in the direction of the gradient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Learning as optimization: general procedure for SGD (stochastic gradient descent)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512394"/>
            <a:ext cx="7131888" cy="496332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Big-data</a:t>
            </a:r>
            <a:r>
              <a:rPr lang="en-US" sz="2400" dirty="0" smtClean="0"/>
              <a:t> problem: we </a:t>
            </a:r>
            <a:r>
              <a:rPr lang="en-US" sz="2400" i="1" dirty="0" smtClean="0"/>
              <a:t>don’t</a:t>
            </a:r>
            <a:r>
              <a:rPr lang="en-US" sz="2400" dirty="0" smtClean="0"/>
              <a:t> want to load all the data </a:t>
            </a:r>
            <a:r>
              <a:rPr lang="en-US" sz="2400" i="1" dirty="0" smtClean="0"/>
              <a:t>D </a:t>
            </a:r>
            <a:r>
              <a:rPr lang="en-US" sz="2400" dirty="0" smtClean="0"/>
              <a:t>into memory, and the gradient depends on all the data</a:t>
            </a:r>
            <a:endParaRPr lang="en-US" sz="2400" dirty="0"/>
          </a:p>
          <a:p>
            <a:r>
              <a:rPr lang="en-US" sz="2400" b="1" dirty="0" smtClean="0"/>
              <a:t>Solution: </a:t>
            </a:r>
          </a:p>
          <a:p>
            <a:pPr lvl="1"/>
            <a:r>
              <a:rPr lang="en-US" sz="2400" dirty="0" smtClean="0"/>
              <a:t>pick a small subset of examples B&lt;&lt;D</a:t>
            </a:r>
          </a:p>
          <a:p>
            <a:pPr lvl="1"/>
            <a:r>
              <a:rPr lang="en-US" sz="2400" b="1" dirty="0" smtClean="0"/>
              <a:t>approximate </a:t>
            </a:r>
            <a:r>
              <a:rPr lang="en-US" sz="2400" dirty="0" smtClean="0"/>
              <a:t>the gradient using them</a:t>
            </a:r>
          </a:p>
          <a:p>
            <a:pPr lvl="2"/>
            <a:r>
              <a:rPr lang="en-US" sz="2400" dirty="0" smtClean="0"/>
              <a:t>“on average” this is the right direction</a:t>
            </a:r>
          </a:p>
          <a:p>
            <a:pPr lvl="1"/>
            <a:r>
              <a:rPr lang="en-US" sz="2400" dirty="0" smtClean="0"/>
              <a:t>take a step in that direction</a:t>
            </a:r>
          </a:p>
          <a:p>
            <a:pPr lvl="1"/>
            <a:r>
              <a:rPr lang="en-US" sz="2400" dirty="0" smtClean="0"/>
              <a:t>repeat….</a:t>
            </a:r>
          </a:p>
          <a:p>
            <a:r>
              <a:rPr lang="en-US" sz="2400" dirty="0" smtClean="0"/>
              <a:t>Math: find gradient of </a:t>
            </a:r>
            <a:r>
              <a:rPr lang="en-US" sz="2400" b="1" dirty="0" smtClean="0"/>
              <a:t>w </a:t>
            </a:r>
            <a:r>
              <a:rPr lang="en-US" sz="2400" dirty="0" smtClean="0"/>
              <a:t>for a </a:t>
            </a:r>
            <a:r>
              <a:rPr lang="en-US" sz="2400" i="1" dirty="0" smtClean="0"/>
              <a:t>single</a:t>
            </a:r>
            <a:r>
              <a:rPr lang="en-US" sz="2400" dirty="0" smtClean="0"/>
              <a:t> example, not a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9909" y="2844922"/>
            <a:ext cx="1624091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 = </a:t>
            </a:r>
            <a:r>
              <a:rPr lang="en-US" sz="2400" b="1" dirty="0" smtClean="0"/>
              <a:t>one</a:t>
            </a:r>
            <a:r>
              <a:rPr lang="en-US" sz="2400" dirty="0" smtClean="0"/>
              <a:t> example is a very popular choice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SGD </a:t>
            </a:r>
            <a:r>
              <a:rPr lang="en-US" sz="3200" dirty="0" err="1" smtClean="0"/>
              <a:t>vs</a:t>
            </a:r>
            <a:r>
              <a:rPr lang="en-US" sz="3200" dirty="0" smtClean="0"/>
              <a:t> streaming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512394"/>
            <a:ext cx="5974914" cy="496332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Streaming: </a:t>
            </a:r>
          </a:p>
          <a:p>
            <a:pPr lvl="1"/>
            <a:r>
              <a:rPr lang="en-US" sz="2400" b="1" dirty="0" smtClean="0"/>
              <a:t>pass through the data </a:t>
            </a:r>
            <a:r>
              <a:rPr lang="en-US" sz="2400" i="1" dirty="0" smtClean="0"/>
              <a:t>once</a:t>
            </a:r>
          </a:p>
          <a:p>
            <a:pPr lvl="1"/>
            <a:r>
              <a:rPr lang="en-US" sz="2400" b="1" dirty="0" smtClean="0"/>
              <a:t>hold model + one example in memory</a:t>
            </a:r>
          </a:p>
          <a:p>
            <a:pPr lvl="1"/>
            <a:r>
              <a:rPr lang="en-US" sz="2400" b="1" dirty="0" smtClean="0"/>
              <a:t>update model for each example</a:t>
            </a:r>
          </a:p>
          <a:p>
            <a:r>
              <a:rPr lang="en-US" sz="2400" b="1" dirty="0" smtClean="0"/>
              <a:t>Stochastic gradient:</a:t>
            </a:r>
          </a:p>
          <a:p>
            <a:pPr lvl="1"/>
            <a:r>
              <a:rPr lang="en-US" sz="2400" b="1" dirty="0" smtClean="0"/>
              <a:t>pass through the data </a:t>
            </a:r>
            <a:r>
              <a:rPr lang="en-US" sz="2400" b="1" i="1" dirty="0" smtClean="0"/>
              <a:t>multiple times</a:t>
            </a:r>
          </a:p>
          <a:p>
            <a:pPr lvl="2"/>
            <a:r>
              <a:rPr lang="en-US" sz="2400" b="1" dirty="0" smtClean="0"/>
              <a:t>stream through a disk file repeatedly</a:t>
            </a:r>
          </a:p>
          <a:p>
            <a:pPr lvl="1"/>
            <a:r>
              <a:rPr lang="en-US" sz="2400" b="1" dirty="0" smtClean="0"/>
              <a:t>hold model + B examples in memory</a:t>
            </a:r>
          </a:p>
          <a:p>
            <a:pPr lvl="1"/>
            <a:r>
              <a:rPr lang="en-US" sz="2400" b="1" dirty="0" smtClean="0"/>
              <a:t>update model </a:t>
            </a:r>
            <a:r>
              <a:rPr lang="en-US" sz="2400" b="1" i="1" dirty="0" smtClean="0"/>
              <a:t>via gradient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4315" y="1378417"/>
            <a:ext cx="267378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 = </a:t>
            </a:r>
            <a:r>
              <a:rPr lang="en-US" sz="2400" b="1" dirty="0" smtClean="0"/>
              <a:t>one</a:t>
            </a:r>
            <a:r>
              <a:rPr lang="en-US" sz="2400" dirty="0" smtClean="0"/>
              <a:t> example is a very popular choice</a:t>
            </a:r>
          </a:p>
          <a:p>
            <a:endParaRPr lang="en-US" sz="2400" dirty="0"/>
          </a:p>
          <a:p>
            <a:r>
              <a:rPr lang="en-US" sz="2400" dirty="0" smtClean="0"/>
              <a:t>its simple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sometimes its cheaper to evaluate 100 examples at once than one example 100 times </a:t>
            </a:r>
            <a:r>
              <a:rPr lang="en-US" sz="2400" dirty="0" smtClean="0">
                <a:sym typeface="Wingdings"/>
              </a:rPr>
              <a:t>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2900</Words>
  <Application>Microsoft Macintosh PowerPoint</Application>
  <PresentationFormat>On-screen Show (4:3)</PresentationFormat>
  <Paragraphs>472</Paragraphs>
  <Slides>59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Equation</vt:lpstr>
      <vt:lpstr>Announcements: projects</vt:lpstr>
      <vt:lpstr>Announcements: guinea pig tips</vt:lpstr>
      <vt:lpstr>Announcements: Spark followup</vt:lpstr>
      <vt:lpstr>Learning As Optimization: Motivation</vt:lpstr>
      <vt:lpstr>Learning as optimization: warmup</vt:lpstr>
      <vt:lpstr>Learning as optimization: warmup</vt:lpstr>
      <vt:lpstr>Learning as optimization: general procedure</vt:lpstr>
      <vt:lpstr>Learning as optimization: general procedure for SGD (stochastic gradient descent)</vt:lpstr>
      <vt:lpstr>SGD vs streaming</vt:lpstr>
      <vt:lpstr>Logistic Regression vs Rocchio</vt:lpstr>
      <vt:lpstr>Logistic Regression vs Naïve Bayes</vt:lpstr>
      <vt:lpstr>Efficient Logistic Regression with Stochastic Gradient Descent</vt:lpstr>
      <vt:lpstr>Learning as optimization for logistic regression</vt:lpstr>
      <vt:lpstr>PowerPoint Presentation</vt:lpstr>
      <vt:lpstr>PowerPoint Presentation</vt:lpstr>
      <vt:lpstr>PowerPoint Presentation</vt:lpstr>
      <vt:lpstr>Again: Logistic regression</vt:lpstr>
      <vt:lpstr>PowerPoint Presentation</vt:lpstr>
      <vt:lpstr>Logistic regression has a sparse update</vt:lpstr>
      <vt:lpstr>An observation: sparsity!</vt:lpstr>
      <vt:lpstr>Learning as optimization for logistic regression</vt:lpstr>
      <vt:lpstr>Another observation</vt:lpstr>
      <vt:lpstr>Learning as optimization for logistic regression</vt:lpstr>
      <vt:lpstr>Regularized Logistic Regression</vt:lpstr>
      <vt:lpstr>Regularized logistic regression</vt:lpstr>
      <vt:lpstr>Regularized logistic regression</vt:lpstr>
      <vt:lpstr>Learning as optimization for logistic regression</vt:lpstr>
      <vt:lpstr>Learning as optimization for regularized logistic regression</vt:lpstr>
      <vt:lpstr>This change is very important for large datasets</vt:lpstr>
      <vt:lpstr>Sparse Updates for Regularized Logistic Regression</vt:lpstr>
      <vt:lpstr>Learning as optimization for regularized logistic regression</vt:lpstr>
      <vt:lpstr>Learning as optimization for regularized logistic regression</vt:lpstr>
      <vt:lpstr>Learning as optimization for regularized logistic regression</vt:lpstr>
      <vt:lpstr>Learning as optimization for regularized logistic regression</vt:lpstr>
      <vt:lpstr>Learning as optimization for regularized logistic regression</vt:lpstr>
      <vt:lpstr>Learning as optimization for regularized logistic regression</vt:lpstr>
      <vt:lpstr>Comments</vt:lpstr>
      <vt:lpstr>Comments</vt:lpstr>
      <vt:lpstr>BOUNDED-MEMORY LOGISTIC REGRESSION</vt:lpstr>
      <vt:lpstr>Question</vt:lpstr>
      <vt:lpstr>Question</vt:lpstr>
      <vt:lpstr>Question</vt:lpstr>
      <vt:lpstr>How can we exploit this?</vt:lpstr>
      <vt:lpstr>How can we exploit this?</vt:lpstr>
      <vt:lpstr>Learning as optimization for regularized logistic regression</vt:lpstr>
      <vt:lpstr>Learning as optimization for regularized logistic regression</vt:lpstr>
      <vt:lpstr>Learning as optimization for regularized logistic regression</vt:lpstr>
      <vt:lpstr>Implementation DETAILS</vt:lpstr>
      <vt:lpstr>Fixes and optimizations</vt:lpstr>
      <vt:lpstr>A possible SGD implementation</vt:lpstr>
      <vt:lpstr>A possible SGD implementation</vt:lpstr>
      <vt:lpstr>A possible SGD implementation</vt:lpstr>
      <vt:lpstr>PowerPoint Presentation</vt:lpstr>
      <vt:lpstr>An interesting example</vt:lpstr>
      <vt:lpstr>An example</vt:lpstr>
      <vt:lpstr>An example</vt:lpstr>
      <vt:lpstr>Experiments</vt:lpstr>
      <vt:lpstr>An example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from Big Datasets</dc:title>
  <dc:creator>William Cohen</dc:creator>
  <cp:lastModifiedBy>William Cohen</cp:lastModifiedBy>
  <cp:revision>300</cp:revision>
  <dcterms:created xsi:type="dcterms:W3CDTF">2012-01-03T16:05:59Z</dcterms:created>
  <dcterms:modified xsi:type="dcterms:W3CDTF">2016-09-28T15:00:05Z</dcterms:modified>
</cp:coreProperties>
</file>